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 id="2147483935" r:id="rId3"/>
  </p:sldMasterIdLst>
  <p:notesMasterIdLst>
    <p:notesMasterId r:id="rId22"/>
  </p:notesMasterIdLst>
  <p:handoutMasterIdLst>
    <p:handoutMasterId r:id="rId23"/>
  </p:handoutMasterIdLst>
  <p:sldIdLst>
    <p:sldId id="319" r:id="rId4"/>
    <p:sldId id="344" r:id="rId5"/>
    <p:sldId id="268" r:id="rId6"/>
    <p:sldId id="269" r:id="rId7"/>
    <p:sldId id="354" r:id="rId8"/>
    <p:sldId id="350" r:id="rId9"/>
    <p:sldId id="351" r:id="rId10"/>
    <p:sldId id="273" r:id="rId11"/>
    <p:sldId id="346" r:id="rId12"/>
    <p:sldId id="353" r:id="rId13"/>
    <p:sldId id="352" r:id="rId14"/>
    <p:sldId id="347" r:id="rId15"/>
    <p:sldId id="349" r:id="rId16"/>
    <p:sldId id="348" r:id="rId17"/>
    <p:sldId id="342" r:id="rId18"/>
    <p:sldId id="340" r:id="rId19"/>
    <p:sldId id="355" r:id="rId20"/>
    <p:sldId id="35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E4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18603FDC-E32A-4AB5-989C-0864C3EAD2B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2" d="100"/>
          <a:sy n="102" d="100"/>
        </p:scale>
        <p:origin x="-168" y="-104"/>
      </p:cViewPr>
      <p:guideLst>
        <p:guide orient="horz" pos="2160"/>
        <p:guide pos="3840"/>
      </p:guideLst>
    </p:cSldViewPr>
  </p:slideViewPr>
  <p:notesTextViewPr>
    <p:cViewPr>
      <p:scale>
        <a:sx n="100" d="100"/>
        <a:sy n="100" d="100"/>
      </p:scale>
      <p:origin x="0" y="0"/>
    </p:cViewPr>
  </p:notesTextViewPr>
  <p:notesViewPr>
    <p:cSldViewPr snapToGrid="0">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71268B-8AC2-4239-8FAF-7C144C210720}" type="datetimeFigureOut">
              <a:rPr lang="en-US"/>
              <a:pPr/>
              <a:t>9/7/17</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2BA2C8-71FC-43D0-BD87-0547616971FA}" type="slidenum">
              <a:rPr/>
              <a:pPr/>
              <a:t>‹#›</a:t>
            </a:fld>
            <a:endParaRPr/>
          </a:p>
        </p:txBody>
      </p:sp>
    </p:spTree>
    <p:extLst>
      <p:ext uri="{BB962C8B-B14F-4D97-AF65-F5344CB8AC3E}">
        <p14:creationId xmlns:p14="http://schemas.microsoft.com/office/powerpoint/2010/main" val="3729213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D8362-6D63-40AC-BAA9-90C3AE6D5875}" type="datetimeFigureOut">
              <a:rPr lang="en-US"/>
              <a:pPr/>
              <a:t>9/7/17</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39446-6953-447E-A4E3-E7CFBF870046}" type="slidenum">
              <a:rPr/>
              <a:pPr/>
              <a:t>‹#›</a:t>
            </a:fld>
            <a:endParaRPr/>
          </a:p>
        </p:txBody>
      </p:sp>
    </p:spTree>
    <p:extLst>
      <p:ext uri="{BB962C8B-B14F-4D97-AF65-F5344CB8AC3E}">
        <p14:creationId xmlns:p14="http://schemas.microsoft.com/office/powerpoint/2010/main" val="1423929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733" y="4417483"/>
            <a:ext cx="5486400" cy="3086100"/>
          </a:xfrm>
        </p:spPr>
        <p:txBody>
          <a:bodyPr/>
          <a:lstStyle/>
          <a:p>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pPr/>
              <a:t>1</a:t>
            </a:fld>
            <a:endParaRPr lang="en-US"/>
          </a:p>
        </p:txBody>
      </p:sp>
    </p:spTree>
    <p:extLst>
      <p:ext uri="{BB962C8B-B14F-4D97-AF65-F5344CB8AC3E}">
        <p14:creationId xmlns:p14="http://schemas.microsoft.com/office/powerpoint/2010/main" val="2348258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 </a:t>
            </a:r>
            <a:r>
              <a:rPr lang="en-US" dirty="0"/>
              <a:t>judge presiding in a drug court division, mental health court division, or veterans court division may order the department to restore a defendant's driver's license that has been or should be </a:t>
            </a:r>
            <a:r>
              <a:rPr lang="en-US" dirty="0" smtClean="0"/>
              <a:t>suspended, suspend </a:t>
            </a:r>
            <a:r>
              <a:rPr lang="en-US" dirty="0"/>
              <a:t>such license, or issue a defendant a limited driving </a:t>
            </a:r>
            <a:r>
              <a:rPr lang="en-US" dirty="0" smtClean="0"/>
              <a:t>permit, with </a:t>
            </a:r>
            <a:r>
              <a:rPr lang="en-US" dirty="0"/>
              <a:t>whatever conditions the court determines to be appropriate under the circumstances as a reward or sanction to the defendant's behavior in such court division</a:t>
            </a:r>
            <a:r>
              <a:rPr lang="en-US" dirty="0" smtClean="0"/>
              <a:t>. Also determine fee.</a:t>
            </a:r>
          </a:p>
          <a:p>
            <a:endParaRPr lang="en-US" dirty="0" smtClean="0"/>
          </a:p>
          <a:p>
            <a:r>
              <a:rPr lang="en-US" dirty="0" smtClean="0"/>
              <a:t>(h)(2)(C</a:t>
            </a:r>
            <a:r>
              <a:rPr lang="en-US" dirty="0"/>
              <a:t>) The individual successfully completed a drug court treatment program, mental health treatment program, or veterans treatment program, the individual's case has been dismissed or </a:t>
            </a:r>
            <a:r>
              <a:rPr lang="en-US" dirty="0" err="1"/>
              <a:t>nolle</a:t>
            </a:r>
            <a:r>
              <a:rPr lang="en-US" dirty="0"/>
              <a:t> </a:t>
            </a:r>
            <a:r>
              <a:rPr lang="en-US" dirty="0" err="1"/>
              <a:t>prossed</a:t>
            </a:r>
            <a:r>
              <a:rPr lang="en-US" dirty="0"/>
              <a:t>, and he or she has not been arrested for at least five years, excluding any arrest for a </a:t>
            </a:r>
            <a:r>
              <a:rPr lang="en-US" dirty="0" err="1"/>
              <a:t>nonserious</a:t>
            </a:r>
            <a:r>
              <a:rPr lang="en-US" dirty="0"/>
              <a:t> traffic </a:t>
            </a:r>
            <a:r>
              <a:rPr lang="en-US" dirty="0" smtClean="0"/>
              <a:t>offense</a:t>
            </a:r>
            <a:endParaRPr lang="en-US" dirty="0"/>
          </a:p>
          <a:p>
            <a:endParaRPr lang="en-US" dirty="0" smtClean="0"/>
          </a:p>
          <a:p>
            <a:r>
              <a:rPr lang="en-US" dirty="0"/>
              <a:t> (a) A defendant arrested, held, or present in a county other than that in which an indictment or accusation is pending against that defendant may state in writing a wish to plead guilty, guilty but mentally ill, guilty but mentally retarded, or nolo contendere; to waive trial in the county in which the indictment or accusation is pending; and to consent to disposition of the case in the county in which the defendant was arrested, held, or present, subject to the approval of the prosecuting attorney for each county. Upon receipt of the defendant's statement and the written approval of the prosecuting attorney for each county, the clerk of the court in which the indictment or accusation is pending shall transmit the papers in the proceeding or certified copies thereof to the clerk of the court for the county in which the defendant was arrested, held, or present, and the prosecution shall continue in that county.</a:t>
            </a:r>
          </a:p>
          <a:p>
            <a:r>
              <a:rPr lang="en-US" dirty="0"/>
              <a:t/>
            </a:r>
            <a:br>
              <a:rPr lang="en-US" dirty="0"/>
            </a:br>
            <a:endParaRPr lang="en-US" dirty="0"/>
          </a:p>
        </p:txBody>
      </p:sp>
      <p:sp>
        <p:nvSpPr>
          <p:cNvPr id="4" name="Slide Number Placeholder 3"/>
          <p:cNvSpPr>
            <a:spLocks noGrp="1"/>
          </p:cNvSpPr>
          <p:nvPr>
            <p:ph type="sldNum" sz="quarter" idx="10"/>
          </p:nvPr>
        </p:nvSpPr>
        <p:spPr/>
        <p:txBody>
          <a:bodyPr/>
          <a:lstStyle/>
          <a:p>
            <a:fld id="{C6539446-6953-447E-A4E3-E7CFBF870046}" type="slidenum">
              <a:rPr lang="en-US" smtClean="0"/>
              <a:pPr/>
              <a:t>16</a:t>
            </a:fld>
            <a:endParaRPr lang="en-US"/>
          </a:p>
        </p:txBody>
      </p:sp>
    </p:spTree>
    <p:extLst>
      <p:ext uri="{BB962C8B-B14F-4D97-AF65-F5344CB8AC3E}">
        <p14:creationId xmlns:p14="http://schemas.microsoft.com/office/powerpoint/2010/main" val="1471918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10.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water3"/>
          <p:cNvSpPr/>
          <p:nvPr/>
        </p:nvSpPr>
        <p:spPr>
          <a:xfrm>
            <a:off x="2552" y="5243129"/>
            <a:ext cx="12188952" cy="1614871"/>
          </a:xfrm>
          <a:prstGeom prst="rect">
            <a:avLst/>
          </a:prstGeom>
          <a:gradFill>
            <a:gsLst>
              <a:gs pos="833">
                <a:schemeClr val="accent2">
                  <a:lumMod val="60000"/>
                  <a:lumOff val="40000"/>
                  <a:alpha val="38000"/>
                </a:schemeClr>
              </a:gs>
              <a:gs pos="23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sky"/>
          <p:cNvSpPr/>
          <p:nvPr/>
        </p:nvSpPr>
        <p:spPr>
          <a:xfrm>
            <a:off x="2552" y="0"/>
            <a:ext cx="12188952" cy="5334000"/>
          </a:xfrm>
          <a:prstGeom prst="rect">
            <a:avLst/>
          </a:prstGeom>
          <a:gradFill>
            <a:gsLst>
              <a:gs pos="0">
                <a:schemeClr val="accent2">
                  <a:lumMod val="60000"/>
                  <a:lumOff val="40000"/>
                  <a:alpha val="80000"/>
                </a:schemeClr>
              </a:gs>
              <a:gs pos="99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6" name="water2"/>
          <p:cNvPicPr>
            <a:picLocks noChangeAspect="1"/>
          </p:cNvPicPr>
          <p:nvPr/>
        </p:nvPicPr>
        <p:blipFill rotWithShape="1">
          <a:blip r:embed="rId2" cstate="print">
            <a:extLst>
              <a:ext uri="{28A0092B-C50C-407E-A947-70E740481C1C}">
                <a14:useLocalDpi xmlns:a14="http://schemas.microsoft.com/office/drawing/2010/main" val="0"/>
              </a:ext>
            </a:extLst>
          </a:blip>
          <a:srcRect l="2674" r="9901"/>
          <a:stretch/>
        </p:blipFill>
        <p:spPr>
          <a:xfrm>
            <a:off x="-1425" y="5497897"/>
            <a:ext cx="12188952" cy="463209"/>
          </a:xfrm>
          <a:prstGeom prst="rect">
            <a:avLst/>
          </a:prstGeom>
          <a:noFill/>
          <a:ln>
            <a:noFill/>
          </a:ln>
        </p:spPr>
      </p:pic>
      <p:pic>
        <p:nvPicPr>
          <p:cNvPr id="7" name="water1"/>
          <p:cNvPicPr>
            <a:picLocks noChangeAspect="1"/>
          </p:cNvPicPr>
          <p:nvPr/>
        </p:nvPicPr>
        <p:blipFill rotWithShape="1">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221111"/>
            <a:ext cx="12188952" cy="268288"/>
          </a:xfrm>
          <a:prstGeom prst="rect">
            <a:avLst/>
          </a:prstGeom>
          <a:noFill/>
          <a:ln>
            <a:noFill/>
          </a:ln>
        </p:spPr>
      </p:pic>
      <p:sp>
        <p:nvSpPr>
          <p:cNvPr id="8" name="Rectangle 7"/>
          <p:cNvSpPr/>
          <p:nvPr/>
        </p:nvSpPr>
        <p:spPr>
          <a:xfrm>
            <a:off x="-1425" y="5961106"/>
            <a:ext cx="12188952" cy="896846"/>
          </a:xfrm>
          <a:prstGeom prst="rect">
            <a:avLst/>
          </a:prstGeom>
          <a:gradFill>
            <a:gsLst>
              <a:gs pos="25000">
                <a:schemeClr val="accent6">
                  <a:lumMod val="60000"/>
                  <a:lumOff val="40000"/>
                  <a:alpha val="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305872" y="1309047"/>
            <a:ext cx="9602789" cy="2667000"/>
          </a:xfrm>
        </p:spPr>
        <p:txBody>
          <a:bodyPr anchor="b">
            <a:noAutofit/>
          </a:bodyPr>
          <a:lstStyle>
            <a:lvl1pPr algn="ctr">
              <a:defRPr sz="6000"/>
            </a:lvl1pPr>
          </a:lstStyle>
          <a:p>
            <a:r>
              <a:rPr/>
              <a:t>Click to edit Master title style</a:t>
            </a:r>
          </a:p>
        </p:txBody>
      </p:sp>
      <p:sp>
        <p:nvSpPr>
          <p:cNvPr id="3" name="Subtitle 2"/>
          <p:cNvSpPr>
            <a:spLocks noGrp="1"/>
          </p:cNvSpPr>
          <p:nvPr>
            <p:ph type="subTitle" idx="1"/>
          </p:nvPr>
        </p:nvSpPr>
        <p:spPr>
          <a:xfrm>
            <a:off x="1305872" y="4038600"/>
            <a:ext cx="9601200" cy="990600"/>
          </a:xfrm>
        </p:spPr>
        <p:txBody>
          <a:bodyPr>
            <a:normAutofit/>
          </a:bodyPr>
          <a:lstStyle>
            <a:lvl1pPr marL="0" indent="0" algn="ctr">
              <a:spcBef>
                <a:spcPts val="0"/>
              </a:spcBef>
              <a:buNone/>
              <a:defRPr sz="1800" cap="all" baseline="0">
                <a:solidFill>
                  <a:schemeClr val="accent2"/>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a:t>Click to edit Master subtitle style</a:t>
            </a:r>
          </a:p>
        </p:txBody>
      </p:sp>
    </p:spTree>
    <p:extLst>
      <p:ext uri="{BB962C8B-B14F-4D97-AF65-F5344CB8AC3E}">
        <p14:creationId xmlns:p14="http://schemas.microsoft.com/office/powerpoint/2010/main" val="2942361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Vertical Text Placeholder 2"/>
          <p:cNvSpPr>
            <a:spLocks noGrp="1"/>
          </p:cNvSpPr>
          <p:nvPr>
            <p:ph type="body" orient="vert" idx="1"/>
          </p:nvPr>
        </p:nvSpPr>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5F4E5243-F52A-4D37-9694-EB26C6C31910}" type="datetime1">
              <a:rPr lang="en-US"/>
              <a:pPr/>
              <a:t>9/7/17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3536256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440362"/>
          </a:xfrm>
        </p:spPr>
        <p:txBody>
          <a:bodyPr vert="eaVert"/>
          <a:lstStyle/>
          <a:p>
            <a:r>
              <a:rPr/>
              <a:t>Click to edit Master title style</a:t>
            </a:r>
          </a:p>
        </p:txBody>
      </p:sp>
      <p:sp>
        <p:nvSpPr>
          <p:cNvPr id="3" name="Vertical Text Placeholder 2"/>
          <p:cNvSpPr>
            <a:spLocks noGrp="1"/>
          </p:cNvSpPr>
          <p:nvPr>
            <p:ph type="body" orient="vert" idx="1"/>
          </p:nvPr>
        </p:nvSpPr>
        <p:spPr>
          <a:xfrm>
            <a:off x="838200" y="274638"/>
            <a:ext cx="7734300" cy="5440362"/>
          </a:xfrm>
        </p:spPr>
        <p:txBody>
          <a:bodyPr vert="eaVert"/>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3A77B6E1-634A-48DC-9E8B-D894023267EF}" type="datetime1">
              <a:rPr lang="en-US"/>
              <a:pPr/>
              <a:t>9/7/17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13586516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44476"/>
            <a:ext cx="11184467"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1117601" y="6245225"/>
            <a:ext cx="2535767" cy="476250"/>
          </a:xfrm>
        </p:spPr>
        <p:txBody>
          <a:bodyPr/>
          <a:lstStyle>
            <a:lvl1pPr>
              <a:defRPr/>
            </a:lvl1pPr>
          </a:lstStyle>
          <a:p>
            <a:fld id="{287EF6DF-08CD-4C5D-9A70-F36E175E59FB}" type="datetimeFigureOut">
              <a:rPr lang="en-US"/>
              <a:pPr/>
              <a:t>9/7/17</a:t>
            </a:fld>
            <a:endParaRPr lang="en-US"/>
          </a:p>
        </p:txBody>
      </p:sp>
      <p:sp>
        <p:nvSpPr>
          <p:cNvPr id="4" name="Footer Placeholder 3"/>
          <p:cNvSpPr>
            <a:spLocks noGrp="1"/>
          </p:cNvSpPr>
          <p:nvPr>
            <p:ph type="ftr" sz="quarter" idx="11"/>
          </p:nvPr>
        </p:nvSpPr>
        <p:spPr>
          <a:xfrm>
            <a:off x="45720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9249834" y="6245225"/>
            <a:ext cx="2535767" cy="476250"/>
          </a:xfrm>
        </p:spPr>
        <p:txBody>
          <a:bodyPr/>
          <a:lstStyle>
            <a:lvl1pPr>
              <a:defRPr/>
            </a:lvl1pPr>
          </a:lstStyle>
          <a:p>
            <a:fld id="{BD371189-195E-4A28-966C-969EC9E9875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211156" y="187452"/>
            <a:ext cx="11769688"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2133601" y="2492376"/>
            <a:ext cx="9016999" cy="1470025"/>
          </a:xfrm>
        </p:spPr>
        <p:txBody>
          <a:bodyPr/>
          <a:lstStyle>
            <a:lvl1pPr algn="r">
              <a:defRPr sz="4400"/>
            </a:lvl1pPr>
          </a:lstStyle>
          <a:p>
            <a:r>
              <a:rPr lang="en-US" smtClean="0"/>
              <a:t>Click to edit Master title style</a:t>
            </a:r>
            <a:endParaRPr/>
          </a:p>
        </p:txBody>
      </p:sp>
      <p:sp>
        <p:nvSpPr>
          <p:cNvPr id="3" name="Subtitle 2"/>
          <p:cNvSpPr>
            <a:spLocks noGrp="1"/>
          </p:cNvSpPr>
          <p:nvPr>
            <p:ph type="subTitle" idx="1"/>
          </p:nvPr>
        </p:nvSpPr>
        <p:spPr>
          <a:xfrm>
            <a:off x="2133602" y="3966882"/>
            <a:ext cx="901699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9/7/17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B2D3E9E-A95C-48F2-B4BF-A71542E0BE9A}" type="datetime1">
              <a:rPr lang="mr-IN" smtClean="0"/>
              <a:pPr/>
              <a:t>9/7/17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211156" y="187452"/>
            <a:ext cx="11769688" cy="6483096"/>
          </a:xfrm>
          <a:prstGeom prst="rect">
            <a:avLst/>
          </a:prstGeom>
        </p:spPr>
      </p:pic>
      <p:sp>
        <p:nvSpPr>
          <p:cNvPr id="2" name="Title 1"/>
          <p:cNvSpPr>
            <a:spLocks noGrp="1"/>
          </p:cNvSpPr>
          <p:nvPr>
            <p:ph type="title"/>
          </p:nvPr>
        </p:nvSpPr>
        <p:spPr>
          <a:xfrm>
            <a:off x="1039285" y="2591361"/>
            <a:ext cx="10111316" cy="1362075"/>
          </a:xfrm>
        </p:spPr>
        <p:txBody>
          <a:bodyPr anchor="b" anchorCtr="0">
            <a:noAutofit/>
          </a:bodyPr>
          <a:lstStyle>
            <a:lvl1pPr algn="l">
              <a:defRPr sz="4400" b="1"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1039285" y="3950355"/>
            <a:ext cx="10111316"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t>9/7/17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39283"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251388"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F12952B5-7A2F-4CC8-B7CE-9234E21C2837}" type="datetime1">
              <a:rPr lang="mr-IN" smtClean="0"/>
              <a:pPr/>
              <a:t>9/7/17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a:xfrm>
            <a:off x="1039285" y="381000"/>
            <a:ext cx="10111316" cy="1044388"/>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39284" y="1438835"/>
            <a:ext cx="48768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39284" y="2362200"/>
            <a:ext cx="48768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273800" y="1438835"/>
            <a:ext cx="48768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73800" y="2362200"/>
            <a:ext cx="48768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CE1DA07A-9201-4B4B-BAF2-015AFA30F520}" type="datetime1">
              <a:rPr lang="mr-IN" smtClean="0"/>
              <a:pPr/>
              <a:t>9/7/17</a:t>
            </a:fld>
            <a:endParaRPr lang="mr-IN"/>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uk-UA" smtClean="0"/>
              <a:pPr/>
              <a:t>‹#›</a:t>
            </a:fld>
            <a:endParaRPr lang="uk-UA"/>
          </a:p>
        </p:txBody>
      </p:sp>
      <p:cxnSp>
        <p:nvCxnSpPr>
          <p:cNvPr id="12" name="Straight Connector 11"/>
          <p:cNvCxnSpPr/>
          <p:nvPr/>
        </p:nvCxnSpPr>
        <p:spPr>
          <a:xfrm>
            <a:off x="1165413" y="2286000"/>
            <a:ext cx="4750671"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421120" y="2286000"/>
            <a:ext cx="475488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165413" y="2286000"/>
            <a:ext cx="4750671"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21120" y="2286000"/>
            <a:ext cx="475488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039283" y="1828801"/>
            <a:ext cx="10113435"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586B75A-687E-405C-8A0B-8D00578BA2C3}" type="datetime1">
              <a:rPr lang="mr-IN" smtClean="0"/>
              <a:pPr/>
              <a:t>9/7/17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
        <p:nvSpPr>
          <p:cNvPr id="10" name="Content Placeholder 2"/>
          <p:cNvSpPr>
            <a:spLocks noGrp="1"/>
          </p:cNvSpPr>
          <p:nvPr>
            <p:ph sz="half" idx="13"/>
          </p:nvPr>
        </p:nvSpPr>
        <p:spPr>
          <a:xfrm>
            <a:off x="1039283" y="3991816"/>
            <a:ext cx="10113435"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281271"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5586B75A-687E-405C-8A0B-8D00578BA2C3}" type="datetime1">
              <a:rPr lang="mr-IN" smtClean="0"/>
              <a:pPr/>
              <a:t>9/7/17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
        <p:nvSpPr>
          <p:cNvPr id="10" name="Content Placeholder 2"/>
          <p:cNvSpPr>
            <a:spLocks noGrp="1"/>
          </p:cNvSpPr>
          <p:nvPr>
            <p:ph sz="half" idx="13"/>
          </p:nvPr>
        </p:nvSpPr>
        <p:spPr>
          <a:xfrm>
            <a:off x="6281271"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1039283" y="1828800"/>
            <a:ext cx="48768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idx="1"/>
          </p:nvPr>
        </p:nvSpPr>
        <p:spPr/>
        <p:txBody>
          <a:bodyPr/>
          <a:lstStyle>
            <a:lvl5pPr>
              <a:defRPr/>
            </a:lvl5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10"/>
          </p:nvPr>
        </p:nvSpPr>
        <p:spPr/>
        <p:txBody>
          <a:bodyPr/>
          <a:lstStyle/>
          <a:p>
            <a:fld id="{7B2D3E9E-A95C-48F2-B4BF-A71542E0BE9A}" type="datetime1">
              <a:rPr lang="en-US"/>
              <a:pPr/>
              <a:t>9/7/17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34050823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586B75A-687E-405C-8A0B-8D00578BA2C3}" type="datetime1">
              <a:rPr lang="mr-IN" smtClean="0"/>
              <a:pPr/>
              <a:t>9/7/17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
        <p:nvSpPr>
          <p:cNvPr id="12" name="Content Placeholder 2"/>
          <p:cNvSpPr>
            <a:spLocks noGrp="1"/>
          </p:cNvSpPr>
          <p:nvPr>
            <p:ph sz="half" idx="14"/>
          </p:nvPr>
        </p:nvSpPr>
        <p:spPr>
          <a:xfrm>
            <a:off x="1039284"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5"/>
          </p:nvPr>
        </p:nvSpPr>
        <p:spPr>
          <a:xfrm>
            <a:off x="1039284"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
          </p:nvPr>
        </p:nvSpPr>
        <p:spPr>
          <a:xfrm>
            <a:off x="6281271" y="1828801"/>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3"/>
          </p:nvPr>
        </p:nvSpPr>
        <p:spPr>
          <a:xfrm>
            <a:off x="6281271" y="3991816"/>
            <a:ext cx="48768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3D7E00A-486F-4252-8B1D-E32645521F49}" type="datetime1">
              <a:rPr lang="mr-IN" smtClean="0"/>
              <a:pPr/>
              <a:t>9/7/17</a:t>
            </a:fld>
            <a:endParaRPr lang="mr-IN"/>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Date Placeholder 1"/>
          <p:cNvSpPr>
            <a:spLocks noGrp="1"/>
          </p:cNvSpPr>
          <p:nvPr>
            <p:ph type="dt" sz="half" idx="10"/>
          </p:nvPr>
        </p:nvSpPr>
        <p:spPr/>
        <p:txBody>
          <a:bodyPr/>
          <a:lstStyle/>
          <a:p>
            <a:fld id="{8DDF5F92-E675-4B36-9A60-69A962A68675}" type="datetime1">
              <a:rPr lang="mr-IN" smtClean="0"/>
              <a:pPr/>
              <a:t>9/7/17</a:t>
            </a:fld>
            <a:endParaRPr lang="mr-IN"/>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211156" y="187452"/>
            <a:ext cx="11769688" cy="6483096"/>
          </a:xfrm>
          <a:prstGeom prst="rect">
            <a:avLst/>
          </a:prstGeom>
        </p:spPr>
      </p:pic>
      <p:sp>
        <p:nvSpPr>
          <p:cNvPr id="2" name="Title 1"/>
          <p:cNvSpPr>
            <a:spLocks noGrp="1"/>
          </p:cNvSpPr>
          <p:nvPr>
            <p:ph type="title"/>
          </p:nvPr>
        </p:nvSpPr>
        <p:spPr>
          <a:xfrm>
            <a:off x="1039285" y="590550"/>
            <a:ext cx="487680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257364" y="739589"/>
            <a:ext cx="48768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1039285" y="1816100"/>
            <a:ext cx="48768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mr-IN" smtClean="0"/>
              <a:pPr/>
              <a:t>9/7/17</a:t>
            </a:fld>
            <a:endParaRPr lang="mr-IN"/>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598636" y="187452"/>
            <a:ext cx="11382208" cy="6483096"/>
          </a:xfrm>
          <a:prstGeom prst="rect">
            <a:avLst/>
          </a:prstGeom>
        </p:spPr>
      </p:pic>
      <p:sp>
        <p:nvSpPr>
          <p:cNvPr id="2" name="Title 1"/>
          <p:cNvSpPr>
            <a:spLocks noGrp="1"/>
          </p:cNvSpPr>
          <p:nvPr>
            <p:ph type="title"/>
          </p:nvPr>
        </p:nvSpPr>
        <p:spPr>
          <a:xfrm>
            <a:off x="5181600" y="533400"/>
            <a:ext cx="5969000" cy="1252538"/>
          </a:xfrm>
        </p:spPr>
        <p:txBody>
          <a:bodyPr anchor="b"/>
          <a:lstStyle>
            <a:lvl1pPr algn="l">
              <a:defRPr sz="3600" b="0"/>
            </a:lvl1pPr>
          </a:lstStyle>
          <a:p>
            <a:r>
              <a:rPr lang="en-US" smtClean="0"/>
              <a:t>Click to edit Master title style</a:t>
            </a:r>
            <a:endParaRPr/>
          </a:p>
        </p:txBody>
      </p:sp>
      <p:sp>
        <p:nvSpPr>
          <p:cNvPr id="4" name="Text Placeholder 3"/>
          <p:cNvSpPr>
            <a:spLocks noGrp="1"/>
          </p:cNvSpPr>
          <p:nvPr>
            <p:ph type="body" sz="half" idx="2"/>
          </p:nvPr>
        </p:nvSpPr>
        <p:spPr>
          <a:xfrm>
            <a:off x="5181499" y="1828800"/>
            <a:ext cx="5966052"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81499" y="6288742"/>
            <a:ext cx="2516716" cy="365125"/>
          </a:xfrm>
        </p:spPr>
        <p:txBody>
          <a:bodyPr/>
          <a:lstStyle/>
          <a:p>
            <a:fld id="{1D374940-A916-4C8B-9648-02A2D3898F9E}" type="datetime1">
              <a:rPr lang="mr-IN" smtClean="0"/>
              <a:pPr/>
              <a:t>9/7/17</a:t>
            </a:fld>
            <a:endParaRPr lang="mr-IN"/>
          </a:p>
        </p:txBody>
      </p:sp>
      <p:sp>
        <p:nvSpPr>
          <p:cNvPr id="6" name="Footer Placeholder 5"/>
          <p:cNvSpPr>
            <a:spLocks noGrp="1"/>
          </p:cNvSpPr>
          <p:nvPr>
            <p:ph type="ftr" sz="quarter" idx="11"/>
          </p:nvPr>
        </p:nvSpPr>
        <p:spPr>
          <a:xfrm>
            <a:off x="7823200" y="6288742"/>
            <a:ext cx="3567953" cy="365125"/>
          </a:xfrm>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
        <p:nvSpPr>
          <p:cNvPr id="3" name="Picture Placeholder 2"/>
          <p:cNvSpPr>
            <a:spLocks noGrp="1"/>
          </p:cNvSpPr>
          <p:nvPr>
            <p:ph type="pic" idx="1"/>
          </p:nvPr>
        </p:nvSpPr>
        <p:spPr>
          <a:xfrm flipH="1">
            <a:off x="251005" y="179292"/>
            <a:ext cx="4374783"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211156" y="187452"/>
            <a:ext cx="11769688" cy="6483096"/>
          </a:xfrm>
          <a:prstGeom prst="rect">
            <a:avLst/>
          </a:prstGeom>
        </p:spPr>
      </p:pic>
      <p:sp>
        <p:nvSpPr>
          <p:cNvPr id="2" name="Title 1"/>
          <p:cNvSpPr>
            <a:spLocks noGrp="1"/>
          </p:cNvSpPr>
          <p:nvPr>
            <p:ph type="title"/>
          </p:nvPr>
        </p:nvSpPr>
        <p:spPr>
          <a:xfrm>
            <a:off x="6281271" y="533400"/>
            <a:ext cx="4876800" cy="125253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794871" y="1600200"/>
            <a:ext cx="48768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280549" y="1828800"/>
            <a:ext cx="48768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08001" y="6288742"/>
            <a:ext cx="2486833" cy="365125"/>
          </a:xfrm>
        </p:spPr>
        <p:txBody>
          <a:bodyPr/>
          <a:lstStyle/>
          <a:p>
            <a:fld id="{5586B75A-687E-405C-8A0B-8D00578BA2C3}" type="datetime1">
              <a:rPr lang="mr-IN" smtClean="0"/>
              <a:pPr/>
              <a:t>9/7/17</a:t>
            </a:fld>
            <a:endParaRPr lang="mr-IN"/>
          </a:p>
        </p:txBody>
      </p:sp>
      <p:sp>
        <p:nvSpPr>
          <p:cNvPr id="6" name="Footer Placeholder 5"/>
          <p:cNvSpPr>
            <a:spLocks noGrp="1"/>
          </p:cNvSpPr>
          <p:nvPr>
            <p:ph type="ftr" sz="quarter" idx="11"/>
          </p:nvPr>
        </p:nvSpPr>
        <p:spPr>
          <a:xfrm>
            <a:off x="4434418" y="6288742"/>
            <a:ext cx="6956735" cy="365125"/>
          </a:xfrm>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211156" y="187452"/>
            <a:ext cx="11769688" cy="6483096"/>
          </a:xfrm>
          <a:prstGeom prst="rect">
            <a:avLst/>
          </a:prstGeom>
        </p:spPr>
      </p:pic>
      <p:sp>
        <p:nvSpPr>
          <p:cNvPr id="2" name="Title 1"/>
          <p:cNvSpPr>
            <a:spLocks noGrp="1"/>
          </p:cNvSpPr>
          <p:nvPr>
            <p:ph type="title"/>
          </p:nvPr>
        </p:nvSpPr>
        <p:spPr>
          <a:xfrm>
            <a:off x="1077385" y="3778624"/>
            <a:ext cx="10080687" cy="1102658"/>
          </a:xfrm>
        </p:spPr>
        <p:txBody>
          <a:bodyPr anchor="b"/>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flipH="1">
            <a:off x="1162112" y="762000"/>
            <a:ext cx="9903635"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1077380" y="4827494"/>
            <a:ext cx="10079969"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08001" y="6288742"/>
            <a:ext cx="2486833" cy="365125"/>
          </a:xfrm>
        </p:spPr>
        <p:txBody>
          <a:bodyPr/>
          <a:lstStyle/>
          <a:p>
            <a:fld id="{5586B75A-687E-405C-8A0B-8D00578BA2C3}" type="datetime1">
              <a:rPr lang="mr-IN" smtClean="0"/>
              <a:pPr/>
              <a:t>9/7/17</a:t>
            </a:fld>
            <a:endParaRPr lang="mr-IN"/>
          </a:p>
        </p:txBody>
      </p:sp>
      <p:sp>
        <p:nvSpPr>
          <p:cNvPr id="6" name="Footer Placeholder 5"/>
          <p:cNvSpPr>
            <a:spLocks noGrp="1"/>
          </p:cNvSpPr>
          <p:nvPr>
            <p:ph type="ftr" sz="quarter" idx="11"/>
          </p:nvPr>
        </p:nvSpPr>
        <p:spPr>
          <a:xfrm>
            <a:off x="4434418" y="6288742"/>
            <a:ext cx="6956735" cy="365125"/>
          </a:xfrm>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5F4E5243-F52A-4D37-9694-EB26C6C31910}" type="datetime1">
              <a:rPr lang="mr-IN" smtClean="0"/>
              <a:pPr/>
              <a:t>9/7/17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201183" y="186645"/>
            <a:ext cx="11769688" cy="6483096"/>
          </a:xfrm>
          <a:prstGeom prst="rect">
            <a:avLst/>
          </a:prstGeom>
        </p:spPr>
      </p:pic>
      <p:sp>
        <p:nvSpPr>
          <p:cNvPr id="2" name="Vertical Title 1"/>
          <p:cNvSpPr>
            <a:spLocks noGrp="1"/>
          </p:cNvSpPr>
          <p:nvPr>
            <p:ph type="title" orient="vert"/>
          </p:nvPr>
        </p:nvSpPr>
        <p:spPr>
          <a:xfrm>
            <a:off x="9771529" y="779463"/>
            <a:ext cx="1810871" cy="526891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039283" y="779465"/>
            <a:ext cx="8227484" cy="526891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3A77B6E1-634A-48DC-9E8B-D894023267EF}" type="datetime1">
              <a:rPr lang="mr-IN" smtClean="0"/>
              <a:pPr/>
              <a:t>9/7/17</a:t>
            </a:fld>
            <a:endParaRPr lang="mr-IN"/>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uk-UA" smtClean="0"/>
              <a:pPr/>
              <a:t>‹#›</a:t>
            </a:fld>
            <a:endParaRPr lang="uk-UA"/>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44476"/>
            <a:ext cx="11184467"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1117601" y="6245225"/>
            <a:ext cx="2535767" cy="476250"/>
          </a:xfrm>
        </p:spPr>
        <p:txBody>
          <a:bodyPr/>
          <a:lstStyle>
            <a:lvl1pPr>
              <a:defRPr/>
            </a:lvl1pPr>
          </a:lstStyle>
          <a:p>
            <a:fld id="{287EF6DF-08CD-4C5D-9A70-F36E175E59FB}" type="datetimeFigureOut">
              <a:rPr lang="en-US"/>
              <a:pPr/>
              <a:t>9/7/17</a:t>
            </a:fld>
            <a:endParaRPr lang="en-US"/>
          </a:p>
        </p:txBody>
      </p:sp>
      <p:sp>
        <p:nvSpPr>
          <p:cNvPr id="4" name="Footer Placeholder 3"/>
          <p:cNvSpPr>
            <a:spLocks noGrp="1"/>
          </p:cNvSpPr>
          <p:nvPr>
            <p:ph type="ftr" sz="quarter" idx="11"/>
          </p:nvPr>
        </p:nvSpPr>
        <p:spPr>
          <a:xfrm>
            <a:off x="4572000" y="6245225"/>
            <a:ext cx="38608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9249834" y="6245225"/>
            <a:ext cx="2535767" cy="476250"/>
          </a:xfrm>
        </p:spPr>
        <p:txBody>
          <a:bodyPr/>
          <a:lstStyle>
            <a:lvl1pPr>
              <a:defRPr/>
            </a:lvl1pPr>
          </a:lstStyle>
          <a:p>
            <a:fld id="{BD371189-195E-4A28-966C-969EC9E98756}" type="slidenum">
              <a:rPr lang="en-US"/>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Title 1"/>
          <p:cNvSpPr>
            <a:spLocks noGrp="1"/>
          </p:cNvSpPr>
          <p:nvPr>
            <p:ph type="title"/>
          </p:nvPr>
        </p:nvSpPr>
        <p:spPr>
          <a:xfrm>
            <a:off x="1293813" y="1309047"/>
            <a:ext cx="9601252" cy="2667000"/>
          </a:xfrm>
        </p:spPr>
        <p:txBody>
          <a:bodyPr anchor="b">
            <a:normAutofit/>
          </a:bodyPr>
          <a:lstStyle>
            <a:lvl1pPr algn="ctr">
              <a:defRPr sz="6000" b="0"/>
            </a:lvl1pPr>
          </a:lstStyle>
          <a:p>
            <a:r>
              <a:rPr/>
              <a:t>Click to edit Master title style</a:t>
            </a:r>
          </a:p>
        </p:txBody>
      </p:sp>
      <p:sp>
        <p:nvSpPr>
          <p:cNvPr id="3" name="Text Placeholder 2"/>
          <p:cNvSpPr>
            <a:spLocks noGrp="1"/>
          </p:cNvSpPr>
          <p:nvPr>
            <p:ph type="body" idx="1"/>
          </p:nvPr>
        </p:nvSpPr>
        <p:spPr>
          <a:xfrm>
            <a:off x="1293813" y="4038600"/>
            <a:ext cx="9601200" cy="1143000"/>
          </a:xfrm>
        </p:spPr>
        <p:txBody>
          <a:bodyPr anchor="t">
            <a:normAutofit/>
          </a:bodyPr>
          <a:lstStyle>
            <a:lvl1pPr marL="0" indent="0" algn="ctr">
              <a:spcBef>
                <a:spcPts val="0"/>
              </a:spcBef>
              <a:buNone/>
              <a:defRPr sz="2000" cap="all" baseline="0">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pPr/>
              <a:t>9/7/17</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30435599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Click to edit Master title style</a:t>
            </a:r>
          </a:p>
        </p:txBody>
      </p:sp>
      <p:sp>
        <p:nvSpPr>
          <p:cNvPr id="3" name="Content Placeholder 2"/>
          <p:cNvSpPr>
            <a:spLocks noGrp="1"/>
          </p:cNvSpPr>
          <p:nvPr>
            <p:ph sz="half" idx="1"/>
          </p:nvPr>
        </p:nvSpPr>
        <p:spPr>
          <a:xfrm>
            <a:off x="134112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Content Placeholder 3"/>
          <p:cNvSpPr>
            <a:spLocks noGrp="1"/>
          </p:cNvSpPr>
          <p:nvPr>
            <p:ph sz="half" idx="2"/>
          </p:nvPr>
        </p:nvSpPr>
        <p:spPr>
          <a:xfrm>
            <a:off x="6278880" y="1572768"/>
            <a:ext cx="4572000" cy="414223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Date Placeholder 4"/>
          <p:cNvSpPr>
            <a:spLocks noGrp="1"/>
          </p:cNvSpPr>
          <p:nvPr>
            <p:ph type="dt" sz="half" idx="10"/>
          </p:nvPr>
        </p:nvSpPr>
        <p:spPr/>
        <p:txBody>
          <a:bodyPr/>
          <a:lstStyle/>
          <a:p>
            <a:fld id="{F12952B5-7A2F-4CC8-B7CE-9234E21C2837}" type="datetime1">
              <a:rPr lang="en-US"/>
              <a:pPr/>
              <a:t>9/7/17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4249378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4" name="Content Placeholder 3"/>
          <p:cNvSpPr>
            <a:spLocks noGrp="1"/>
          </p:cNvSpPr>
          <p:nvPr>
            <p:ph sz="half" idx="2"/>
          </p:nvPr>
        </p:nvSpPr>
        <p:spPr>
          <a:xfrm>
            <a:off x="134112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5" name="Text Placeholder 4"/>
          <p:cNvSpPr>
            <a:spLocks noGrp="1"/>
          </p:cNvSpPr>
          <p:nvPr>
            <p:ph type="body" sz="quarter" idx="3"/>
          </p:nvPr>
        </p:nvSpPr>
        <p:spPr>
          <a:xfrm>
            <a:off x="6278880" y="1572768"/>
            <a:ext cx="4572000" cy="766588"/>
          </a:xfrm>
        </p:spPr>
        <p:txBody>
          <a:bodyPr anchor="ctr">
            <a:normAutofit/>
          </a:bodyPr>
          <a:lstStyle>
            <a:lvl1pPr marL="0" indent="0">
              <a:spcBef>
                <a:spcPts val="0"/>
              </a:spcBef>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t>Click to edit Master text styles</a:t>
            </a:r>
          </a:p>
        </p:txBody>
      </p:sp>
      <p:sp>
        <p:nvSpPr>
          <p:cNvPr id="6" name="Content Placeholder 5"/>
          <p:cNvSpPr>
            <a:spLocks noGrp="1"/>
          </p:cNvSpPr>
          <p:nvPr>
            <p:ph sz="quarter" idx="4"/>
          </p:nvPr>
        </p:nvSpPr>
        <p:spPr>
          <a:xfrm>
            <a:off x="6278880" y="2365861"/>
            <a:ext cx="4572000" cy="334914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7" name="Date Placeholder 6"/>
          <p:cNvSpPr>
            <a:spLocks noGrp="1"/>
          </p:cNvSpPr>
          <p:nvPr>
            <p:ph type="dt" sz="half" idx="10"/>
          </p:nvPr>
        </p:nvSpPr>
        <p:spPr/>
        <p:txBody>
          <a:bodyPr/>
          <a:lstStyle/>
          <a:p>
            <a:fld id="{CE1DA07A-9201-4B4B-BAF2-015AFA30F520}" type="datetime1">
              <a:rPr lang="en-US"/>
              <a:pPr/>
              <a:t>9/7/17</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4FAB73BC-B049-4115-A692-8D63A059BFB8}" type="slidenum">
              <a:rPr/>
              <a:pPr/>
              <a:t>‹#›</a:t>
            </a:fld>
            <a:endParaRPr/>
          </a:p>
        </p:txBody>
      </p:sp>
      <p:sp>
        <p:nvSpPr>
          <p:cNvPr id="10" name="Title 9"/>
          <p:cNvSpPr>
            <a:spLocks noGrp="1"/>
          </p:cNvSpPr>
          <p:nvPr>
            <p:ph type="title"/>
          </p:nvPr>
        </p:nvSpPr>
        <p:spPr/>
        <p:txBody>
          <a:bodyPr/>
          <a:lstStyle/>
          <a:p>
            <a:r>
              <a:rPr/>
              <a:t>Click to edit Master title style</a:t>
            </a:r>
          </a:p>
        </p:txBody>
      </p:sp>
    </p:spTree>
    <p:extLst>
      <p:ext uri="{BB962C8B-B14F-4D97-AF65-F5344CB8AC3E}">
        <p14:creationId xmlns:p14="http://schemas.microsoft.com/office/powerpoint/2010/main" val="1072378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pPr/>
              <a:t>9/7/17</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4FAB73BC-B049-4115-A692-8D63A059BFB8}" type="slidenum">
              <a:rPr/>
              <a:pPr/>
              <a:t>‹#›</a:t>
            </a:fld>
            <a:endParaRPr/>
          </a:p>
        </p:txBody>
      </p:sp>
      <p:sp>
        <p:nvSpPr>
          <p:cNvPr id="6" name="Title 5"/>
          <p:cNvSpPr>
            <a:spLocks noGrp="1"/>
          </p:cNvSpPr>
          <p:nvPr>
            <p:ph type="title"/>
          </p:nvPr>
        </p:nvSpPr>
        <p:spPr/>
        <p:txBody>
          <a:bodyPr/>
          <a:lstStyle/>
          <a:p>
            <a:r>
              <a:rPr/>
              <a:t>Click to edit Master title style</a:t>
            </a:r>
          </a:p>
        </p:txBody>
      </p:sp>
    </p:spTree>
    <p:extLst>
      <p:ext uri="{BB962C8B-B14F-4D97-AF65-F5344CB8AC3E}">
        <p14:creationId xmlns:p14="http://schemas.microsoft.com/office/powerpoint/2010/main" val="3681886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sky"/>
          <p:cNvSpPr/>
          <p:nvPr/>
        </p:nvSpPr>
        <p:spPr>
          <a:xfrm>
            <a:off x="2552" y="-1"/>
            <a:ext cx="12188952" cy="6858002"/>
          </a:xfrm>
          <a:prstGeom prst="rect">
            <a:avLst/>
          </a:prstGeom>
          <a:gradFill>
            <a:gsLst>
              <a:gs pos="0">
                <a:schemeClr val="accent2">
                  <a:lumMod val="60000"/>
                  <a:lumOff val="40000"/>
                  <a:alpha val="80000"/>
                </a:schemeClr>
              </a:gs>
              <a:gs pos="99000">
                <a:schemeClr val="accent2">
                  <a:lumMod val="20000"/>
                  <a:lumOff val="80000"/>
                  <a:alpha val="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2" name="Date Placeholder 1"/>
          <p:cNvSpPr>
            <a:spLocks noGrp="1"/>
          </p:cNvSpPr>
          <p:nvPr>
            <p:ph type="dt" sz="half" idx="10"/>
          </p:nvPr>
        </p:nvSpPr>
        <p:spPr/>
        <p:txBody>
          <a:bodyPr/>
          <a:lstStyle/>
          <a:p>
            <a:fld id="{8DDF5F92-E675-4B36-9A60-69A962A68675}" type="datetime1">
              <a:rPr lang="en-US"/>
              <a:pPr/>
              <a:t>9/7/17</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4922624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200" b="0"/>
            </a:lvl1pPr>
          </a:lstStyle>
          <a:p>
            <a:r>
              <a:rPr/>
              <a:t>Click to edit Master title style</a:t>
            </a:r>
          </a:p>
        </p:txBody>
      </p:sp>
      <p:sp>
        <p:nvSpPr>
          <p:cNvPr id="3" name="Content Placeholder 2"/>
          <p:cNvSpPr>
            <a:spLocks noGrp="1"/>
          </p:cNvSpPr>
          <p:nvPr>
            <p:ph idx="1"/>
          </p:nvPr>
        </p:nvSpPr>
        <p:spPr>
          <a:xfrm>
            <a:off x="760413" y="685800"/>
            <a:ext cx="6858000" cy="4572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9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pPr/>
              <a:t>9/7/17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1483897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7479" y="762000"/>
            <a:ext cx="3377133" cy="2743200"/>
          </a:xfrm>
        </p:spPr>
        <p:txBody>
          <a:bodyPr anchor="b">
            <a:normAutofit/>
          </a:bodyPr>
          <a:lstStyle>
            <a:lvl1pPr>
              <a:defRPr sz="3400" b="0"/>
            </a:lvl1pPr>
          </a:lstStyle>
          <a:p>
            <a:r>
              <a:rPr/>
              <a:t>Click to edit Master title style</a:t>
            </a:r>
          </a:p>
        </p:txBody>
      </p:sp>
      <p:sp>
        <p:nvSpPr>
          <p:cNvPr id="3" name="Picture Placeholder 2"/>
          <p:cNvSpPr>
            <a:spLocks noGrp="1"/>
          </p:cNvSpPr>
          <p:nvPr>
            <p:ph type="pic" idx="1"/>
          </p:nvPr>
        </p:nvSpPr>
        <p:spPr>
          <a:xfrm>
            <a:off x="760413" y="685800"/>
            <a:ext cx="6858000" cy="4572000"/>
          </a:xfrm>
          <a:solidFill>
            <a:schemeClr val="bg1">
              <a:lumMod val="95000"/>
            </a:schemeClr>
          </a:solidFill>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a:t>Click icon to add picture</a:t>
            </a:r>
          </a:p>
        </p:txBody>
      </p:sp>
      <p:sp>
        <p:nvSpPr>
          <p:cNvPr id="4" name="Text Placeholder 3"/>
          <p:cNvSpPr>
            <a:spLocks noGrp="1"/>
          </p:cNvSpPr>
          <p:nvPr>
            <p:ph type="body" sz="half" idx="2"/>
          </p:nvPr>
        </p:nvSpPr>
        <p:spPr>
          <a:xfrm>
            <a:off x="8127479" y="3554104"/>
            <a:ext cx="3377133" cy="1703696"/>
          </a:xfrm>
        </p:spPr>
        <p:txBody>
          <a:bodyPr>
            <a:normAutofit/>
          </a:bodyPr>
          <a:lstStyle>
            <a:lvl1pPr marL="0" indent="0">
              <a:lnSpc>
                <a:spcPct val="100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pPr/>
              <a:t>9/7/17</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4FAB73BC-B049-4115-A692-8D63A059BFB8}" type="slidenum">
              <a:rPr/>
              <a:pPr/>
              <a:t>‹#›</a:t>
            </a:fld>
            <a:endParaRPr/>
          </a:p>
        </p:txBody>
      </p:sp>
    </p:spTree>
    <p:extLst>
      <p:ext uri="{BB962C8B-B14F-4D97-AF65-F5344CB8AC3E}">
        <p14:creationId xmlns:p14="http://schemas.microsoft.com/office/powerpoint/2010/main" val="42166151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slideLayout" Target="../slideLayouts/slideLayout25.xml"/><Relationship Id="rId14" Type="http://schemas.openxmlformats.org/officeDocument/2006/relationships/slideLayout" Target="../slideLayouts/slideLayout26.xml"/><Relationship Id="rId15" Type="http://schemas.openxmlformats.org/officeDocument/2006/relationships/slideLayout" Target="../slideLayouts/slideLayout27.xml"/><Relationship Id="rId16" Type="http://schemas.openxmlformats.org/officeDocument/2006/relationships/slideLayout" Target="../slideLayouts/slideLayout28.xml"/><Relationship Id="rId17" Type="http://schemas.openxmlformats.org/officeDocument/2006/relationships/slideLayout" Target="../slideLayouts/slideLayout29.xml"/><Relationship Id="rId18"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sky"/>
          <p:cNvSpPr/>
          <p:nvPr/>
        </p:nvSpPr>
        <p:spPr>
          <a:xfrm>
            <a:off x="2552" y="-1"/>
            <a:ext cx="12188952" cy="6858002"/>
          </a:xfrm>
          <a:prstGeom prst="rect">
            <a:avLst/>
          </a:prstGeom>
          <a:gradFill>
            <a:gsLst>
              <a:gs pos="0">
                <a:schemeClr val="accent2">
                  <a:lumMod val="60000"/>
                  <a:lumOff val="40000"/>
                  <a:alpha val="58000"/>
                </a:schemeClr>
              </a:gs>
              <a:gs pos="88000">
                <a:schemeClr val="accent2">
                  <a:lumMod val="20000"/>
                  <a:lumOff val="80000"/>
                  <a:alpha val="6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822960" rtlCol="0" anchor="ctr"/>
          <a:lstStyle/>
          <a:p>
            <a:pPr algn="ctr"/>
            <a:endParaRPr/>
          </a:p>
        </p:txBody>
      </p:sp>
      <p:sp>
        <p:nvSpPr>
          <p:cNvPr id="8" name="water3"/>
          <p:cNvSpPr/>
          <p:nvPr/>
        </p:nvSpPr>
        <p:spPr>
          <a:xfrm>
            <a:off x="2552" y="6064101"/>
            <a:ext cx="12188952" cy="793899"/>
          </a:xfrm>
          <a:prstGeom prst="rect">
            <a:avLst/>
          </a:prstGeom>
          <a:gradFill>
            <a:gsLst>
              <a:gs pos="833">
                <a:schemeClr val="accent2">
                  <a:lumMod val="60000"/>
                  <a:lumOff val="40000"/>
                  <a:alpha val="38000"/>
                </a:schemeClr>
              </a:gs>
              <a:gs pos="49000">
                <a:schemeClr val="accent2">
                  <a:lumMod val="60000"/>
                  <a:lumOff val="40000"/>
                </a:schemeClr>
              </a:gs>
              <a:gs pos="100000">
                <a:schemeClr val="accent2">
                  <a:lumMod val="20000"/>
                  <a:lumOff val="80000"/>
                  <a:alpha val="89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water2"/>
          <p:cNvPicPr>
            <a:picLocks noChangeAspect="1"/>
          </p:cNvPicPr>
          <p:nvPr/>
        </p:nvPicPr>
        <p:blipFill rotWithShape="1">
          <a:blip r:embed="rId14" cstate="print">
            <a:extLst>
              <a:ext uri="{28A0092B-C50C-407E-A947-70E740481C1C}">
                <a14:useLocalDpi xmlns:a14="http://schemas.microsoft.com/office/drawing/2010/main" val="0"/>
              </a:ext>
            </a:extLst>
          </a:blip>
          <a:srcRect l="2674" r="9901"/>
          <a:stretch/>
        </p:blipFill>
        <p:spPr>
          <a:xfrm>
            <a:off x="-1425" y="6256181"/>
            <a:ext cx="12188952" cy="463209"/>
          </a:xfrm>
          <a:prstGeom prst="rect">
            <a:avLst/>
          </a:prstGeom>
          <a:noFill/>
          <a:ln>
            <a:noFill/>
          </a:ln>
        </p:spPr>
      </p:pic>
      <p:pic>
        <p:nvPicPr>
          <p:cNvPr id="10" name="water1"/>
          <p:cNvPicPr>
            <a:picLocks noChangeAspect="1"/>
          </p:cNvPicPr>
          <p:nvPr/>
        </p:nvPicPr>
        <p:blipFill rotWithShape="1">
          <a:blip r:embed="rId15" cstate="print">
            <a:duotone>
              <a:schemeClr val="accent2">
                <a:shade val="45000"/>
                <a:satMod val="135000"/>
              </a:schemeClr>
              <a:prstClr val="white"/>
            </a:duotone>
            <a:extLst>
              <a:ext uri="{28A0092B-C50C-407E-A947-70E740481C1C}">
                <a14:useLocalDpi xmlns:a14="http://schemas.microsoft.com/office/drawing/2010/main" val="0"/>
              </a:ext>
            </a:extLst>
          </a:blip>
          <a:srcRect l="6218" r="6356"/>
          <a:stretch/>
        </p:blipFill>
        <p:spPr>
          <a:xfrm flipH="1">
            <a:off x="-1425" y="5979395"/>
            <a:ext cx="12188952" cy="268288"/>
          </a:xfrm>
          <a:prstGeom prst="rect">
            <a:avLst/>
          </a:prstGeom>
          <a:noFill/>
          <a:ln>
            <a:noFill/>
          </a:ln>
        </p:spPr>
      </p:pic>
      <p:sp>
        <p:nvSpPr>
          <p:cNvPr id="2" name="Title Placeholder 1"/>
          <p:cNvSpPr>
            <a:spLocks noGrp="1"/>
          </p:cNvSpPr>
          <p:nvPr>
            <p:ph type="title"/>
          </p:nvPr>
        </p:nvSpPr>
        <p:spPr>
          <a:xfrm>
            <a:off x="1341120" y="265176"/>
            <a:ext cx="9509759" cy="1088136"/>
          </a:xfrm>
          <a:prstGeom prst="rect">
            <a:avLst/>
          </a:prstGeom>
        </p:spPr>
        <p:txBody>
          <a:bodyPr vert="horz" lIns="91440" tIns="45720" rIns="91440" bIns="45720" rtlCol="0" anchor="b">
            <a:normAutofit/>
          </a:bodyPr>
          <a:lstStyle/>
          <a:p>
            <a:r>
              <a:rPr/>
              <a:t>Click to edit Master title style</a:t>
            </a:r>
          </a:p>
        </p:txBody>
      </p:sp>
      <p:sp>
        <p:nvSpPr>
          <p:cNvPr id="3" name="Text Placeholder 2"/>
          <p:cNvSpPr>
            <a:spLocks noGrp="1"/>
          </p:cNvSpPr>
          <p:nvPr>
            <p:ph type="body" idx="1"/>
          </p:nvPr>
        </p:nvSpPr>
        <p:spPr>
          <a:xfrm>
            <a:off x="1341120" y="1572768"/>
            <a:ext cx="9509760" cy="4142232"/>
          </a:xfrm>
          <a:prstGeom prst="rect">
            <a:avLst/>
          </a:prstGeom>
        </p:spPr>
        <p:txBody>
          <a:bodyPr vert="horz" lIns="91440" tIns="45720" rIns="91440" bIns="45720" rtlCol="0">
            <a:normAutofit/>
          </a:bodyPr>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l">
              <a:defRPr sz="800" cap="all" baseline="0">
                <a:solidFill>
                  <a:schemeClr val="tx1"/>
                </a:solidFill>
              </a:defRPr>
            </a:lvl1pPr>
          </a:lstStyle>
          <a:p>
            <a:fld id="{5586B75A-687E-405C-8A0B-8D00578BA2C3}" type="datetime1">
              <a:rPr lang="en-US"/>
              <a:pPr/>
              <a:t>9/7/17</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800" cap="all" baseline="0">
                <a:solidFill>
                  <a:schemeClr val="tx1"/>
                </a:solidFill>
              </a:defRPr>
            </a:lvl1pPr>
          </a:lstStyle>
          <a:p>
            <a:fld id="{4FAB73BC-B049-4115-A692-8D63A059BFB8}" type="slidenum">
              <a:rPr/>
              <a:pPr/>
              <a:t>‹#›</a:t>
            </a:fld>
            <a:endParaRPr/>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hf sldNum="0" hdr="0" ftr="0" dt="0"/>
  <p:txStyles>
    <p:titleStyle>
      <a:lvl1pPr algn="l" defTabSz="914400" rtl="0" eaLnBrk="1" latinLnBrk="0" hangingPunct="1">
        <a:lnSpc>
          <a:spcPct val="90000"/>
        </a:lnSpc>
        <a:spcBef>
          <a:spcPct val="0"/>
        </a:spcBef>
        <a:buNone/>
        <a:defRPr sz="3800" kern="1200">
          <a:solidFill>
            <a:schemeClr val="accent2">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accent2">
              <a:lumMod val="75000"/>
            </a:schemeClr>
          </a:solidFill>
          <a:latin typeface="+mn-lt"/>
          <a:ea typeface="+mn-ea"/>
          <a:cs typeface="+mn-cs"/>
        </a:defRPr>
      </a:lvl1pPr>
      <a:lvl2pPr marL="548640" indent="-228600" algn="l" defTabSz="914400" rtl="0" eaLnBrk="1" latinLnBrk="0" hangingPunct="1">
        <a:lnSpc>
          <a:spcPct val="90000"/>
        </a:lnSpc>
        <a:spcBef>
          <a:spcPts val="1000"/>
        </a:spcBef>
        <a:buSzPct val="100000"/>
        <a:buFont typeface="Arial" pitchFamily="34" charset="0"/>
        <a:buChar char="•"/>
        <a:defRPr sz="1800" kern="1200">
          <a:solidFill>
            <a:schemeClr val="accent2">
              <a:lumMod val="75000"/>
            </a:schemeClr>
          </a:solidFill>
          <a:latin typeface="+mn-lt"/>
          <a:ea typeface="+mn-ea"/>
          <a:cs typeface="+mn-cs"/>
        </a:defRPr>
      </a:lvl2pPr>
      <a:lvl3pPr marL="822960" indent="-228600" algn="l" defTabSz="914400" rtl="0" eaLnBrk="1" latinLnBrk="0" hangingPunct="1">
        <a:lnSpc>
          <a:spcPct val="90000"/>
        </a:lnSpc>
        <a:spcBef>
          <a:spcPts val="800"/>
        </a:spcBef>
        <a:buSzPct val="100000"/>
        <a:buFont typeface="Arial" pitchFamily="34" charset="0"/>
        <a:buChar char="•"/>
        <a:defRPr sz="1600" kern="1200">
          <a:solidFill>
            <a:schemeClr val="accent2">
              <a:lumMod val="75000"/>
            </a:schemeClr>
          </a:solidFill>
          <a:latin typeface="+mn-lt"/>
          <a:ea typeface="+mn-ea"/>
          <a:cs typeface="+mn-cs"/>
        </a:defRPr>
      </a:lvl3pPr>
      <a:lvl4pPr marL="10972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4pPr>
      <a:lvl5pPr marL="137160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5pPr>
      <a:lvl6pPr marL="164592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6pPr>
      <a:lvl7pPr marL="192024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7pPr>
      <a:lvl8pPr marL="219456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8pPr>
      <a:lvl9pPr marL="2468880" indent="-228600" algn="l" defTabSz="914400" rtl="0" eaLnBrk="1" latinLnBrk="0" hangingPunct="1">
        <a:lnSpc>
          <a:spcPct val="90000"/>
        </a:lnSpc>
        <a:spcBef>
          <a:spcPts val="800"/>
        </a:spcBef>
        <a:buSzPct val="100000"/>
        <a:buFont typeface="Arial" pitchFamily="34" charset="0"/>
        <a:buChar char="•"/>
        <a:defRPr sz="1400" kern="1200">
          <a:solidFill>
            <a:schemeClr val="accent2">
              <a:lumMod val="7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252943" y="189708"/>
            <a:ext cx="11686116"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039285" y="381000"/>
            <a:ext cx="10111316" cy="1044388"/>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1039285" y="1828800"/>
            <a:ext cx="10111316" cy="42089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08001" y="6288742"/>
            <a:ext cx="2516716" cy="365125"/>
          </a:xfrm>
          <a:prstGeom prst="rect">
            <a:avLst/>
          </a:prstGeom>
        </p:spPr>
        <p:txBody>
          <a:bodyPr vert="horz" lIns="91440" tIns="45720" rIns="91440" bIns="45720" rtlCol="0" anchor="ctr"/>
          <a:lstStyle>
            <a:lvl1pPr algn="l">
              <a:defRPr sz="1200">
                <a:solidFill>
                  <a:schemeClr val="bg2"/>
                </a:solidFill>
              </a:defRPr>
            </a:lvl1pPr>
          </a:lstStyle>
          <a:p>
            <a:fld id="{5586B75A-687E-405C-8A0B-8D00578BA2C3}" type="datetime1">
              <a:rPr lang="mr-IN" smtClean="0"/>
              <a:pPr/>
              <a:t>9/7/17</a:t>
            </a:fld>
            <a:endParaRPr lang="mr-IN"/>
          </a:p>
        </p:txBody>
      </p:sp>
      <p:sp>
        <p:nvSpPr>
          <p:cNvPr id="5" name="Footer Placeholder 4"/>
          <p:cNvSpPr>
            <a:spLocks noGrp="1"/>
          </p:cNvSpPr>
          <p:nvPr>
            <p:ph type="ftr" sz="quarter" idx="3"/>
          </p:nvPr>
        </p:nvSpPr>
        <p:spPr>
          <a:xfrm>
            <a:off x="4406153" y="6288742"/>
            <a:ext cx="698500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11205882" y="219636"/>
            <a:ext cx="657412" cy="365125"/>
          </a:xfrm>
          <a:prstGeom prst="rect">
            <a:avLst/>
          </a:prstGeom>
        </p:spPr>
        <p:txBody>
          <a:bodyPr vert="horz" lIns="91440" tIns="45720" rIns="91440" bIns="45720" rtlCol="0" anchor="ctr"/>
          <a:lstStyle>
            <a:lvl1pPr algn="r">
              <a:defRPr sz="1200">
                <a:solidFill>
                  <a:schemeClr val="tx2"/>
                </a:solidFill>
              </a:defRPr>
            </a:lvl1pPr>
          </a:lstStyle>
          <a:p>
            <a:fld id="{4FAB73BC-B049-4115-A692-8D63A059BFB8}"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Lst>
  <p:hf sldNum="0" hdr="0" ftr="0" dt="0"/>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1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17.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1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2627025" y="659961"/>
            <a:ext cx="6972192" cy="729945"/>
          </a:xfrm>
        </p:spPr>
        <p:txBody>
          <a:bodyPr/>
          <a:lstStyle/>
          <a:p>
            <a:pPr algn="ctr"/>
            <a:r>
              <a:rPr lang="en-US" dirty="0">
                <a:solidFill>
                  <a:srgbClr val="508709"/>
                </a:solidFill>
              </a:rPr>
              <a:t>Required Copyright Notice</a:t>
            </a:r>
          </a:p>
        </p:txBody>
      </p:sp>
      <p:sp>
        <p:nvSpPr>
          <p:cNvPr id="57347" name="Rectangle 3"/>
          <p:cNvSpPr>
            <a:spLocks noGrp="1" noChangeArrowheads="1"/>
          </p:cNvSpPr>
          <p:nvPr>
            <p:ph type="body" idx="4294967295"/>
          </p:nvPr>
        </p:nvSpPr>
        <p:spPr>
          <a:xfrm>
            <a:off x="1357088" y="1585665"/>
            <a:ext cx="9509125" cy="4141787"/>
          </a:xfrm>
        </p:spPr>
        <p:txBody>
          <a:bodyPr>
            <a:normAutofit lnSpcReduction="10000"/>
          </a:bodyPr>
          <a:lstStyle/>
          <a:p>
            <a:pPr>
              <a:buFont typeface="Wingdings" pitchFamily="2" charset="2"/>
              <a:buNone/>
            </a:pPr>
            <a:r>
              <a:rPr lang="en-US" dirty="0"/>
              <a:t>	</a:t>
            </a:r>
            <a:r>
              <a:rPr lang="en-US" sz="3600" dirty="0"/>
              <a:t>This presentation contains the creative works of others which are being used by permission, license, through a claim of fair use, or because they are in the public domain.  This presentation was prepared under the “fair use guidelines” for education and further use or distribution is not permitted</a:t>
            </a:r>
            <a:r>
              <a:rPr lang="en-US" sz="3600" dirty="0">
                <a:solidFill>
                  <a:schemeClr val="accent2">
                    <a:lumMod val="50000"/>
                  </a:schemeClr>
                </a:solidFill>
              </a:rPr>
              <a:t>. (17 U.S.C. 107)</a:t>
            </a:r>
          </a:p>
          <a:p>
            <a:endParaRPr lang="en-US" dirty="0"/>
          </a:p>
        </p:txBody>
      </p:sp>
      <p:sp>
        <p:nvSpPr>
          <p:cNvPr id="3076" name="Text Box 5"/>
          <p:cNvSpPr txBox="1">
            <a:spLocks noChangeArrowheads="1"/>
          </p:cNvSpPr>
          <p:nvPr/>
        </p:nvSpPr>
        <p:spPr bwMode="auto">
          <a:xfrm>
            <a:off x="2137719" y="5894172"/>
            <a:ext cx="7945395" cy="336550"/>
          </a:xfrm>
          <a:prstGeom prst="rect">
            <a:avLst/>
          </a:prstGeom>
          <a:noFill/>
          <a:ln w="9525">
            <a:noFill/>
            <a:miter lim="800000"/>
            <a:headEnd/>
            <a:tailEnd/>
          </a:ln>
        </p:spPr>
        <p:txBody>
          <a:bodyPr wrap="square">
            <a:spAutoFit/>
          </a:bodyPr>
          <a:lstStyle/>
          <a:p>
            <a:pPr eaLnBrk="1" hangingPunct="1">
              <a:spcBef>
                <a:spcPct val="50000"/>
              </a:spcBef>
            </a:pPr>
            <a:r>
              <a:rPr lang="en-US" sz="1600" i="1" dirty="0">
                <a:latin typeface="Garamond" pitchFamily="18" charset="0"/>
              </a:rPr>
              <a:t>media elements used by permission of Microsoft pursuant to Microsoft Office End User License Agreement §1.5</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736" y="1430332"/>
            <a:ext cx="10111316" cy="4208930"/>
          </a:xfrm>
        </p:spPr>
        <p:txBody>
          <a:bodyPr/>
          <a:lstStyle/>
          <a:p>
            <a:r>
              <a:rPr lang="en-US" sz="2800" dirty="0" smtClean="0"/>
              <a:t>The </a:t>
            </a:r>
            <a:r>
              <a:rPr lang="en-US" sz="2800" dirty="0"/>
              <a:t>duty of zealous representation does not require counsel to challenge every proposed sanction for violations of drug court requirements. It is merely appropriate that such sanctions continue to serve the defendant’s underlying interest in recovery, are consistent with sanctions imposed on other participants for similar violations and are reflective of the previously determined schedule of sanctions</a:t>
            </a:r>
            <a:r>
              <a:rPr lang="en-US" sz="2800" dirty="0" smtClean="0"/>
              <a:t>. </a:t>
            </a:r>
            <a:endParaRPr lang="en-US" sz="2800" dirty="0"/>
          </a:p>
          <a:p>
            <a:pPr marL="0" indent="0">
              <a:buNone/>
            </a:pPr>
            <a:endParaRPr lang="en-US" dirty="0"/>
          </a:p>
        </p:txBody>
      </p:sp>
      <p:sp>
        <p:nvSpPr>
          <p:cNvPr id="4" name="TextBox 3"/>
          <p:cNvSpPr txBox="1"/>
          <p:nvPr/>
        </p:nvSpPr>
        <p:spPr>
          <a:xfrm>
            <a:off x="5820100" y="5498729"/>
            <a:ext cx="4560520" cy="461665"/>
          </a:xfrm>
          <a:prstGeom prst="rect">
            <a:avLst/>
          </a:prstGeom>
          <a:noFill/>
        </p:spPr>
        <p:txBody>
          <a:bodyPr wrap="none" rtlCol="0">
            <a:spAutoFit/>
          </a:bodyPr>
          <a:lstStyle/>
          <a:p>
            <a:r>
              <a:rPr lang="en-US" i="1" baseline="30000" dirty="0"/>
              <a:t> Ethical Considerations for Attorneys and Judges in Drug Court</a:t>
            </a:r>
          </a:p>
          <a:p>
            <a:r>
              <a:rPr lang="en-US" baseline="30000" dirty="0"/>
              <a:t>National Drug Court </a:t>
            </a:r>
            <a:r>
              <a:rPr lang="en-US" baseline="30000" dirty="0" smtClean="0"/>
              <a:t>Institute</a:t>
            </a:r>
            <a:endParaRPr lang="en-US" dirty="0"/>
          </a:p>
        </p:txBody>
      </p:sp>
    </p:spTree>
    <p:extLst>
      <p:ext uri="{BB962C8B-B14F-4D97-AF65-F5344CB8AC3E}">
        <p14:creationId xmlns:p14="http://schemas.microsoft.com/office/powerpoint/2010/main" val="1927069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US" dirty="0">
                <a:latin typeface="Arial Black" pitchFamily="34" charset="0"/>
              </a:rPr>
              <a:t>10 Key </a:t>
            </a:r>
            <a:r>
              <a:rPr lang="en-US" dirty="0" smtClean="0">
                <a:latin typeface="Arial Black" pitchFamily="34" charset="0"/>
              </a:rPr>
              <a:t>Components</a:t>
            </a:r>
            <a:endParaRPr lang="en-US" dirty="0"/>
          </a:p>
        </p:txBody>
      </p:sp>
      <p:sp>
        <p:nvSpPr>
          <p:cNvPr id="3" name="Content Placeholder 2"/>
          <p:cNvSpPr>
            <a:spLocks noGrp="1"/>
          </p:cNvSpPr>
          <p:nvPr>
            <p:ph idx="1"/>
          </p:nvPr>
        </p:nvSpPr>
        <p:spPr>
          <a:xfrm>
            <a:off x="1051735" y="2301980"/>
            <a:ext cx="10111316" cy="1570626"/>
          </a:xfrm>
        </p:spPr>
        <p:txBody>
          <a:bodyPr/>
          <a:lstStyle/>
          <a:p>
            <a:pPr marL="0" indent="0">
              <a:buNone/>
            </a:pPr>
            <a:r>
              <a:rPr lang="en-US" sz="3600" b="1" dirty="0">
                <a:solidFill>
                  <a:srgbClr val="FFFFFF"/>
                </a:solidFill>
              </a:rPr>
              <a:t>3: </a:t>
            </a:r>
            <a:r>
              <a:rPr lang="en-US" sz="3600" dirty="0">
                <a:solidFill>
                  <a:srgbClr val="FFFFFF"/>
                </a:solidFill>
              </a:rPr>
              <a:t>Eligible participants are identified early and promptly placed in the drug court program</a:t>
            </a:r>
          </a:p>
          <a:p>
            <a:endParaRPr lang="en-US" dirty="0"/>
          </a:p>
        </p:txBody>
      </p:sp>
    </p:spTree>
    <p:extLst>
      <p:ext uri="{BB962C8B-B14F-4D97-AF65-F5344CB8AC3E}">
        <p14:creationId xmlns:p14="http://schemas.microsoft.com/office/powerpoint/2010/main" val="2554817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In </a:t>
            </a:r>
            <a:r>
              <a:rPr lang="en-US" dirty="0"/>
              <a:t>addition to the competence demanded of any attorney who would practice in criminal, juvenile or family court, attorneys who serve in drug courts </a:t>
            </a:r>
            <a:r>
              <a:rPr lang="en-US" dirty="0" smtClean="0"/>
              <a:t>need </a:t>
            </a:r>
            <a:r>
              <a:rPr lang="en-US" dirty="0"/>
              <a:t>to have a thorough understanding of both the drug court model in general and the particular practices of the court in which he or she serves. This is especially important for those who represent participants in drug court, because the attorney will be expected to counsel prospective participants on the risks and benefits of enrollment in drug court</a:t>
            </a:r>
            <a:r>
              <a:rPr lang="en-US" dirty="0" smtClean="0"/>
              <a:t>.</a:t>
            </a:r>
            <a:endParaRPr lang="en-US" dirty="0"/>
          </a:p>
          <a:p>
            <a:endParaRPr lang="en-US" dirty="0"/>
          </a:p>
        </p:txBody>
      </p:sp>
      <p:sp>
        <p:nvSpPr>
          <p:cNvPr id="4" name="TextBox 3"/>
          <p:cNvSpPr txBox="1"/>
          <p:nvPr/>
        </p:nvSpPr>
        <p:spPr>
          <a:xfrm>
            <a:off x="5820100" y="5498729"/>
            <a:ext cx="4560520" cy="461665"/>
          </a:xfrm>
          <a:prstGeom prst="rect">
            <a:avLst/>
          </a:prstGeom>
          <a:noFill/>
        </p:spPr>
        <p:txBody>
          <a:bodyPr wrap="none" rtlCol="0">
            <a:spAutoFit/>
          </a:bodyPr>
          <a:lstStyle/>
          <a:p>
            <a:r>
              <a:rPr lang="en-US" i="1" baseline="30000" dirty="0"/>
              <a:t> Ethical Considerations for Attorneys and Judges in Drug Court</a:t>
            </a:r>
          </a:p>
          <a:p>
            <a:r>
              <a:rPr lang="en-US" baseline="30000" dirty="0"/>
              <a:t>National Drug Court </a:t>
            </a:r>
            <a:r>
              <a:rPr lang="en-US" baseline="30000" dirty="0" smtClean="0"/>
              <a:t>Institute</a:t>
            </a:r>
            <a:endParaRPr lang="en-US" dirty="0"/>
          </a:p>
        </p:txBody>
      </p:sp>
    </p:spTree>
    <p:extLst>
      <p:ext uri="{BB962C8B-B14F-4D97-AF65-F5344CB8AC3E}">
        <p14:creationId xmlns:p14="http://schemas.microsoft.com/office/powerpoint/2010/main" val="1521712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Because of the demands placed on participants in drug court, defense counsel have a special obligation to provide eligible clients with an adequate basis for exercising their option of entering drug court. </a:t>
            </a:r>
            <a:endParaRPr lang="en-US" dirty="0" smtClean="0"/>
          </a:p>
          <a:p>
            <a:r>
              <a:rPr lang="en-US" dirty="0" smtClean="0"/>
              <a:t>The </a:t>
            </a:r>
            <a:r>
              <a:rPr lang="en-US" dirty="0"/>
              <a:t>lawyer must have a sufficient understanding of the factual basis of the charge to advise the defendant on entry into drug </a:t>
            </a:r>
            <a:r>
              <a:rPr lang="en-US" dirty="0" smtClean="0"/>
              <a:t>court. </a:t>
            </a:r>
          </a:p>
          <a:p>
            <a:r>
              <a:rPr lang="en-US" dirty="0" smtClean="0"/>
              <a:t>The </a:t>
            </a:r>
            <a:r>
              <a:rPr lang="en-US" dirty="0"/>
              <a:t>lawyer must enable the client to make a competent and informed choice about entering drug court. </a:t>
            </a:r>
          </a:p>
          <a:p>
            <a:endParaRPr lang="en-US" dirty="0"/>
          </a:p>
        </p:txBody>
      </p:sp>
      <p:sp>
        <p:nvSpPr>
          <p:cNvPr id="4" name="TextBox 3"/>
          <p:cNvSpPr txBox="1"/>
          <p:nvPr/>
        </p:nvSpPr>
        <p:spPr>
          <a:xfrm>
            <a:off x="5820100" y="5498729"/>
            <a:ext cx="4560520" cy="461665"/>
          </a:xfrm>
          <a:prstGeom prst="rect">
            <a:avLst/>
          </a:prstGeom>
          <a:noFill/>
        </p:spPr>
        <p:txBody>
          <a:bodyPr wrap="none" rtlCol="0">
            <a:spAutoFit/>
          </a:bodyPr>
          <a:lstStyle/>
          <a:p>
            <a:r>
              <a:rPr lang="en-US" i="1" baseline="30000" dirty="0"/>
              <a:t> Ethical Considerations for Attorneys and Judges in Drug Court</a:t>
            </a:r>
          </a:p>
          <a:p>
            <a:r>
              <a:rPr lang="en-US" baseline="30000" dirty="0"/>
              <a:t>National Drug Court </a:t>
            </a:r>
            <a:r>
              <a:rPr lang="en-US" baseline="30000" dirty="0" smtClean="0"/>
              <a:t>Institute</a:t>
            </a:r>
            <a:endParaRPr lang="en-US" dirty="0"/>
          </a:p>
        </p:txBody>
      </p:sp>
    </p:spTree>
    <p:extLst>
      <p:ext uri="{BB962C8B-B14F-4D97-AF65-F5344CB8AC3E}">
        <p14:creationId xmlns:p14="http://schemas.microsoft.com/office/powerpoint/2010/main" val="2671888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51735" y="1318264"/>
            <a:ext cx="10111316" cy="4208930"/>
          </a:xfrm>
        </p:spPr>
        <p:txBody>
          <a:bodyPr/>
          <a:lstStyle/>
          <a:p>
            <a:pPr marL="0" indent="0">
              <a:buNone/>
            </a:pPr>
            <a:r>
              <a:rPr lang="en-US" sz="3600" dirty="0"/>
              <a:t>Effective legal practice in drug court requires interdisciplinary training. </a:t>
            </a:r>
          </a:p>
          <a:p>
            <a:r>
              <a:rPr lang="en-US" sz="2800" dirty="0" smtClean="0"/>
              <a:t>Substance abuse treatment</a:t>
            </a:r>
          </a:p>
          <a:p>
            <a:r>
              <a:rPr lang="en-US" sz="2800" dirty="0" smtClean="0"/>
              <a:t>Drug testing</a:t>
            </a:r>
          </a:p>
          <a:p>
            <a:r>
              <a:rPr lang="en-US" sz="2800" dirty="0" smtClean="0"/>
              <a:t>Mental health treatment</a:t>
            </a:r>
            <a:endParaRPr lang="en-US" sz="2800" dirty="0"/>
          </a:p>
        </p:txBody>
      </p:sp>
      <p:sp>
        <p:nvSpPr>
          <p:cNvPr id="4" name="TextBox 3"/>
          <p:cNvSpPr txBox="1"/>
          <p:nvPr/>
        </p:nvSpPr>
        <p:spPr>
          <a:xfrm>
            <a:off x="5820100" y="5498729"/>
            <a:ext cx="4560520" cy="461665"/>
          </a:xfrm>
          <a:prstGeom prst="rect">
            <a:avLst/>
          </a:prstGeom>
          <a:noFill/>
        </p:spPr>
        <p:txBody>
          <a:bodyPr wrap="none" rtlCol="0">
            <a:spAutoFit/>
          </a:bodyPr>
          <a:lstStyle/>
          <a:p>
            <a:r>
              <a:rPr lang="en-US" i="1" baseline="30000" dirty="0"/>
              <a:t> Ethical Considerations for Attorneys and Judges in Drug Court</a:t>
            </a:r>
          </a:p>
          <a:p>
            <a:r>
              <a:rPr lang="en-US" baseline="30000" dirty="0"/>
              <a:t>National Drug Court </a:t>
            </a:r>
            <a:r>
              <a:rPr lang="en-US" baseline="30000" dirty="0" smtClean="0"/>
              <a:t>Institute</a:t>
            </a:r>
            <a:endParaRPr lang="en-US" dirty="0"/>
          </a:p>
        </p:txBody>
      </p:sp>
    </p:spTree>
    <p:extLst>
      <p:ext uri="{BB962C8B-B14F-4D97-AF65-F5344CB8AC3E}">
        <p14:creationId xmlns:p14="http://schemas.microsoft.com/office/powerpoint/2010/main" val="964808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Enabling Legislation</a:t>
            </a:r>
            <a:endParaRPr lang="en-US" dirty="0">
              <a:latin typeface="Arial Black" panose="020B0A04020102020204" pitchFamily="34" charset="0"/>
            </a:endParaRPr>
          </a:p>
        </p:txBody>
      </p:sp>
      <p:sp>
        <p:nvSpPr>
          <p:cNvPr id="3" name="Content Placeholder 2"/>
          <p:cNvSpPr>
            <a:spLocks noGrp="1"/>
          </p:cNvSpPr>
          <p:nvPr>
            <p:ph idx="1"/>
          </p:nvPr>
        </p:nvSpPr>
        <p:spPr/>
        <p:txBody>
          <a:bodyPr>
            <a:normAutofit/>
          </a:bodyPr>
          <a:lstStyle/>
          <a:p>
            <a:r>
              <a:rPr lang="en-US" sz="2800" dirty="0" smtClean="0"/>
              <a:t>Drug Court</a:t>
            </a:r>
          </a:p>
          <a:p>
            <a:pPr lvl="1"/>
            <a:r>
              <a:rPr lang="en-US" sz="2800" dirty="0"/>
              <a:t> </a:t>
            </a:r>
            <a:r>
              <a:rPr lang="en-US" sz="2200" dirty="0"/>
              <a:t>O.C.G.A. § </a:t>
            </a:r>
            <a:r>
              <a:rPr lang="en-US" sz="2200" dirty="0" smtClean="0"/>
              <a:t>15-1-15</a:t>
            </a:r>
          </a:p>
          <a:p>
            <a:r>
              <a:rPr lang="en-US" sz="2800" dirty="0" smtClean="0"/>
              <a:t>Mental Health Court</a:t>
            </a:r>
          </a:p>
          <a:p>
            <a:pPr lvl="1"/>
            <a:r>
              <a:rPr lang="en-US" sz="2200" dirty="0" smtClean="0"/>
              <a:t>O.C.G.A. § 15-1-16</a:t>
            </a:r>
          </a:p>
          <a:p>
            <a:r>
              <a:rPr lang="en-US" sz="2800" dirty="0" smtClean="0"/>
              <a:t>Veterans Court</a:t>
            </a:r>
          </a:p>
          <a:p>
            <a:pPr lvl="1"/>
            <a:r>
              <a:rPr lang="en-US" sz="2200" dirty="0" smtClean="0"/>
              <a:t>O.C.G.A</a:t>
            </a:r>
            <a:r>
              <a:rPr lang="en-US" sz="2200" dirty="0"/>
              <a:t>. § </a:t>
            </a:r>
            <a:r>
              <a:rPr lang="en-US" sz="2200" dirty="0" smtClean="0"/>
              <a:t>15-1-17</a:t>
            </a:r>
            <a:endParaRPr lang="en-US" sz="2200" dirty="0"/>
          </a:p>
          <a:p>
            <a:r>
              <a:rPr lang="en-US" sz="2800" dirty="0" smtClean="0"/>
              <a:t>Prosecuting attorney must consent prior to sentencing</a:t>
            </a:r>
            <a:endParaRPr lang="en-US" sz="2800" dirty="0"/>
          </a:p>
          <a:p>
            <a:endParaRPr lang="en-US" dirty="0" smtClean="0"/>
          </a:p>
        </p:txBody>
      </p:sp>
      <p:pic>
        <p:nvPicPr>
          <p:cNvPr id="45057" name="Picture 1" descr="C:\Users\mooreg\AppData\Local\Microsoft\Windows\Temporary Internet Files\Content.IE5\MDA43AU6\MC900279910[1].wmf"/>
          <p:cNvPicPr>
            <a:picLocks noChangeAspect="1" noChangeArrowheads="1"/>
          </p:cNvPicPr>
          <p:nvPr/>
        </p:nvPicPr>
        <p:blipFill>
          <a:blip r:embed="rId2" cstate="print"/>
          <a:srcRect/>
          <a:stretch>
            <a:fillRect/>
          </a:stretch>
        </p:blipFill>
        <p:spPr bwMode="auto">
          <a:xfrm>
            <a:off x="7664381" y="1773640"/>
            <a:ext cx="2505230" cy="2501425"/>
          </a:xfrm>
          <a:prstGeom prst="rect">
            <a:avLst/>
          </a:prstGeom>
          <a:noFill/>
        </p:spPr>
      </p:pic>
    </p:spTree>
    <p:extLst>
      <p:ext uri="{BB962C8B-B14F-4D97-AF65-F5344CB8AC3E}">
        <p14:creationId xmlns:p14="http://schemas.microsoft.com/office/powerpoint/2010/main" val="1965571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Arial Black" panose="020B0A04020102020204" pitchFamily="34" charset="0"/>
              </a:rPr>
              <a:t>Issues</a:t>
            </a:r>
            <a:endParaRPr lang="en-US" sz="6000" dirty="0">
              <a:latin typeface="Arial Black" panose="020B0A04020102020204" pitchFamily="34" charset="0"/>
            </a:endParaRPr>
          </a:p>
        </p:txBody>
      </p:sp>
      <p:sp>
        <p:nvSpPr>
          <p:cNvPr id="3" name="Content Placeholder 2"/>
          <p:cNvSpPr>
            <a:spLocks noGrp="1"/>
          </p:cNvSpPr>
          <p:nvPr>
            <p:ph idx="1"/>
          </p:nvPr>
        </p:nvSpPr>
        <p:spPr/>
        <p:txBody>
          <a:bodyPr/>
          <a:lstStyle/>
          <a:p>
            <a:r>
              <a:rPr lang="en-US" sz="3600" dirty="0" smtClean="0"/>
              <a:t>Drivers license</a:t>
            </a:r>
          </a:p>
          <a:p>
            <a:pPr lvl="1"/>
            <a:r>
              <a:rPr lang="en-US" sz="2800" dirty="0" smtClean="0"/>
              <a:t>O.C.G.A. § 40-5-76</a:t>
            </a:r>
          </a:p>
          <a:p>
            <a:r>
              <a:rPr lang="en-US" sz="3600" dirty="0" smtClean="0"/>
              <a:t>Record restriction</a:t>
            </a:r>
          </a:p>
          <a:p>
            <a:pPr lvl="1"/>
            <a:r>
              <a:rPr lang="en-US" sz="2800" dirty="0" smtClean="0"/>
              <a:t>O.C.G.A. § 35-3-37</a:t>
            </a:r>
          </a:p>
          <a:p>
            <a:r>
              <a:rPr lang="en-US" sz="3600" dirty="0" smtClean="0"/>
              <a:t>Transfers</a:t>
            </a:r>
          </a:p>
          <a:p>
            <a:pPr lvl="1"/>
            <a:r>
              <a:rPr lang="en-US" sz="2800" dirty="0" smtClean="0"/>
              <a:t>O.C.G.A. § 17-2-4</a:t>
            </a:r>
            <a:endParaRPr lang="en-US" sz="2800"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1563" y="2106769"/>
            <a:ext cx="2333349" cy="2644463"/>
          </a:xfrm>
          <a:prstGeom prst="rect">
            <a:avLst/>
          </a:prstGeom>
        </p:spPr>
      </p:pic>
    </p:spTree>
    <p:extLst>
      <p:ext uri="{BB962C8B-B14F-4D97-AF65-F5344CB8AC3E}">
        <p14:creationId xmlns:p14="http://schemas.microsoft.com/office/powerpoint/2010/main" val="3413270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Driver’s License Issues</a:t>
            </a:r>
            <a:endParaRPr lang="en-US" dirty="0"/>
          </a:p>
        </p:txBody>
      </p:sp>
      <p:pic>
        <p:nvPicPr>
          <p:cNvPr id="4" name="Content Placeholder 3" descr="Screen Shot 2017-09-07 at 11.24.21 AM.png"/>
          <p:cNvPicPr>
            <a:picLocks noGrp="1" noChangeAspect="1"/>
          </p:cNvPicPr>
          <p:nvPr>
            <p:ph idx="1"/>
          </p:nvPr>
        </p:nvPicPr>
        <p:blipFill>
          <a:blip r:embed="rId2">
            <a:extLst>
              <a:ext uri="{28A0092B-C50C-407E-A947-70E740481C1C}">
                <a14:useLocalDpi xmlns:a14="http://schemas.microsoft.com/office/drawing/2010/main" val="0"/>
              </a:ext>
            </a:extLst>
          </a:blip>
          <a:srcRect l="-104582" r="-104582"/>
          <a:stretch>
            <a:fillRect/>
          </a:stretch>
        </p:blipFill>
        <p:spPr>
          <a:xfrm>
            <a:off x="-1786943" y="1791444"/>
            <a:ext cx="10141124" cy="4208930"/>
          </a:xfrm>
        </p:spPr>
      </p:pic>
      <p:pic>
        <p:nvPicPr>
          <p:cNvPr id="5" name="Picture 4" descr="Screen Shot 2017-09-07 at 11.24.21 AM.png"/>
          <p:cNvPicPr>
            <a:picLocks noChangeAspect="1"/>
          </p:cNvPicPr>
          <p:nvPr/>
        </p:nvPicPr>
        <p:blipFill rotWithShape="1">
          <a:blip r:embed="rId2">
            <a:extLst>
              <a:ext uri="{28A0092B-C50C-407E-A947-70E740481C1C}">
                <a14:useLocalDpi xmlns:a14="http://schemas.microsoft.com/office/drawing/2010/main" val="0"/>
              </a:ext>
            </a:extLst>
          </a:blip>
          <a:srcRect l="1305" t="62279" r="59678" b="27190"/>
          <a:stretch/>
        </p:blipFill>
        <p:spPr>
          <a:xfrm>
            <a:off x="5577754" y="2814177"/>
            <a:ext cx="5592355" cy="1942529"/>
          </a:xfrm>
          <a:prstGeom prst="rect">
            <a:avLst/>
          </a:prstGeom>
        </p:spPr>
      </p:pic>
    </p:spTree>
    <p:extLst>
      <p:ext uri="{BB962C8B-B14F-4D97-AF65-F5344CB8AC3E}">
        <p14:creationId xmlns:p14="http://schemas.microsoft.com/office/powerpoint/2010/main" val="2857929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134168" y="6594839"/>
            <a:ext cx="11184467" cy="5851525"/>
          </a:xfrm>
        </p:spPr>
        <p:txBody>
          <a:bodyPr>
            <a:normAutofit/>
          </a:bodyPr>
          <a:lstStyle/>
          <a:p>
            <a:endParaRPr lang="en-US" dirty="0"/>
          </a:p>
          <a:p>
            <a:pPr marL="0" indent="0">
              <a:buNone/>
            </a:pPr>
            <a:r>
              <a:rPr lang="en-US" dirty="0" smtClean="0"/>
              <a:t>Grady A. Moore</a:t>
            </a:r>
          </a:p>
          <a:p>
            <a:pPr marL="0" indent="0">
              <a:buNone/>
            </a:pPr>
            <a:r>
              <a:rPr lang="en-US" dirty="0" smtClean="0"/>
              <a:t>770-268-0945</a:t>
            </a:r>
          </a:p>
          <a:p>
            <a:pPr marL="0" indent="0">
              <a:buNone/>
            </a:pPr>
            <a:r>
              <a:rPr lang="en-US" dirty="0" err="1" smtClean="0"/>
              <a:t>moorelegalfirm@gmail.com</a:t>
            </a:r>
            <a:endParaRPr lang="en-US" dirty="0" smtClean="0"/>
          </a:p>
        </p:txBody>
      </p:sp>
      <p:sp>
        <p:nvSpPr>
          <p:cNvPr id="4" name="TextBox 3"/>
          <p:cNvSpPr txBox="1"/>
          <p:nvPr/>
        </p:nvSpPr>
        <p:spPr>
          <a:xfrm>
            <a:off x="1095290" y="986442"/>
            <a:ext cx="4493538" cy="1938992"/>
          </a:xfrm>
          <a:prstGeom prst="rect">
            <a:avLst/>
          </a:prstGeom>
          <a:noFill/>
        </p:spPr>
        <p:txBody>
          <a:bodyPr wrap="none" rtlCol="0">
            <a:spAutoFit/>
          </a:bodyPr>
          <a:lstStyle/>
          <a:p>
            <a:r>
              <a:rPr lang="en-US" sz="2400" dirty="0">
                <a:solidFill>
                  <a:srgbClr val="FFFFFF"/>
                </a:solidFill>
              </a:rPr>
              <a:t>Terri L. </a:t>
            </a:r>
            <a:r>
              <a:rPr lang="en-US" sz="2400" dirty="0" err="1">
                <a:solidFill>
                  <a:srgbClr val="FFFFFF"/>
                </a:solidFill>
              </a:rPr>
              <a:t>Doepke</a:t>
            </a:r>
            <a:endParaRPr lang="en-US" sz="2400" dirty="0">
              <a:solidFill>
                <a:srgbClr val="FFFFFF"/>
              </a:solidFill>
            </a:endParaRPr>
          </a:p>
          <a:p>
            <a:r>
              <a:rPr lang="en-US" sz="2400" dirty="0">
                <a:solidFill>
                  <a:srgbClr val="FFFFFF"/>
                </a:solidFill>
              </a:rPr>
              <a:t>Chief Assistant Public Defender</a:t>
            </a:r>
          </a:p>
          <a:p>
            <a:r>
              <a:rPr lang="en-US" sz="2400" dirty="0" err="1">
                <a:solidFill>
                  <a:srgbClr val="FFFFFF"/>
                </a:solidFill>
              </a:rPr>
              <a:t>Alcovy</a:t>
            </a:r>
            <a:r>
              <a:rPr lang="en-US" sz="2400" dirty="0">
                <a:solidFill>
                  <a:srgbClr val="FFFFFF"/>
                </a:solidFill>
              </a:rPr>
              <a:t> Judicial Circuit</a:t>
            </a:r>
          </a:p>
          <a:p>
            <a:r>
              <a:rPr lang="en-US" sz="2400" dirty="0">
                <a:solidFill>
                  <a:srgbClr val="FFFFFF"/>
                </a:solidFill>
              </a:rPr>
              <a:t>770-788-</a:t>
            </a:r>
            <a:r>
              <a:rPr lang="en-US" sz="2400" dirty="0" smtClean="0">
                <a:solidFill>
                  <a:srgbClr val="FFFFFF"/>
                </a:solidFill>
              </a:rPr>
              <a:t>3750</a:t>
            </a:r>
          </a:p>
          <a:p>
            <a:r>
              <a:rPr lang="en-US" sz="2400" dirty="0" err="1" smtClean="0">
                <a:solidFill>
                  <a:srgbClr val="FFFFFF"/>
                </a:solidFill>
              </a:rPr>
              <a:t>tdoepke@co.newton.ga.us</a:t>
            </a:r>
            <a:endParaRPr lang="en-US" sz="2400" dirty="0">
              <a:solidFill>
                <a:srgbClr val="FFFFFF"/>
              </a:solidFill>
            </a:endParaRPr>
          </a:p>
        </p:txBody>
      </p:sp>
      <p:sp>
        <p:nvSpPr>
          <p:cNvPr id="5" name="TextBox 4"/>
          <p:cNvSpPr txBox="1"/>
          <p:nvPr/>
        </p:nvSpPr>
        <p:spPr>
          <a:xfrm>
            <a:off x="6536430" y="3847702"/>
            <a:ext cx="3973564" cy="1569660"/>
          </a:xfrm>
          <a:prstGeom prst="rect">
            <a:avLst/>
          </a:prstGeom>
          <a:noFill/>
        </p:spPr>
        <p:txBody>
          <a:bodyPr wrap="none" rtlCol="0">
            <a:spAutoFit/>
          </a:bodyPr>
          <a:lstStyle/>
          <a:p>
            <a:r>
              <a:rPr lang="en-US" sz="2400" dirty="0">
                <a:solidFill>
                  <a:srgbClr val="FFFFFF"/>
                </a:solidFill>
              </a:rPr>
              <a:t>Grady A. </a:t>
            </a:r>
            <a:r>
              <a:rPr lang="en-US" sz="2400" dirty="0" smtClean="0">
                <a:solidFill>
                  <a:srgbClr val="FFFFFF"/>
                </a:solidFill>
              </a:rPr>
              <a:t>Moore</a:t>
            </a:r>
          </a:p>
          <a:p>
            <a:r>
              <a:rPr lang="en-US" sz="2400" dirty="0" smtClean="0">
                <a:solidFill>
                  <a:srgbClr val="FFFFFF"/>
                </a:solidFill>
              </a:rPr>
              <a:t>Moore Legal, LLC</a:t>
            </a:r>
            <a:endParaRPr lang="en-US" sz="2400" dirty="0">
              <a:solidFill>
                <a:srgbClr val="FFFFFF"/>
              </a:solidFill>
            </a:endParaRPr>
          </a:p>
          <a:p>
            <a:r>
              <a:rPr lang="en-US" sz="2400" dirty="0">
                <a:solidFill>
                  <a:srgbClr val="FFFFFF"/>
                </a:solidFill>
              </a:rPr>
              <a:t>770-268-0945</a:t>
            </a:r>
          </a:p>
          <a:p>
            <a:r>
              <a:rPr lang="en-US" sz="2400" dirty="0" err="1">
                <a:solidFill>
                  <a:srgbClr val="FFFFFF"/>
                </a:solidFill>
              </a:rPr>
              <a:t>moorelegalfirm@gmail.com</a:t>
            </a:r>
            <a:endParaRPr lang="en-US" sz="2400" dirty="0">
              <a:solidFill>
                <a:srgbClr val="FFFFFF"/>
              </a:solidFill>
            </a:endParaRPr>
          </a:p>
        </p:txBody>
      </p:sp>
      <p:sp>
        <p:nvSpPr>
          <p:cNvPr id="6" name="TextBox 5"/>
          <p:cNvSpPr txBox="1"/>
          <p:nvPr/>
        </p:nvSpPr>
        <p:spPr>
          <a:xfrm>
            <a:off x="1095630" y="3660921"/>
            <a:ext cx="3810809" cy="1938992"/>
          </a:xfrm>
          <a:prstGeom prst="rect">
            <a:avLst/>
          </a:prstGeom>
          <a:noFill/>
        </p:spPr>
        <p:txBody>
          <a:bodyPr wrap="none" rtlCol="0">
            <a:spAutoFit/>
          </a:bodyPr>
          <a:lstStyle/>
          <a:p>
            <a:r>
              <a:rPr lang="en-US" sz="2400" dirty="0">
                <a:solidFill>
                  <a:srgbClr val="FFFFFF"/>
                </a:solidFill>
              </a:rPr>
              <a:t>Sandra </a:t>
            </a:r>
            <a:r>
              <a:rPr lang="en-US" sz="2400" dirty="0" err="1" smtClean="0">
                <a:solidFill>
                  <a:srgbClr val="FFFFFF"/>
                </a:solidFill>
              </a:rPr>
              <a:t>Satchell</a:t>
            </a:r>
            <a:endParaRPr lang="en-US" sz="2400" dirty="0" smtClean="0">
              <a:solidFill>
                <a:srgbClr val="FFFFFF"/>
              </a:solidFill>
            </a:endParaRPr>
          </a:p>
          <a:p>
            <a:r>
              <a:rPr lang="en-US" sz="2400" dirty="0" smtClean="0">
                <a:solidFill>
                  <a:srgbClr val="FFFFFF"/>
                </a:solidFill>
              </a:rPr>
              <a:t>Assistant Public Defender</a:t>
            </a:r>
          </a:p>
          <a:p>
            <a:r>
              <a:rPr lang="en-US" sz="2400" dirty="0" smtClean="0">
                <a:solidFill>
                  <a:srgbClr val="FFFFFF"/>
                </a:solidFill>
              </a:rPr>
              <a:t>Dougherty Judicial Circuit</a:t>
            </a:r>
          </a:p>
          <a:p>
            <a:r>
              <a:rPr lang="en-US" sz="2400" dirty="0" smtClean="0">
                <a:solidFill>
                  <a:srgbClr val="FFFFFF"/>
                </a:solidFill>
              </a:rPr>
              <a:t>229-483-6240</a:t>
            </a:r>
            <a:endParaRPr lang="en-US" sz="2400" dirty="0">
              <a:solidFill>
                <a:srgbClr val="FFFFFF"/>
              </a:solidFill>
            </a:endParaRPr>
          </a:p>
          <a:p>
            <a:r>
              <a:rPr lang="en-US" sz="2400" dirty="0" err="1">
                <a:solidFill>
                  <a:srgbClr val="FFFFFF"/>
                </a:solidFill>
              </a:rPr>
              <a:t>ssatchell@dougherty.ga.us</a:t>
            </a:r>
            <a:endParaRPr lang="en-US" sz="2400" dirty="0">
              <a:solidFill>
                <a:srgbClr val="FFFFFF"/>
              </a:solidFill>
            </a:endParaRPr>
          </a:p>
        </p:txBody>
      </p:sp>
      <p:pic>
        <p:nvPicPr>
          <p:cNvPr id="11" name="Picture 10" descr="images.png"/>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7359629" y="1044458"/>
            <a:ext cx="2463693" cy="1998658"/>
          </a:xfrm>
          <a:prstGeom prst="rect">
            <a:avLst/>
          </a:prstGeom>
        </p:spPr>
      </p:pic>
    </p:spTree>
    <p:extLst>
      <p:ext uri="{BB962C8B-B14F-4D97-AF65-F5344CB8AC3E}">
        <p14:creationId xmlns:p14="http://schemas.microsoft.com/office/powerpoint/2010/main" val="15073011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5895" y="2328545"/>
            <a:ext cx="8528487" cy="1668582"/>
          </a:xfrm>
        </p:spPr>
        <p:txBody>
          <a:bodyPr/>
          <a:lstStyle/>
          <a:p>
            <a:pPr algn="ctr"/>
            <a:r>
              <a:rPr lang="en-US" sz="4400" dirty="0"/>
              <a:t>A Defense Lawyer’s </a:t>
            </a:r>
            <a:r>
              <a:rPr lang="en-US" sz="4400" dirty="0" smtClean="0"/>
              <a:t>Role</a:t>
            </a:r>
            <a:br>
              <a:rPr lang="en-US" sz="4400" dirty="0" smtClean="0"/>
            </a:br>
            <a:r>
              <a:rPr lang="en-US" sz="4400" dirty="0" smtClean="0"/>
              <a:t>in </a:t>
            </a:r>
            <a:r>
              <a:rPr lang="en-US" sz="4400" dirty="0"/>
              <a:t>Accountability Courts </a:t>
            </a:r>
          </a:p>
        </p:txBody>
      </p:sp>
    </p:spTree>
    <p:extLst>
      <p:ext uri="{BB962C8B-B14F-4D97-AF65-F5344CB8AC3E}">
        <p14:creationId xmlns:p14="http://schemas.microsoft.com/office/powerpoint/2010/main" val="4038712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p:nvPr>
        </p:nvSpPr>
        <p:spPr/>
        <p:txBody>
          <a:bodyPr/>
          <a:lstStyle/>
          <a:p>
            <a:pPr algn="ctr"/>
            <a:r>
              <a:rPr lang="en-US" sz="4800" dirty="0">
                <a:latin typeface="Arial Black" pitchFamily="34" charset="0"/>
              </a:rPr>
              <a:t>History</a:t>
            </a:r>
          </a:p>
        </p:txBody>
      </p:sp>
      <p:sp>
        <p:nvSpPr>
          <p:cNvPr id="93187" name="Rectangle 3"/>
          <p:cNvSpPr>
            <a:spLocks noGrp="1" noRot="1" noChangeArrowheads="1"/>
          </p:cNvSpPr>
          <p:nvPr>
            <p:ph idx="1"/>
          </p:nvPr>
        </p:nvSpPr>
        <p:spPr>
          <a:xfrm>
            <a:off x="508000" y="1600201"/>
            <a:ext cx="10972800" cy="4530725"/>
          </a:xfrm>
        </p:spPr>
        <p:txBody>
          <a:bodyPr/>
          <a:lstStyle/>
          <a:p>
            <a:pPr algn="ctr"/>
            <a:r>
              <a:rPr lang="en-US" sz="4000" dirty="0"/>
              <a:t>1989: First Drug Court,</a:t>
            </a:r>
          </a:p>
          <a:p>
            <a:pPr algn="ctr">
              <a:buFont typeface="Wingdings" pitchFamily="2" charset="2"/>
              <a:buNone/>
            </a:pPr>
            <a:r>
              <a:rPr lang="en-US" sz="4000" dirty="0"/>
              <a:t>	Miami-Dade County Florida</a:t>
            </a:r>
          </a:p>
          <a:p>
            <a:pPr>
              <a:buFont typeface="Wingdings" pitchFamily="2" charset="2"/>
              <a:buNone/>
            </a:pPr>
            <a:endParaRPr lang="en-US" sz="4000" dirty="0"/>
          </a:p>
        </p:txBody>
      </p:sp>
      <p:pic>
        <p:nvPicPr>
          <p:cNvPr id="93189" name="Picture 5" descr="drugcourtlogo"/>
          <p:cNvPicPr>
            <a:picLocks noChangeAspect="1" noChangeArrowheads="1"/>
          </p:cNvPicPr>
          <p:nvPr/>
        </p:nvPicPr>
        <p:blipFill>
          <a:blip r:embed="rId2" cstate="print"/>
          <a:srcRect/>
          <a:stretch>
            <a:fillRect/>
          </a:stretch>
        </p:blipFill>
        <p:spPr bwMode="auto">
          <a:xfrm>
            <a:off x="4288465" y="3488679"/>
            <a:ext cx="3657600" cy="2687638"/>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p:cNvSpPr>
            <a:spLocks noGrp="1" noRot="1" noChangeArrowheads="1"/>
          </p:cNvSpPr>
          <p:nvPr>
            <p:ph idx="1"/>
          </p:nvPr>
        </p:nvSpPr>
        <p:spPr>
          <a:xfrm>
            <a:off x="609600" y="2281693"/>
            <a:ext cx="10972800" cy="3177502"/>
          </a:xfrm>
        </p:spPr>
        <p:txBody>
          <a:bodyPr>
            <a:normAutofit lnSpcReduction="10000"/>
          </a:bodyPr>
          <a:lstStyle/>
          <a:p>
            <a:pPr algn="ctr"/>
            <a:r>
              <a:rPr lang="en-US" sz="4000" dirty="0"/>
              <a:t>1999: 492 Drug </a:t>
            </a:r>
            <a:r>
              <a:rPr lang="en-US" sz="4000" dirty="0" smtClean="0"/>
              <a:t>Courts</a:t>
            </a:r>
            <a:endParaRPr lang="en-US" sz="4000" dirty="0"/>
          </a:p>
          <a:p>
            <a:pPr algn="ctr"/>
            <a:r>
              <a:rPr lang="en-US" sz="4000" dirty="0"/>
              <a:t>2012: 2734 Drug Courts</a:t>
            </a:r>
          </a:p>
          <a:p>
            <a:pPr lvl="1" algn="ctr"/>
            <a:r>
              <a:rPr lang="en-US" sz="2800" dirty="0"/>
              <a:t>operating in every state</a:t>
            </a:r>
          </a:p>
          <a:p>
            <a:pPr lvl="1" algn="ctr"/>
            <a:r>
              <a:rPr lang="en-US" sz="2800" dirty="0"/>
              <a:t>over 120,000 </a:t>
            </a:r>
            <a:r>
              <a:rPr lang="en-US" sz="2800" dirty="0" smtClean="0"/>
              <a:t>participants</a:t>
            </a:r>
          </a:p>
          <a:p>
            <a:pPr lvl="1" algn="ctr"/>
            <a:r>
              <a:rPr lang="en-US" sz="3600" dirty="0" smtClean="0"/>
              <a:t>2015: 3100+ Accountability Court</a:t>
            </a:r>
            <a:endParaRPr lang="en-US" sz="3600" dirty="0"/>
          </a:p>
        </p:txBody>
      </p:sp>
      <p:pic>
        <p:nvPicPr>
          <p:cNvPr id="150536" name="Picture 8" descr="dcworks"/>
          <p:cNvPicPr>
            <a:picLocks noChangeAspect="1" noChangeArrowheads="1"/>
          </p:cNvPicPr>
          <p:nvPr/>
        </p:nvPicPr>
        <p:blipFill>
          <a:blip r:embed="rId2" cstate="print"/>
          <a:srcRect/>
          <a:stretch>
            <a:fillRect/>
          </a:stretch>
        </p:blipFill>
        <p:spPr bwMode="auto">
          <a:xfrm>
            <a:off x="2226851" y="480114"/>
            <a:ext cx="7193819" cy="1420673"/>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Screen Shot 2017-09-07 at 11_Fotor.jpg"/>
          <p:cNvPicPr>
            <a:picLocks noGrp="1" noChangeAspect="1"/>
          </p:cNvPicPr>
          <p:nvPr>
            <p:ph/>
          </p:nvPr>
        </p:nvPicPr>
        <p:blipFill>
          <a:blip r:embed="rId2">
            <a:extLst>
              <a:ext uri="{28A0092B-C50C-407E-A947-70E740481C1C}">
                <a14:useLocalDpi xmlns:a14="http://schemas.microsoft.com/office/drawing/2010/main" val="0"/>
              </a:ext>
            </a:extLst>
          </a:blip>
          <a:srcRect l="-54511" r="-54511"/>
          <a:stretch>
            <a:fillRect/>
          </a:stretch>
        </p:blipFill>
        <p:spPr>
          <a:xfrm>
            <a:off x="1546735" y="357541"/>
            <a:ext cx="9091607" cy="5732979"/>
          </a:xfrm>
        </p:spPr>
      </p:pic>
      <p:sp>
        <p:nvSpPr>
          <p:cNvPr id="8" name="TextBox 7"/>
          <p:cNvSpPr txBox="1"/>
          <p:nvPr/>
        </p:nvSpPr>
        <p:spPr>
          <a:xfrm>
            <a:off x="8726202" y="5732577"/>
            <a:ext cx="2921604" cy="276999"/>
          </a:xfrm>
          <a:prstGeom prst="rect">
            <a:avLst/>
          </a:prstGeom>
          <a:noFill/>
        </p:spPr>
        <p:txBody>
          <a:bodyPr wrap="none" rtlCol="0">
            <a:spAutoFit/>
          </a:bodyPr>
          <a:lstStyle/>
          <a:p>
            <a:r>
              <a:rPr lang="en-US" i="1" baseline="-25000" dirty="0" smtClean="0"/>
              <a:t>National Institute of Justice via</a:t>
            </a:r>
            <a:r>
              <a:rPr lang="en-US" i="1" baseline="-25000" dirty="0"/>
              <a:t> </a:t>
            </a:r>
            <a:r>
              <a:rPr lang="en-US" baseline="-25000" dirty="0" err="1"/>
              <a:t>n</a:t>
            </a:r>
            <a:r>
              <a:rPr lang="en-US" baseline="-25000" dirty="0" err="1" smtClean="0"/>
              <a:t>ij.gov</a:t>
            </a:r>
            <a:endParaRPr lang="en-US" baseline="-25000" dirty="0"/>
          </a:p>
        </p:txBody>
      </p:sp>
    </p:spTree>
    <p:extLst>
      <p:ext uri="{BB962C8B-B14F-4D97-AF65-F5344CB8AC3E}">
        <p14:creationId xmlns:p14="http://schemas.microsoft.com/office/powerpoint/2010/main" val="3361679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ChangeArrowheads="1"/>
          </p:cNvSpPr>
          <p:nvPr/>
        </p:nvSpPr>
        <p:spPr bwMode="auto">
          <a:xfrm>
            <a:off x="966547" y="1867513"/>
            <a:ext cx="10464800" cy="3539430"/>
          </a:xfrm>
          <a:prstGeom prst="rect">
            <a:avLst/>
          </a:prstGeom>
          <a:noFill/>
          <a:ln w="9525">
            <a:noFill/>
            <a:miter lim="800000"/>
            <a:headEnd/>
            <a:tailEnd/>
          </a:ln>
          <a:effectLst/>
        </p:spPr>
        <p:txBody>
          <a:bodyPr>
            <a:spAutoFit/>
          </a:bodyPr>
          <a:lstStyle/>
          <a:p>
            <a:r>
              <a:rPr lang="en-US" sz="1600" b="1" dirty="0">
                <a:solidFill>
                  <a:srgbClr val="FFFFFF"/>
                </a:solidFill>
              </a:rPr>
              <a:t>1: </a:t>
            </a:r>
            <a:r>
              <a:rPr lang="en-US" sz="1600" dirty="0">
                <a:solidFill>
                  <a:srgbClr val="FFFFFF"/>
                </a:solidFill>
              </a:rPr>
              <a:t>Drug Courts integrate alcohol and other drug treatment services with justice system case processing </a:t>
            </a:r>
          </a:p>
          <a:p>
            <a:pPr lvl="3"/>
            <a:endParaRPr lang="en-US" sz="1600" dirty="0">
              <a:solidFill>
                <a:srgbClr val="FFFFFF"/>
              </a:solidFill>
            </a:endParaRPr>
          </a:p>
          <a:p>
            <a:r>
              <a:rPr lang="en-US" sz="1600" b="1" dirty="0">
                <a:solidFill>
                  <a:srgbClr val="FFFFFF"/>
                </a:solidFill>
              </a:rPr>
              <a:t>2: </a:t>
            </a:r>
            <a:r>
              <a:rPr lang="en-US" sz="1600" dirty="0">
                <a:solidFill>
                  <a:srgbClr val="FFFFFF"/>
                </a:solidFill>
              </a:rPr>
              <a:t>Using a </a:t>
            </a:r>
            <a:r>
              <a:rPr lang="en-US" sz="1600" dirty="0" err="1">
                <a:solidFill>
                  <a:srgbClr val="FFFFFF"/>
                </a:solidFill>
              </a:rPr>
              <a:t>nonadversarial</a:t>
            </a:r>
            <a:r>
              <a:rPr lang="en-US" sz="1600" dirty="0">
                <a:solidFill>
                  <a:srgbClr val="FFFFFF"/>
                </a:solidFill>
              </a:rPr>
              <a:t> approach, prosecution and defense counsel promote public safety while protecting participants’ due process rights</a:t>
            </a:r>
          </a:p>
          <a:p>
            <a:pPr lvl="3"/>
            <a:endParaRPr lang="en-US" sz="1600" dirty="0">
              <a:solidFill>
                <a:srgbClr val="FFFFFF"/>
              </a:solidFill>
            </a:endParaRPr>
          </a:p>
          <a:p>
            <a:r>
              <a:rPr lang="en-US" sz="1600" b="1" dirty="0">
                <a:solidFill>
                  <a:srgbClr val="FFFFFF"/>
                </a:solidFill>
              </a:rPr>
              <a:t>3: </a:t>
            </a:r>
            <a:r>
              <a:rPr lang="en-US" sz="1600" dirty="0">
                <a:solidFill>
                  <a:srgbClr val="FFFFFF"/>
                </a:solidFill>
              </a:rPr>
              <a:t>Eligible participants are identified early and promptly placed in the drug court </a:t>
            </a:r>
            <a:r>
              <a:rPr lang="en-US" sz="1600" dirty="0" smtClean="0">
                <a:solidFill>
                  <a:srgbClr val="FFFFFF"/>
                </a:solidFill>
              </a:rPr>
              <a:t>program</a:t>
            </a:r>
          </a:p>
          <a:p>
            <a:endParaRPr lang="en-US" sz="1600" dirty="0" smtClean="0">
              <a:solidFill>
                <a:srgbClr val="FFFFFF"/>
              </a:solidFill>
            </a:endParaRPr>
          </a:p>
          <a:p>
            <a:r>
              <a:rPr lang="en-US" sz="1600" b="1" dirty="0">
                <a:solidFill>
                  <a:srgbClr val="FFFFFF"/>
                </a:solidFill>
              </a:rPr>
              <a:t>4: </a:t>
            </a:r>
            <a:r>
              <a:rPr lang="en-US" sz="1600" dirty="0">
                <a:solidFill>
                  <a:srgbClr val="FFFFFF"/>
                </a:solidFill>
              </a:rPr>
              <a:t>Drug courts provide access to a continuum of alcohol, drug, and other related treatment and rehabilitation services </a:t>
            </a:r>
          </a:p>
          <a:p>
            <a:pPr lvl="3"/>
            <a:endParaRPr lang="en-US" sz="1600" dirty="0">
              <a:solidFill>
                <a:srgbClr val="FFFFFF"/>
              </a:solidFill>
            </a:endParaRPr>
          </a:p>
          <a:p>
            <a:r>
              <a:rPr lang="en-US" sz="1600" b="1" dirty="0">
                <a:solidFill>
                  <a:srgbClr val="FFFFFF"/>
                </a:solidFill>
              </a:rPr>
              <a:t>5: </a:t>
            </a:r>
            <a:r>
              <a:rPr lang="en-US" sz="1600" dirty="0">
                <a:solidFill>
                  <a:srgbClr val="FFFFFF"/>
                </a:solidFill>
              </a:rPr>
              <a:t>Abstinence is monitored by frequent alcohol and other drug testing</a:t>
            </a:r>
          </a:p>
          <a:p>
            <a:pPr lvl="3"/>
            <a:endParaRPr lang="en-US" sz="1600" dirty="0">
              <a:solidFill>
                <a:srgbClr val="FFFFFF"/>
              </a:solidFill>
            </a:endParaRPr>
          </a:p>
          <a:p>
            <a:r>
              <a:rPr lang="en-US" sz="1600" b="1" dirty="0">
                <a:solidFill>
                  <a:srgbClr val="FFFFFF"/>
                </a:solidFill>
              </a:rPr>
              <a:t>6: </a:t>
            </a:r>
            <a:r>
              <a:rPr lang="en-US" sz="1600" dirty="0">
                <a:solidFill>
                  <a:srgbClr val="FFFFFF"/>
                </a:solidFill>
              </a:rPr>
              <a:t>A coordinated strategy governs drug court responses to participants’ compliance</a:t>
            </a:r>
          </a:p>
          <a:p>
            <a:endParaRPr lang="en-US" sz="1600" dirty="0">
              <a:solidFill>
                <a:srgbClr val="FFFFFF"/>
              </a:solidFill>
            </a:endParaRPr>
          </a:p>
        </p:txBody>
      </p:sp>
      <p:sp>
        <p:nvSpPr>
          <p:cNvPr id="4" name="Rectangle 2"/>
          <p:cNvSpPr txBox="1">
            <a:spLocks noRot="1" noChangeArrowheads="1"/>
          </p:cNvSpPr>
          <p:nvPr/>
        </p:nvSpPr>
        <p:spPr>
          <a:xfrm>
            <a:off x="457201" y="457201"/>
            <a:ext cx="11180233" cy="1127125"/>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bg1"/>
                </a:solidFill>
                <a:effectLst/>
                <a:uLnTx/>
                <a:uFillTx/>
                <a:latin typeface="Arial Black" pitchFamily="34" charset="0"/>
                <a:ea typeface="+mj-ea"/>
                <a:cs typeface="+mj-cs"/>
              </a:rPr>
              <a:t>10 Key Components</a:t>
            </a:r>
            <a:endParaRPr kumimoji="0" lang="en-US" sz="38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Tree>
    <p:extLst>
      <p:ext uri="{BB962C8B-B14F-4D97-AF65-F5344CB8AC3E}">
        <p14:creationId xmlns:p14="http://schemas.microsoft.com/office/powerpoint/2010/main" val="2901472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Rot="1" noChangeArrowheads="1"/>
          </p:cNvSpPr>
          <p:nvPr/>
        </p:nvSpPr>
        <p:spPr>
          <a:xfrm>
            <a:off x="457201" y="457201"/>
            <a:ext cx="11180233" cy="1127125"/>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rgbClr val="FFFFFF"/>
                </a:solidFill>
                <a:effectLst/>
                <a:uLnTx/>
                <a:uFillTx/>
                <a:latin typeface="Arial Black" pitchFamily="34" charset="0"/>
                <a:ea typeface="+mj-ea"/>
                <a:cs typeface="+mj-cs"/>
              </a:rPr>
              <a:t>10 Key Components</a:t>
            </a:r>
            <a:endParaRPr kumimoji="0" lang="en-US" sz="3800" b="0" i="0" u="none" strike="noStrike" kern="1200" cap="none" spc="0" normalizeH="0" baseline="0" noProof="0" dirty="0">
              <a:ln>
                <a:noFill/>
              </a:ln>
              <a:solidFill>
                <a:srgbClr val="FFFFFF"/>
              </a:solidFill>
              <a:effectLst/>
              <a:uLnTx/>
              <a:uFillTx/>
              <a:latin typeface="Arial Black" pitchFamily="34" charset="0"/>
              <a:ea typeface="+mj-ea"/>
              <a:cs typeface="+mj-cs"/>
            </a:endParaRPr>
          </a:p>
        </p:txBody>
      </p:sp>
      <p:sp>
        <p:nvSpPr>
          <p:cNvPr id="6" name="Rectangle 3"/>
          <p:cNvSpPr>
            <a:spLocks noChangeArrowheads="1"/>
          </p:cNvSpPr>
          <p:nvPr/>
        </p:nvSpPr>
        <p:spPr bwMode="auto">
          <a:xfrm>
            <a:off x="1016000" y="2362200"/>
            <a:ext cx="9753600" cy="2554545"/>
          </a:xfrm>
          <a:prstGeom prst="rect">
            <a:avLst/>
          </a:prstGeom>
          <a:noFill/>
          <a:ln w="9525">
            <a:noFill/>
            <a:miter lim="800000"/>
            <a:headEnd/>
            <a:tailEnd/>
          </a:ln>
          <a:effectLst/>
        </p:spPr>
        <p:txBody>
          <a:bodyPr>
            <a:spAutoFit/>
          </a:bodyPr>
          <a:lstStyle/>
          <a:p>
            <a:r>
              <a:rPr lang="en-US" sz="1600" b="1" dirty="0">
                <a:solidFill>
                  <a:srgbClr val="FFFFFF"/>
                </a:solidFill>
              </a:rPr>
              <a:t>7: </a:t>
            </a:r>
            <a:r>
              <a:rPr lang="en-US" sz="1600" dirty="0">
                <a:solidFill>
                  <a:srgbClr val="FFFFFF"/>
                </a:solidFill>
              </a:rPr>
              <a:t>Ongoing judicial interaction with each drug court participant is essential </a:t>
            </a:r>
          </a:p>
          <a:p>
            <a:endParaRPr lang="en-US" sz="1600" dirty="0">
              <a:solidFill>
                <a:srgbClr val="FFFFFF"/>
              </a:solidFill>
            </a:endParaRPr>
          </a:p>
          <a:p>
            <a:r>
              <a:rPr lang="en-US" sz="1600" b="1" dirty="0">
                <a:solidFill>
                  <a:srgbClr val="FFFFFF"/>
                </a:solidFill>
              </a:rPr>
              <a:t>8: </a:t>
            </a:r>
            <a:r>
              <a:rPr lang="en-US" sz="1600" dirty="0">
                <a:solidFill>
                  <a:srgbClr val="FFFFFF"/>
                </a:solidFill>
              </a:rPr>
              <a:t>Monitoring and evaluation measure the achievement of program goals and gauge </a:t>
            </a:r>
            <a:r>
              <a:rPr lang="en-US" sz="1600" dirty="0" smtClean="0">
                <a:solidFill>
                  <a:srgbClr val="FFFFFF"/>
                </a:solidFill>
              </a:rPr>
              <a:t>effectiveness</a:t>
            </a:r>
          </a:p>
          <a:p>
            <a:endParaRPr lang="en-US" sz="1600" dirty="0">
              <a:solidFill>
                <a:srgbClr val="FFFFFF"/>
              </a:solidFill>
            </a:endParaRPr>
          </a:p>
          <a:p>
            <a:r>
              <a:rPr lang="en-US" sz="1600" b="1" dirty="0" smtClean="0">
                <a:solidFill>
                  <a:srgbClr val="FFFFFF"/>
                </a:solidFill>
              </a:rPr>
              <a:t>9</a:t>
            </a:r>
            <a:r>
              <a:rPr lang="en-US" sz="1600" b="1" dirty="0">
                <a:solidFill>
                  <a:srgbClr val="FFFFFF"/>
                </a:solidFill>
              </a:rPr>
              <a:t>: </a:t>
            </a:r>
            <a:r>
              <a:rPr lang="en-US" sz="1600" dirty="0">
                <a:solidFill>
                  <a:srgbClr val="FFFFFF"/>
                </a:solidFill>
              </a:rPr>
              <a:t>Continuing interdisciplinary education promotes effective drug court planning, implementation, and operations </a:t>
            </a:r>
          </a:p>
          <a:p>
            <a:endParaRPr lang="en-US" sz="1600" dirty="0">
              <a:solidFill>
                <a:srgbClr val="FFFFFF"/>
              </a:solidFill>
            </a:endParaRPr>
          </a:p>
          <a:p>
            <a:r>
              <a:rPr lang="en-US" sz="1600" b="1" dirty="0">
                <a:solidFill>
                  <a:srgbClr val="FFFFFF"/>
                </a:solidFill>
              </a:rPr>
              <a:t>10: </a:t>
            </a:r>
            <a:r>
              <a:rPr lang="en-US" sz="1600" dirty="0">
                <a:solidFill>
                  <a:srgbClr val="FFFFFF"/>
                </a:solidFill>
              </a:rPr>
              <a:t>Forging partnerships among drug courts, public agencies, and community-based organizations generates local support and enhances drug court program effectiveness</a:t>
            </a:r>
          </a:p>
          <a:p>
            <a:endParaRPr lang="en-US" sz="1600" dirty="0">
              <a:solidFill>
                <a:srgbClr val="FFFFFF"/>
              </a:solidFill>
            </a:endParaRPr>
          </a:p>
        </p:txBody>
      </p:sp>
    </p:spTree>
    <p:extLst>
      <p:ext uri="{BB962C8B-B14F-4D97-AF65-F5344CB8AC3E}">
        <p14:creationId xmlns:p14="http://schemas.microsoft.com/office/powerpoint/2010/main" val="38434253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ChangeArrowheads="1"/>
          </p:cNvSpPr>
          <p:nvPr/>
        </p:nvSpPr>
        <p:spPr bwMode="auto">
          <a:xfrm>
            <a:off x="954216" y="1682578"/>
            <a:ext cx="10464800" cy="2616101"/>
          </a:xfrm>
          <a:prstGeom prst="rect">
            <a:avLst/>
          </a:prstGeom>
          <a:noFill/>
          <a:ln w="9525">
            <a:noFill/>
            <a:miter lim="800000"/>
            <a:headEnd/>
            <a:tailEnd/>
          </a:ln>
          <a:effectLst/>
        </p:spPr>
        <p:txBody>
          <a:bodyPr>
            <a:spAutoFit/>
          </a:bodyPr>
          <a:lstStyle/>
          <a:p>
            <a:pPr lvl="3"/>
            <a:endParaRPr lang="en-US" sz="2800" dirty="0">
              <a:solidFill>
                <a:srgbClr val="FFFFFF"/>
              </a:solidFill>
            </a:endParaRPr>
          </a:p>
          <a:p>
            <a:r>
              <a:rPr lang="en-US" sz="3600" b="1" dirty="0">
                <a:solidFill>
                  <a:srgbClr val="FFFFFF"/>
                </a:solidFill>
              </a:rPr>
              <a:t>2: </a:t>
            </a:r>
            <a:r>
              <a:rPr lang="en-US" sz="3600" dirty="0">
                <a:solidFill>
                  <a:srgbClr val="FFFFFF"/>
                </a:solidFill>
              </a:rPr>
              <a:t>Using a </a:t>
            </a:r>
            <a:r>
              <a:rPr lang="en-US" sz="3600" dirty="0" err="1">
                <a:solidFill>
                  <a:srgbClr val="FFFFFF"/>
                </a:solidFill>
              </a:rPr>
              <a:t>nonadversarial</a:t>
            </a:r>
            <a:r>
              <a:rPr lang="en-US" sz="3600" dirty="0">
                <a:solidFill>
                  <a:srgbClr val="FFFFFF"/>
                </a:solidFill>
              </a:rPr>
              <a:t> approach, prosecution and defense counsel promote public safety while protecting participants’ due process rights</a:t>
            </a:r>
          </a:p>
          <a:p>
            <a:pPr lvl="3"/>
            <a:endParaRPr lang="en-US" sz="2800" dirty="0">
              <a:solidFill>
                <a:srgbClr val="FFFFFF"/>
              </a:solidFill>
            </a:endParaRPr>
          </a:p>
        </p:txBody>
      </p:sp>
      <p:sp>
        <p:nvSpPr>
          <p:cNvPr id="4" name="Rectangle 2"/>
          <p:cNvSpPr txBox="1">
            <a:spLocks noRot="1" noChangeArrowheads="1"/>
          </p:cNvSpPr>
          <p:nvPr/>
        </p:nvSpPr>
        <p:spPr>
          <a:xfrm>
            <a:off x="457201" y="457201"/>
            <a:ext cx="11180233" cy="1127125"/>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800" b="0" i="0" u="none" strike="noStrike" kern="1200" cap="none" spc="0" normalizeH="0" baseline="0" noProof="0" dirty="0" smtClean="0">
                <a:ln>
                  <a:noFill/>
                </a:ln>
                <a:solidFill>
                  <a:schemeClr val="bg1"/>
                </a:solidFill>
                <a:effectLst/>
                <a:uLnTx/>
                <a:uFillTx/>
                <a:latin typeface="Arial Black" pitchFamily="34" charset="0"/>
                <a:ea typeface="+mj-ea"/>
                <a:cs typeface="+mj-cs"/>
              </a:rPr>
              <a:t>10 Key Components</a:t>
            </a:r>
            <a:endParaRPr kumimoji="0" lang="en-US" sz="3800" b="0" i="0" u="none" strike="noStrike" kern="1200" cap="none" spc="0" normalizeH="0" baseline="0" noProof="0" dirty="0">
              <a:ln>
                <a:noFill/>
              </a:ln>
              <a:solidFill>
                <a:schemeClr val="bg1"/>
              </a:solidFill>
              <a:effectLst/>
              <a:uLnTx/>
              <a:uFillTx/>
              <a:latin typeface="Arial Black" pitchFamily="34" charset="0"/>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7631" y="1520576"/>
            <a:ext cx="10111316" cy="4208930"/>
          </a:xfrm>
        </p:spPr>
        <p:txBody>
          <a:bodyPr/>
          <a:lstStyle/>
          <a:p>
            <a:r>
              <a:rPr lang="en-US" dirty="0"/>
              <a:t>Z</a:t>
            </a:r>
            <a:r>
              <a:rPr lang="en-US" dirty="0" smtClean="0"/>
              <a:t>ealous </a:t>
            </a:r>
            <a:r>
              <a:rPr lang="en-US" dirty="0"/>
              <a:t>advocacy does not require hostility or antagonism. As the Restatement provides: “The term [zealous representation] . . . should not be misunderstood to suggest that lawyers are legally required to function with a certain emotion or style of litigating, negotiating, or counseling. For legal purposes, the term encompasses the duties of competence and diligence.</a:t>
            </a:r>
            <a:r>
              <a:rPr lang="en-US" dirty="0" smtClean="0"/>
              <a:t>”</a:t>
            </a:r>
            <a:endParaRPr lang="en-US" dirty="0"/>
          </a:p>
          <a:p>
            <a:r>
              <a:rPr lang="en-US" dirty="0"/>
              <a:t>Within the </a:t>
            </a:r>
            <a:r>
              <a:rPr lang="en-US" dirty="0" smtClean="0"/>
              <a:t>[accountability] court </a:t>
            </a:r>
            <a:r>
              <a:rPr lang="en-US" dirty="0"/>
              <a:t>team, defense counsel ensures that the client’s perspective is heard and respected, the client’s rights are protected, and the court’s procedures are followed. </a:t>
            </a:r>
          </a:p>
          <a:p>
            <a:pPr marL="0" indent="0">
              <a:buNone/>
            </a:pPr>
            <a:endParaRPr lang="en-US" dirty="0"/>
          </a:p>
          <a:p>
            <a:endParaRPr lang="en-US" dirty="0"/>
          </a:p>
        </p:txBody>
      </p:sp>
      <p:sp>
        <p:nvSpPr>
          <p:cNvPr id="4" name="TextBox 3"/>
          <p:cNvSpPr txBox="1"/>
          <p:nvPr/>
        </p:nvSpPr>
        <p:spPr>
          <a:xfrm>
            <a:off x="5820100" y="5498729"/>
            <a:ext cx="4560520" cy="461665"/>
          </a:xfrm>
          <a:prstGeom prst="rect">
            <a:avLst/>
          </a:prstGeom>
          <a:noFill/>
        </p:spPr>
        <p:txBody>
          <a:bodyPr wrap="none" rtlCol="0">
            <a:spAutoFit/>
          </a:bodyPr>
          <a:lstStyle/>
          <a:p>
            <a:r>
              <a:rPr lang="en-US" i="1" baseline="30000" dirty="0"/>
              <a:t> Ethical Considerations for Attorneys and Judges in Drug Court</a:t>
            </a:r>
          </a:p>
          <a:p>
            <a:r>
              <a:rPr lang="en-US" baseline="30000" dirty="0"/>
              <a:t>National Drug Court </a:t>
            </a:r>
            <a:r>
              <a:rPr lang="en-US" baseline="30000" dirty="0" smtClean="0"/>
              <a:t>Institute</a:t>
            </a:r>
            <a:endParaRPr lang="en-US" dirty="0"/>
          </a:p>
        </p:txBody>
      </p:sp>
    </p:spTree>
    <p:extLst>
      <p:ext uri="{BB962C8B-B14F-4D97-AF65-F5344CB8AC3E}">
        <p14:creationId xmlns:p14="http://schemas.microsoft.com/office/powerpoint/2010/main" val="1830262460"/>
      </p:ext>
    </p:extLst>
  </p:cSld>
  <p:clrMapOvr>
    <a:masterClrMapping/>
  </p:clrMapOvr>
</p:sld>
</file>

<file path=ppt/theme/theme1.xml><?xml version="1.0" encoding="utf-8"?>
<a:theme xmlns:a="http://schemas.openxmlformats.org/drawingml/2006/main" name="Ocean 16x9">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Re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Theme">
  <a:themeElements>
    <a:clrScheme name="Ocean">
      <a:dk1>
        <a:sysClr val="windowText" lastClr="000000"/>
      </a:dk1>
      <a:lt1>
        <a:sysClr val="window" lastClr="FFFFFF"/>
      </a:lt1>
      <a:dk2>
        <a:srgbClr val="323232"/>
      </a:dk2>
      <a:lt2>
        <a:srgbClr val="E3DED1"/>
      </a:lt2>
      <a:accent1>
        <a:srgbClr val="4557A1"/>
      </a:accent1>
      <a:accent2>
        <a:srgbClr val="3691AA"/>
      </a:accent2>
      <a:accent3>
        <a:srgbClr val="893768"/>
      </a:accent3>
      <a:accent4>
        <a:srgbClr val="4E8542"/>
      </a:accent4>
      <a:accent5>
        <a:srgbClr val="A25A12"/>
      </a:accent5>
      <a:accent6>
        <a:srgbClr val="C19859"/>
      </a:accent6>
      <a:hlink>
        <a:srgbClr val="6B9F25"/>
      </a:hlink>
      <a:folHlink>
        <a:srgbClr val="B26B02"/>
      </a:folHlink>
    </a:clrScheme>
    <a:fontScheme name="Georgia">
      <a:maj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B7E3C02-E47E-4702-8BC9-1082997D9C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913</Words>
  <Application>Microsoft Macintosh PowerPoint</Application>
  <PresentationFormat>Custom</PresentationFormat>
  <Paragraphs>101</Paragraphs>
  <Slides>18</Slides>
  <Notes>2</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Ocean 16x9</vt:lpstr>
      <vt:lpstr>Revolution</vt:lpstr>
      <vt:lpstr>Required Copyright Notice</vt:lpstr>
      <vt:lpstr>A Defense Lawyer’s Role in Accountability Courts </vt:lpstr>
      <vt:lpstr>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Key Components</vt:lpstr>
      <vt:lpstr>PowerPoint Presentation</vt:lpstr>
      <vt:lpstr>PowerPoint Presentation</vt:lpstr>
      <vt:lpstr>PowerPoint Presentation</vt:lpstr>
      <vt:lpstr>Enabling Legislation</vt:lpstr>
      <vt:lpstr>Issues</vt:lpstr>
      <vt:lpstr>Driver’s License Issues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2017-09-07T21:23:44Z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TC028952569991</vt:lpwstr>
  </property>
</Properties>
</file>