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handoutMasterIdLst>
    <p:handoutMasterId r:id="rId65"/>
  </p:handoutMasterIdLst>
  <p:sldIdLst>
    <p:sldId id="256" r:id="rId2"/>
    <p:sldId id="327" r:id="rId3"/>
    <p:sldId id="272" r:id="rId4"/>
    <p:sldId id="320" r:id="rId5"/>
    <p:sldId id="314" r:id="rId6"/>
    <p:sldId id="315" r:id="rId7"/>
    <p:sldId id="316" r:id="rId8"/>
    <p:sldId id="317" r:id="rId9"/>
    <p:sldId id="318" r:id="rId10"/>
    <p:sldId id="319" r:id="rId11"/>
    <p:sldId id="344" r:id="rId12"/>
    <p:sldId id="276" r:id="rId13"/>
    <p:sldId id="277" r:id="rId14"/>
    <p:sldId id="313" r:id="rId15"/>
    <p:sldId id="278" r:id="rId16"/>
    <p:sldId id="274" r:id="rId17"/>
    <p:sldId id="257" r:id="rId18"/>
    <p:sldId id="326" r:id="rId19"/>
    <p:sldId id="258" r:id="rId20"/>
    <p:sldId id="275" r:id="rId21"/>
    <p:sldId id="267" r:id="rId22"/>
    <p:sldId id="336" r:id="rId23"/>
    <p:sldId id="268" r:id="rId24"/>
    <p:sldId id="279" r:id="rId25"/>
    <p:sldId id="259" r:id="rId26"/>
    <p:sldId id="337" r:id="rId27"/>
    <p:sldId id="338" r:id="rId28"/>
    <p:sldId id="284" r:id="rId29"/>
    <p:sldId id="339" r:id="rId30"/>
    <p:sldId id="306" r:id="rId31"/>
    <p:sldId id="291" r:id="rId32"/>
    <p:sldId id="343" r:id="rId33"/>
    <p:sldId id="261" r:id="rId34"/>
    <p:sldId id="304" r:id="rId35"/>
    <p:sldId id="280" r:id="rId36"/>
    <p:sldId id="345" r:id="rId37"/>
    <p:sldId id="263" r:id="rId38"/>
    <p:sldId id="340" r:id="rId39"/>
    <p:sldId id="341" r:id="rId40"/>
    <p:sldId id="305" r:id="rId41"/>
    <p:sldId id="285" r:id="rId42"/>
    <p:sldId id="286" r:id="rId43"/>
    <p:sldId id="287" r:id="rId44"/>
    <p:sldId id="288" r:id="rId45"/>
    <p:sldId id="281" r:id="rId46"/>
    <p:sldId id="310" r:id="rId47"/>
    <p:sldId id="289" r:id="rId48"/>
    <p:sldId id="290" r:id="rId49"/>
    <p:sldId id="292" r:id="rId50"/>
    <p:sldId id="293" r:id="rId51"/>
    <p:sldId id="311" r:id="rId52"/>
    <p:sldId id="322" r:id="rId53"/>
    <p:sldId id="297" r:id="rId54"/>
    <p:sldId id="324" r:id="rId55"/>
    <p:sldId id="269" r:id="rId56"/>
    <p:sldId id="299" r:id="rId57"/>
    <p:sldId id="300" r:id="rId58"/>
    <p:sldId id="301" r:id="rId59"/>
    <p:sldId id="302" r:id="rId60"/>
    <p:sldId id="325" r:id="rId61"/>
    <p:sldId id="312" r:id="rId62"/>
    <p:sldId id="333"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8"/>
      </p:cViewPr>
      <p:guideLst/>
    </p:cSldViewPr>
  </p:slideViewPr>
  <p:notesTextViewPr>
    <p:cViewPr>
      <p:scale>
        <a:sx n="1" d="1"/>
        <a:sy n="1" d="1"/>
      </p:scale>
      <p:origin x="0" y="0"/>
    </p:cViewPr>
  </p:notesText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smtClean="0"/>
              <a:t>Percent Graduating</a:t>
            </a:r>
            <a:r>
              <a:rPr lang="en-US" sz="3200" baseline="0" dirty="0" smtClean="0"/>
              <a:t> </a:t>
            </a:r>
            <a:r>
              <a:rPr lang="en-US" sz="3200" baseline="0" dirty="0"/>
              <a:t>by Race</a:t>
            </a:r>
            <a:endParaRPr lang="en-US" sz="3200" dirty="0"/>
          </a:p>
        </c:rich>
      </c:tx>
      <c:layout/>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2700848440456569"/>
          <c:y val="0.17026434602399212"/>
          <c:w val="0.70741885389326331"/>
          <c:h val="0.62708661417322831"/>
        </c:manualLayout>
      </c:layout>
      <c:lineChart>
        <c:grouping val="standard"/>
        <c:varyColors val="0"/>
        <c:ser>
          <c:idx val="0"/>
          <c:order val="0"/>
          <c:tx>
            <c:strRef>
              <c:f>Sheet1!$B$1</c:f>
              <c:strCache>
                <c:ptCount val="1"/>
                <c:pt idx="0">
                  <c:v>Black</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Sheet1!$A$2:$A$13</c:f>
              <c:strCache>
                <c:ptCount val="12"/>
                <c:pt idx="0">
                  <c:v>Jan -June, 2011</c:v>
                </c:pt>
                <c:pt idx="1">
                  <c:v>July - Dec, 2011</c:v>
                </c:pt>
                <c:pt idx="2">
                  <c:v>Jan - June, 2012</c:v>
                </c:pt>
                <c:pt idx="3">
                  <c:v>July - Dec, 2012</c:v>
                </c:pt>
                <c:pt idx="4">
                  <c:v>Jan - June, 2013</c:v>
                </c:pt>
                <c:pt idx="5">
                  <c:v>July - Dec, 2013</c:v>
                </c:pt>
                <c:pt idx="6">
                  <c:v>Jan -June, 2014</c:v>
                </c:pt>
                <c:pt idx="7">
                  <c:v>July - Dec, 2014</c:v>
                </c:pt>
                <c:pt idx="8">
                  <c:v>Jan -June, 2015</c:v>
                </c:pt>
                <c:pt idx="9">
                  <c:v>July - Dec, 2015</c:v>
                </c:pt>
                <c:pt idx="10">
                  <c:v>Jan - June, 2016</c:v>
                </c:pt>
                <c:pt idx="11">
                  <c:v>July - Dec, 2106</c:v>
                </c:pt>
              </c:strCache>
            </c:strRef>
          </c:cat>
          <c:val>
            <c:numRef>
              <c:f>Sheet1!$B$2:$B$13</c:f>
              <c:numCache>
                <c:formatCode>General</c:formatCode>
                <c:ptCount val="12"/>
                <c:pt idx="0">
                  <c:v>43</c:v>
                </c:pt>
                <c:pt idx="1">
                  <c:v>43</c:v>
                </c:pt>
                <c:pt idx="2">
                  <c:v>50</c:v>
                </c:pt>
                <c:pt idx="3">
                  <c:v>48</c:v>
                </c:pt>
                <c:pt idx="4">
                  <c:v>43</c:v>
                </c:pt>
                <c:pt idx="5">
                  <c:v>46</c:v>
                </c:pt>
                <c:pt idx="6">
                  <c:v>47</c:v>
                </c:pt>
                <c:pt idx="7">
                  <c:v>46</c:v>
                </c:pt>
                <c:pt idx="8">
                  <c:v>40</c:v>
                </c:pt>
                <c:pt idx="9">
                  <c:v>32</c:v>
                </c:pt>
                <c:pt idx="10">
                  <c:v>36</c:v>
                </c:pt>
                <c:pt idx="11">
                  <c:v>38</c:v>
                </c:pt>
              </c:numCache>
            </c:numRef>
          </c:val>
          <c:smooth val="0"/>
        </c:ser>
        <c:ser>
          <c:idx val="1"/>
          <c:order val="1"/>
          <c:tx>
            <c:strRef>
              <c:f>Sheet1!$C$1</c:f>
              <c:strCache>
                <c:ptCount val="1"/>
                <c:pt idx="0">
                  <c:v>White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Sheet1!$A$2:$A$13</c:f>
              <c:strCache>
                <c:ptCount val="12"/>
                <c:pt idx="0">
                  <c:v>Jan -June, 2011</c:v>
                </c:pt>
                <c:pt idx="1">
                  <c:v>July - Dec, 2011</c:v>
                </c:pt>
                <c:pt idx="2">
                  <c:v>Jan - June, 2012</c:v>
                </c:pt>
                <c:pt idx="3">
                  <c:v>July - Dec, 2012</c:v>
                </c:pt>
                <c:pt idx="4">
                  <c:v>Jan - June, 2013</c:v>
                </c:pt>
                <c:pt idx="5">
                  <c:v>July - Dec, 2013</c:v>
                </c:pt>
                <c:pt idx="6">
                  <c:v>Jan -June, 2014</c:v>
                </c:pt>
                <c:pt idx="7">
                  <c:v>July - Dec, 2014</c:v>
                </c:pt>
                <c:pt idx="8">
                  <c:v>Jan -June, 2015</c:v>
                </c:pt>
                <c:pt idx="9">
                  <c:v>July - Dec, 2015</c:v>
                </c:pt>
                <c:pt idx="10">
                  <c:v>Jan - June, 2016</c:v>
                </c:pt>
                <c:pt idx="11">
                  <c:v>July - Dec, 2106</c:v>
                </c:pt>
              </c:strCache>
            </c:strRef>
          </c:cat>
          <c:val>
            <c:numRef>
              <c:f>Sheet1!$C$2:$C$13</c:f>
              <c:numCache>
                <c:formatCode>General</c:formatCode>
                <c:ptCount val="12"/>
                <c:pt idx="0">
                  <c:v>59</c:v>
                </c:pt>
                <c:pt idx="1">
                  <c:v>56</c:v>
                </c:pt>
                <c:pt idx="2">
                  <c:v>51</c:v>
                </c:pt>
                <c:pt idx="3">
                  <c:v>49</c:v>
                </c:pt>
                <c:pt idx="4">
                  <c:v>53</c:v>
                </c:pt>
                <c:pt idx="5">
                  <c:v>57</c:v>
                </c:pt>
                <c:pt idx="6">
                  <c:v>58</c:v>
                </c:pt>
                <c:pt idx="7">
                  <c:v>56</c:v>
                </c:pt>
                <c:pt idx="8">
                  <c:v>53</c:v>
                </c:pt>
                <c:pt idx="9">
                  <c:v>55</c:v>
                </c:pt>
                <c:pt idx="10">
                  <c:v>57</c:v>
                </c:pt>
                <c:pt idx="11">
                  <c:v>56</c:v>
                </c:pt>
              </c:numCache>
            </c:numRef>
          </c:val>
          <c:smooth val="0"/>
        </c:ser>
        <c:dLbls>
          <c:dLblPos val="ctr"/>
          <c:showLegendKey val="0"/>
          <c:showVal val="1"/>
          <c:showCatName val="0"/>
          <c:showSerName val="0"/>
          <c:showPercent val="0"/>
          <c:showBubbleSize val="0"/>
        </c:dLbls>
        <c:marker val="1"/>
        <c:smooth val="0"/>
        <c:axId val="238654720"/>
        <c:axId val="238655280"/>
      </c:lineChart>
      <c:catAx>
        <c:axId val="238654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wrap="square" anchor="ctr" anchorCtr="1"/>
          <a:lstStyle/>
          <a:p>
            <a:pPr>
              <a:defRPr sz="1200" b="0" i="0" u="none" strike="noStrike" kern="1200" cap="none" baseline="0">
                <a:solidFill>
                  <a:schemeClr val="tx1"/>
                </a:solidFill>
                <a:latin typeface="+mn-lt"/>
                <a:ea typeface="+mn-ea"/>
                <a:cs typeface="+mn-cs"/>
              </a:defRPr>
            </a:pPr>
            <a:endParaRPr lang="en-US"/>
          </a:p>
        </c:txPr>
        <c:crossAx val="238655280"/>
        <c:crosses val="autoZero"/>
        <c:auto val="1"/>
        <c:lblAlgn val="ctr"/>
        <c:lblOffset val="100"/>
        <c:noMultiLvlLbl val="0"/>
      </c:catAx>
      <c:valAx>
        <c:axId val="23865528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3865472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Entry>
      <c:layout>
        <c:manualLayout>
          <c:xMode val="edge"/>
          <c:yMode val="edge"/>
          <c:x val="0.90961997192211441"/>
          <c:y val="0.35864018082338406"/>
          <c:w val="8.1077702496490267E-2"/>
          <c:h val="0.3000729897916773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[AfrAmAdmits.xlsx]Sheet1!PivotTable1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chemeClr val="tx1"/>
                </a:solidFill>
              </a:rPr>
              <a:t>Adult</a:t>
            </a:r>
            <a:r>
              <a:rPr lang="en-US" sz="1600" b="1" baseline="0">
                <a:solidFill>
                  <a:schemeClr val="tx1"/>
                </a:solidFill>
              </a:rPr>
              <a:t> Drug Court Admissions by Race and Ethnicity</a:t>
            </a:r>
            <a:endParaRPr lang="en-US" sz="1600" b="1">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s>
    <c:plotArea>
      <c:layout/>
      <c:barChart>
        <c:barDir val="col"/>
        <c:grouping val="stacked"/>
        <c:varyColors val="0"/>
        <c:ser>
          <c:idx val="0"/>
          <c:order val="0"/>
          <c:tx>
            <c:strRef>
              <c:f>Sheet1!$B$3:$B$4</c:f>
              <c:strCache>
                <c:ptCount val="1"/>
                <c:pt idx="0">
                  <c:v>White</c:v>
                </c:pt>
              </c:strCache>
            </c:strRef>
          </c:tx>
          <c:spPr>
            <a:solidFill>
              <a:schemeClr val="accent1"/>
            </a:solidFill>
            <a:ln>
              <a:noFill/>
            </a:ln>
            <a:effectLst/>
          </c:spPr>
          <c:invertIfNegative val="0"/>
          <c:cat>
            <c:strRef>
              <c:f>Sheet1!$A$5:$A$13</c:f>
              <c:strCache>
                <c:ptCount val="9"/>
                <c:pt idx="0">
                  <c:v>2008</c:v>
                </c:pt>
                <c:pt idx="1">
                  <c:v>2009</c:v>
                </c:pt>
                <c:pt idx="2">
                  <c:v>2010</c:v>
                </c:pt>
                <c:pt idx="3">
                  <c:v>2011</c:v>
                </c:pt>
                <c:pt idx="4">
                  <c:v>2012</c:v>
                </c:pt>
                <c:pt idx="5">
                  <c:v>2013</c:v>
                </c:pt>
                <c:pt idx="6">
                  <c:v>2014</c:v>
                </c:pt>
                <c:pt idx="7">
                  <c:v>2015</c:v>
                </c:pt>
                <c:pt idx="8">
                  <c:v>2016</c:v>
                </c:pt>
              </c:strCache>
            </c:strRef>
          </c:cat>
          <c:val>
            <c:numRef>
              <c:f>Sheet1!$B$5:$B$13</c:f>
              <c:numCache>
                <c:formatCode>0%</c:formatCode>
                <c:ptCount val="9"/>
                <c:pt idx="0">
                  <c:v>0.69900058788947683</c:v>
                </c:pt>
                <c:pt idx="1">
                  <c:v>0.76927312775330392</c:v>
                </c:pt>
                <c:pt idx="2">
                  <c:v>0.76409313725490191</c:v>
                </c:pt>
                <c:pt idx="3">
                  <c:v>0.80886758538046732</c:v>
                </c:pt>
                <c:pt idx="4">
                  <c:v>0.80988816951147735</c:v>
                </c:pt>
                <c:pt idx="5">
                  <c:v>0.79252577319587625</c:v>
                </c:pt>
                <c:pt idx="6">
                  <c:v>0.79724055188962206</c:v>
                </c:pt>
                <c:pt idx="7">
                  <c:v>0.79285714285714282</c:v>
                </c:pt>
                <c:pt idx="8">
                  <c:v>0.82246952835188125</c:v>
                </c:pt>
              </c:numCache>
            </c:numRef>
          </c:val>
        </c:ser>
        <c:ser>
          <c:idx val="1"/>
          <c:order val="1"/>
          <c:tx>
            <c:strRef>
              <c:f>Sheet1!$C$3:$C$4</c:f>
              <c:strCache>
                <c:ptCount val="1"/>
                <c:pt idx="0">
                  <c:v>Hispanic</c:v>
                </c:pt>
              </c:strCache>
            </c:strRef>
          </c:tx>
          <c:spPr>
            <a:solidFill>
              <a:schemeClr val="accent2"/>
            </a:solidFill>
            <a:ln>
              <a:noFill/>
            </a:ln>
            <a:effectLst/>
          </c:spPr>
          <c:invertIfNegative val="0"/>
          <c:cat>
            <c:strRef>
              <c:f>Sheet1!$A$5:$A$13</c:f>
              <c:strCache>
                <c:ptCount val="9"/>
                <c:pt idx="0">
                  <c:v>2008</c:v>
                </c:pt>
                <c:pt idx="1">
                  <c:v>2009</c:v>
                </c:pt>
                <c:pt idx="2">
                  <c:v>2010</c:v>
                </c:pt>
                <c:pt idx="3">
                  <c:v>2011</c:v>
                </c:pt>
                <c:pt idx="4">
                  <c:v>2012</c:v>
                </c:pt>
                <c:pt idx="5">
                  <c:v>2013</c:v>
                </c:pt>
                <c:pt idx="6">
                  <c:v>2014</c:v>
                </c:pt>
                <c:pt idx="7">
                  <c:v>2015</c:v>
                </c:pt>
                <c:pt idx="8">
                  <c:v>2016</c:v>
                </c:pt>
              </c:strCache>
            </c:strRef>
          </c:cat>
          <c:val>
            <c:numRef>
              <c:f>Sheet1!$C$5:$C$13</c:f>
              <c:numCache>
                <c:formatCode>0%</c:formatCode>
                <c:ptCount val="9"/>
                <c:pt idx="0">
                  <c:v>1.4109347442680775E-2</c:v>
                </c:pt>
                <c:pt idx="1">
                  <c:v>7.709251101321586E-3</c:v>
                </c:pt>
                <c:pt idx="2">
                  <c:v>4.9019607843137254E-3</c:v>
                </c:pt>
                <c:pt idx="3">
                  <c:v>5.9916117435590173E-3</c:v>
                </c:pt>
                <c:pt idx="4">
                  <c:v>8.2401412595644492E-3</c:v>
                </c:pt>
                <c:pt idx="5">
                  <c:v>9.0206185567010301E-3</c:v>
                </c:pt>
                <c:pt idx="6">
                  <c:v>1.1397720455908818E-2</c:v>
                </c:pt>
                <c:pt idx="7">
                  <c:v>4.9450549450549448E-3</c:v>
                </c:pt>
                <c:pt idx="8">
                  <c:v>6.8892421833598302E-3</c:v>
                </c:pt>
              </c:numCache>
            </c:numRef>
          </c:val>
        </c:ser>
        <c:ser>
          <c:idx val="2"/>
          <c:order val="2"/>
          <c:tx>
            <c:strRef>
              <c:f>Sheet1!$D$3:$D$4</c:f>
              <c:strCache>
                <c:ptCount val="1"/>
                <c:pt idx="0">
                  <c:v>Black</c:v>
                </c:pt>
              </c:strCache>
            </c:strRef>
          </c:tx>
          <c:spPr>
            <a:solidFill>
              <a:schemeClr val="accent3"/>
            </a:solidFill>
            <a:ln>
              <a:noFill/>
            </a:ln>
            <a:effectLst/>
          </c:spPr>
          <c:invertIfNegative val="0"/>
          <c:cat>
            <c:strRef>
              <c:f>Sheet1!$A$5:$A$13</c:f>
              <c:strCache>
                <c:ptCount val="9"/>
                <c:pt idx="0">
                  <c:v>2008</c:v>
                </c:pt>
                <c:pt idx="1">
                  <c:v>2009</c:v>
                </c:pt>
                <c:pt idx="2">
                  <c:v>2010</c:v>
                </c:pt>
                <c:pt idx="3">
                  <c:v>2011</c:v>
                </c:pt>
                <c:pt idx="4">
                  <c:v>2012</c:v>
                </c:pt>
                <c:pt idx="5">
                  <c:v>2013</c:v>
                </c:pt>
                <c:pt idx="6">
                  <c:v>2014</c:v>
                </c:pt>
                <c:pt idx="7">
                  <c:v>2015</c:v>
                </c:pt>
                <c:pt idx="8">
                  <c:v>2016</c:v>
                </c:pt>
              </c:strCache>
            </c:strRef>
          </c:cat>
          <c:val>
            <c:numRef>
              <c:f>Sheet1!$D$5:$D$13</c:f>
              <c:numCache>
                <c:formatCode>0%</c:formatCode>
                <c:ptCount val="9"/>
                <c:pt idx="0">
                  <c:v>0.284538506760729</c:v>
                </c:pt>
                <c:pt idx="1">
                  <c:v>0.21971365638766518</c:v>
                </c:pt>
                <c:pt idx="2">
                  <c:v>0.22794117647058823</c:v>
                </c:pt>
                <c:pt idx="3">
                  <c:v>0.18154583582983821</c:v>
                </c:pt>
                <c:pt idx="4">
                  <c:v>0.18010594467333726</c:v>
                </c:pt>
                <c:pt idx="5">
                  <c:v>0.19458762886597938</c:v>
                </c:pt>
                <c:pt idx="6">
                  <c:v>0.18776244751049789</c:v>
                </c:pt>
                <c:pt idx="7">
                  <c:v>0.19615384615384615</c:v>
                </c:pt>
                <c:pt idx="8">
                  <c:v>0.1679915209326974</c:v>
                </c:pt>
              </c:numCache>
            </c:numRef>
          </c:val>
        </c:ser>
        <c:ser>
          <c:idx val="3"/>
          <c:order val="3"/>
          <c:tx>
            <c:strRef>
              <c:f>Sheet1!$E$3:$E$4</c:f>
              <c:strCache>
                <c:ptCount val="1"/>
                <c:pt idx="0">
                  <c:v>Asian or Pacific Islander</c:v>
                </c:pt>
              </c:strCache>
            </c:strRef>
          </c:tx>
          <c:spPr>
            <a:solidFill>
              <a:schemeClr val="accent4"/>
            </a:solidFill>
            <a:ln>
              <a:noFill/>
            </a:ln>
            <a:effectLst/>
          </c:spPr>
          <c:invertIfNegative val="0"/>
          <c:cat>
            <c:strRef>
              <c:f>Sheet1!$A$5:$A$13</c:f>
              <c:strCache>
                <c:ptCount val="9"/>
                <c:pt idx="0">
                  <c:v>2008</c:v>
                </c:pt>
                <c:pt idx="1">
                  <c:v>2009</c:v>
                </c:pt>
                <c:pt idx="2">
                  <c:v>2010</c:v>
                </c:pt>
                <c:pt idx="3">
                  <c:v>2011</c:v>
                </c:pt>
                <c:pt idx="4">
                  <c:v>2012</c:v>
                </c:pt>
                <c:pt idx="5">
                  <c:v>2013</c:v>
                </c:pt>
                <c:pt idx="6">
                  <c:v>2014</c:v>
                </c:pt>
                <c:pt idx="7">
                  <c:v>2015</c:v>
                </c:pt>
                <c:pt idx="8">
                  <c:v>2016</c:v>
                </c:pt>
              </c:strCache>
            </c:strRef>
          </c:cat>
          <c:val>
            <c:numRef>
              <c:f>Sheet1!$E$5:$E$13</c:f>
              <c:numCache>
                <c:formatCode>0%</c:formatCode>
                <c:ptCount val="9"/>
                <c:pt idx="0">
                  <c:v>5.8788947677836567E-4</c:v>
                </c:pt>
                <c:pt idx="1">
                  <c:v>2.7533039647577094E-3</c:v>
                </c:pt>
                <c:pt idx="2">
                  <c:v>1.838235294117647E-3</c:v>
                </c:pt>
                <c:pt idx="3">
                  <c:v>2.396644697423607E-3</c:v>
                </c:pt>
                <c:pt idx="4">
                  <c:v>5.885815185403178E-4</c:v>
                </c:pt>
                <c:pt idx="5">
                  <c:v>2.5773195876288659E-3</c:v>
                </c:pt>
                <c:pt idx="6">
                  <c:v>1.7996400719856029E-3</c:v>
                </c:pt>
                <c:pt idx="7">
                  <c:v>4.3956043956043956E-3</c:v>
                </c:pt>
                <c:pt idx="8">
                  <c:v>2.1197668256491787E-3</c:v>
                </c:pt>
              </c:numCache>
            </c:numRef>
          </c:val>
        </c:ser>
        <c:ser>
          <c:idx val="4"/>
          <c:order val="4"/>
          <c:tx>
            <c:strRef>
              <c:f>Sheet1!$F$3:$F$4</c:f>
              <c:strCache>
                <c:ptCount val="1"/>
                <c:pt idx="0">
                  <c:v>American Indian/Alaskan Native</c:v>
                </c:pt>
              </c:strCache>
            </c:strRef>
          </c:tx>
          <c:spPr>
            <a:solidFill>
              <a:schemeClr val="accent5"/>
            </a:solidFill>
            <a:ln>
              <a:noFill/>
            </a:ln>
            <a:effectLst/>
          </c:spPr>
          <c:invertIfNegative val="0"/>
          <c:cat>
            <c:strRef>
              <c:f>Sheet1!$A$5:$A$13</c:f>
              <c:strCache>
                <c:ptCount val="9"/>
                <c:pt idx="0">
                  <c:v>2008</c:v>
                </c:pt>
                <c:pt idx="1">
                  <c:v>2009</c:v>
                </c:pt>
                <c:pt idx="2">
                  <c:v>2010</c:v>
                </c:pt>
                <c:pt idx="3">
                  <c:v>2011</c:v>
                </c:pt>
                <c:pt idx="4">
                  <c:v>2012</c:v>
                </c:pt>
                <c:pt idx="5">
                  <c:v>2013</c:v>
                </c:pt>
                <c:pt idx="6">
                  <c:v>2014</c:v>
                </c:pt>
                <c:pt idx="7">
                  <c:v>2015</c:v>
                </c:pt>
                <c:pt idx="8">
                  <c:v>2016</c:v>
                </c:pt>
              </c:strCache>
            </c:strRef>
          </c:cat>
          <c:val>
            <c:numRef>
              <c:f>Sheet1!$F$5:$F$13</c:f>
              <c:numCache>
                <c:formatCode>0%</c:formatCode>
                <c:ptCount val="9"/>
                <c:pt idx="0">
                  <c:v>1.7636684303350969E-3</c:v>
                </c:pt>
                <c:pt idx="1">
                  <c:v>5.506607929515419E-4</c:v>
                </c:pt>
                <c:pt idx="2">
                  <c:v>1.2254901960784314E-3</c:v>
                </c:pt>
                <c:pt idx="3">
                  <c:v>1.1983223487118035E-3</c:v>
                </c:pt>
                <c:pt idx="4">
                  <c:v>1.1771630370806356E-3</c:v>
                </c:pt>
                <c:pt idx="5">
                  <c:v>1.288659793814433E-3</c:v>
                </c:pt>
                <c:pt idx="6">
                  <c:v>1.7996400719856029E-3</c:v>
                </c:pt>
                <c:pt idx="7">
                  <c:v>1.6483516483516484E-3</c:v>
                </c:pt>
                <c:pt idx="8">
                  <c:v>5.2994170641229468E-4</c:v>
                </c:pt>
              </c:numCache>
            </c:numRef>
          </c:val>
        </c:ser>
        <c:dLbls>
          <c:showLegendKey val="0"/>
          <c:showVal val="0"/>
          <c:showCatName val="0"/>
          <c:showSerName val="0"/>
          <c:showPercent val="0"/>
          <c:showBubbleSize val="0"/>
        </c:dLbls>
        <c:gapWidth val="150"/>
        <c:overlap val="100"/>
        <c:axId val="241850624"/>
        <c:axId val="241851184"/>
      </c:barChart>
      <c:catAx>
        <c:axId val="2418506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1851184"/>
        <c:crosses val="autoZero"/>
        <c:auto val="1"/>
        <c:lblAlgn val="ctr"/>
        <c:lblOffset val="100"/>
        <c:noMultiLvlLbl val="0"/>
      </c:catAx>
      <c:valAx>
        <c:axId val="2418511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41850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solidFill>
                <a:latin typeface="+mn-lt"/>
                <a:ea typeface="+mn-ea"/>
                <a:cs typeface="+mn-cs"/>
              </a:defRPr>
            </a:pPr>
            <a:endParaRPr lang="en-US"/>
          </a:p>
        </c:txPr>
      </c:dTable>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9DD9D88-A9C7-43DD-B8FC-16BDC542D2DC}" type="datetimeFigureOut">
              <a:rPr lang="en-US" smtClean="0"/>
              <a:t>8/23/2017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C0F7C97-6EB2-4B83-AC73-7B2A6D877290}" type="slidenum">
              <a:rPr lang="en-US" smtClean="0"/>
              <a:t>‹#›</a:t>
            </a:fld>
            <a:endParaRPr lang="en-US"/>
          </a:p>
        </p:txBody>
      </p:sp>
    </p:spTree>
    <p:extLst>
      <p:ext uri="{BB962C8B-B14F-4D97-AF65-F5344CB8AC3E}">
        <p14:creationId xmlns:p14="http://schemas.microsoft.com/office/powerpoint/2010/main" val="2404005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9D22CA5-687A-48C1-9D42-84D980546114}" type="datetimeFigureOut">
              <a:rPr lang="en-US" smtClean="0"/>
              <a:t>8/23/2017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63943CB-8870-4626-B7F6-CAE8523720E5}" type="slidenum">
              <a:rPr lang="en-US" smtClean="0"/>
              <a:t>‹#›</a:t>
            </a:fld>
            <a:endParaRPr lang="en-US"/>
          </a:p>
        </p:txBody>
      </p:sp>
    </p:spTree>
    <p:extLst>
      <p:ext uri="{BB962C8B-B14F-4D97-AF65-F5344CB8AC3E}">
        <p14:creationId xmlns:p14="http://schemas.microsoft.com/office/powerpoint/2010/main" val="404543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A1199-FD01-499E-AED0-80C8A6AB2A98}" type="slidenum">
              <a:rPr lang="en-US" altLang="en-US"/>
              <a:pPr/>
              <a:t>18</a:t>
            </a:fld>
            <a:endParaRPr lang="en-US"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altLang="en-US" sz="1600" dirty="0">
                <a:latin typeface="Arial" charset="0"/>
              </a:rPr>
              <a:t>Can be an assessment tool </a:t>
            </a:r>
          </a:p>
          <a:p>
            <a:r>
              <a:rPr lang="en-US" altLang="en-US" sz="1600" dirty="0">
                <a:latin typeface="Arial" charset="0"/>
              </a:rPr>
              <a:t>Dissonant acculturation and marginalization- individual confronts discrimination, bifurcated labor markets, tend to join adversarial peer subcultures for support --&gt; underclass status, poverty</a:t>
            </a:r>
          </a:p>
          <a:p>
            <a:r>
              <a:rPr lang="en-US" altLang="en-US" sz="1600" dirty="0">
                <a:latin typeface="Arial" charset="0"/>
              </a:rPr>
              <a:t>dissonant </a:t>
            </a:r>
            <a:r>
              <a:rPr lang="en-US" altLang="en-US" sz="1600" dirty="0" err="1">
                <a:latin typeface="Arial" charset="0"/>
              </a:rPr>
              <a:t>accult</a:t>
            </a:r>
            <a:r>
              <a:rPr lang="en-US" altLang="en-US" sz="1600" dirty="0">
                <a:latin typeface="Arial" charset="0"/>
              </a:rPr>
              <a:t>. &amp; assimilation- loss of parental authority, role reversals--&gt; underclass status, poverty</a:t>
            </a:r>
          </a:p>
          <a:p>
            <a:r>
              <a:rPr lang="en-US" altLang="en-US" sz="1600" dirty="0">
                <a:latin typeface="Arial" charset="0"/>
              </a:rPr>
              <a:t>separation &amp; consonant acculturation-discrimination and bifurcated labor markets met with family support, family aspirations keep individual focused despite discriminatory barriers--&gt;slowly move up in socioeconomic status</a:t>
            </a:r>
          </a:p>
          <a:p>
            <a:r>
              <a:rPr lang="en-US" altLang="en-US" sz="1600" dirty="0">
                <a:latin typeface="Arial" charset="0"/>
              </a:rPr>
              <a:t>integration and selective </a:t>
            </a:r>
            <a:r>
              <a:rPr lang="en-US" altLang="en-US" sz="1600" dirty="0" err="1">
                <a:latin typeface="Arial" charset="0"/>
              </a:rPr>
              <a:t>accult</a:t>
            </a:r>
            <a:r>
              <a:rPr lang="en-US" altLang="en-US" sz="1600" dirty="0">
                <a:latin typeface="Arial" charset="0"/>
              </a:rPr>
              <a:t>.- discrimination and bifurcated labor markets met with family and community support, social networks strong--&gt; upward socioeconomic status with bicultural identity intact</a:t>
            </a:r>
          </a:p>
        </p:txBody>
      </p:sp>
    </p:spTree>
    <p:extLst>
      <p:ext uri="{BB962C8B-B14F-4D97-AF65-F5344CB8AC3E}">
        <p14:creationId xmlns:p14="http://schemas.microsoft.com/office/powerpoint/2010/main" val="7670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7232BE-43B2-4E4C-A35F-7B7850395318}" type="slidenum">
              <a:rPr lang="en-US" smtClean="0"/>
              <a:t>61</a:t>
            </a:fld>
            <a:endParaRPr lang="en-US"/>
          </a:p>
        </p:txBody>
      </p:sp>
    </p:spTree>
    <p:extLst>
      <p:ext uri="{BB962C8B-B14F-4D97-AF65-F5344CB8AC3E}">
        <p14:creationId xmlns:p14="http://schemas.microsoft.com/office/powerpoint/2010/main" val="249516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8/23/2017</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9E546CD0-A04A-45FD-A2D3-9AE7EFEB56C0}" type="slidenum">
              <a:rPr lang="en-US" altLang="en-US"/>
              <a:pPr/>
              <a:t>‹#›</a:t>
            </a:fld>
            <a:endParaRPr lang="en-US" altLang="en-US"/>
          </a:p>
        </p:txBody>
      </p:sp>
    </p:spTree>
    <p:extLst>
      <p:ext uri="{BB962C8B-B14F-4D97-AF65-F5344CB8AC3E}">
        <p14:creationId xmlns:p14="http://schemas.microsoft.com/office/powerpoint/2010/main" val="3155495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8/23/2017</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8/23/2017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8/23/2017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8/23/2017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8/23/2017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8/23/2017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8/23/2017</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8/23/2017</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hyperlink" Target="http://demographics.coopercenter.org/DotMap/"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nationalacademies.org/hmd/Reports/2016/Promises-and-Perils-of-Digital-Strategies-in-Achieving-Health-Equity.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irp.wisc.edu/publications/policybriefs/pdfs/PB10-Urban-Men.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irp.wisc.edu/publications/media/webinars2015-2016.htm" TargetMode="External"/><Relationship Id="rId2" Type="http://schemas.openxmlformats.org/officeDocument/2006/relationships/hyperlink" Target="http://www.pewinternet.org/files/2015/03/PI_Smartphones_0401151.pdf"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smtClean="0"/>
              <a:t>Equity and Inclusion </a:t>
            </a:r>
            <a:br>
              <a:rPr lang="en-US" sz="4400" dirty="0" smtClean="0"/>
            </a:br>
            <a:r>
              <a:rPr lang="en-US" sz="4400" dirty="0" smtClean="0"/>
              <a:t>in Drug Court</a:t>
            </a:r>
            <a:endParaRPr lang="en-US" sz="4400" dirty="0"/>
          </a:p>
        </p:txBody>
      </p:sp>
      <p:sp>
        <p:nvSpPr>
          <p:cNvPr id="3" name="Subtitle 2"/>
          <p:cNvSpPr>
            <a:spLocks noGrp="1"/>
          </p:cNvSpPr>
          <p:nvPr>
            <p:ph type="subTitle" idx="1"/>
          </p:nvPr>
        </p:nvSpPr>
        <p:spPr/>
        <p:txBody>
          <a:bodyPr>
            <a:normAutofit fontScale="92500" lnSpcReduction="10000"/>
          </a:bodyPr>
          <a:lstStyle/>
          <a:p>
            <a:r>
              <a:rPr lang="en-US" dirty="0" smtClean="0"/>
              <a:t>2017</a:t>
            </a:r>
          </a:p>
          <a:p>
            <a:r>
              <a:rPr lang="en-US" dirty="0" smtClean="0"/>
              <a:t>Dr. Anne Dannerbeck Janku,</a:t>
            </a:r>
          </a:p>
          <a:p>
            <a:r>
              <a:rPr lang="en-US" dirty="0" smtClean="0"/>
              <a:t>Missouri Office of State Courts Administrator</a:t>
            </a:r>
            <a:endParaRPr lang="en-US" dirty="0"/>
          </a:p>
        </p:txBody>
      </p:sp>
    </p:spTree>
    <p:extLst>
      <p:ext uri="{BB962C8B-B14F-4D97-AF65-F5344CB8AC3E}">
        <p14:creationId xmlns:p14="http://schemas.microsoft.com/office/powerpoint/2010/main" val="4048845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8621"/>
            <a:ext cx="10515600" cy="1325563"/>
          </a:xfrm>
        </p:spPr>
        <p:txBody>
          <a:bodyPr>
            <a:normAutofit/>
          </a:bodyPr>
          <a:lstStyle/>
          <a:p>
            <a:pPr algn="ctr"/>
            <a:r>
              <a:rPr lang="en-US" sz="4000" b="1" dirty="0">
                <a:solidFill>
                  <a:srgbClr val="A42126"/>
                </a:solidFill>
                <a:latin typeface="+mn-lt"/>
              </a:rPr>
              <a:t>Painting the Current Picture </a:t>
            </a:r>
          </a:p>
        </p:txBody>
      </p:sp>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51594" b="15879"/>
          <a:stretch/>
        </p:blipFill>
        <p:spPr>
          <a:xfrm>
            <a:off x="0" y="4738255"/>
            <a:ext cx="12189645" cy="2119745"/>
          </a:xfrm>
          <a:prstGeom prst="rect">
            <a:avLst/>
          </a:prstGeom>
        </p:spPr>
      </p:pic>
      <p:sp>
        <p:nvSpPr>
          <p:cNvPr id="3" name="Content Placeholder 2"/>
          <p:cNvSpPr>
            <a:spLocks noGrp="1"/>
          </p:cNvSpPr>
          <p:nvPr>
            <p:ph idx="1"/>
          </p:nvPr>
        </p:nvSpPr>
        <p:spPr>
          <a:xfrm>
            <a:off x="837022" y="961402"/>
            <a:ext cx="10515600" cy="4697298"/>
          </a:xfrm>
        </p:spPr>
        <p:txBody>
          <a:bodyPr/>
          <a:lstStyle/>
          <a:p>
            <a:pPr lvl="0">
              <a:lnSpc>
                <a:spcPct val="114000"/>
              </a:lnSpc>
            </a:pPr>
            <a:r>
              <a:rPr lang="en-US" sz="2800" dirty="0"/>
              <a:t>Women represented approximately one-third (32%) of participants in respondents’ Drug Courts in 2014, and appear to have received at least proportionate access to Drug Courts.</a:t>
            </a:r>
          </a:p>
          <a:p>
            <a:pPr marL="0" lvl="0" indent="0">
              <a:buNone/>
            </a:pPr>
            <a:endParaRPr lang="en-US" sz="1200" dirty="0"/>
          </a:p>
          <a:p>
            <a:pPr lvl="0">
              <a:lnSpc>
                <a:spcPct val="114000"/>
              </a:lnSpc>
            </a:pPr>
            <a:r>
              <a:rPr lang="en-US" sz="2800" dirty="0"/>
              <a:t>Based on available data from roughly one-half of U.S. states and territories, female participants graduated from some Drug Courts at rates substantially below those of male Drug Court participants</a:t>
            </a:r>
            <a:r>
              <a:rPr lang="en-US" sz="2800" b="1" dirty="0"/>
              <a:t>.  </a:t>
            </a:r>
            <a:endParaRPr lang="en-US" sz="2800" dirty="0"/>
          </a:p>
        </p:txBody>
      </p:sp>
    </p:spTree>
    <p:extLst>
      <p:ext uri="{BB962C8B-B14F-4D97-AF65-F5344CB8AC3E}">
        <p14:creationId xmlns:p14="http://schemas.microsoft.com/office/powerpoint/2010/main" val="3469628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Snapshot of Georgia</a:t>
            </a:r>
            <a:br>
              <a:rPr lang="en-US" dirty="0" smtClean="0"/>
            </a:br>
            <a:r>
              <a:rPr lang="en-US" sz="3600" dirty="0" smtClean="0"/>
              <a:t>SFY16 Active participants across all program types</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84970301"/>
              </p:ext>
            </p:extLst>
          </p:nvPr>
        </p:nvGraphicFramePr>
        <p:xfrm>
          <a:off x="2441448" y="2286000"/>
          <a:ext cx="5623560" cy="2225040"/>
        </p:xfrm>
        <a:graphic>
          <a:graphicData uri="http://schemas.openxmlformats.org/drawingml/2006/table">
            <a:tbl>
              <a:tblPr firstRow="1" bandRow="1">
                <a:tableStyleId>{5C22544A-7EE6-4342-B048-85BDC9FD1C3A}</a:tableStyleId>
              </a:tblPr>
              <a:tblGrid>
                <a:gridCol w="2670048"/>
                <a:gridCol w="2953512"/>
              </a:tblGrid>
              <a:tr h="370840">
                <a:tc>
                  <a:txBody>
                    <a:bodyPr/>
                    <a:lstStyle/>
                    <a:p>
                      <a:r>
                        <a:rPr lang="en-US" dirty="0" smtClean="0"/>
                        <a:t>Race/Ethnic Category</a:t>
                      </a:r>
                      <a:endParaRPr lang="en-US" dirty="0"/>
                    </a:p>
                  </a:txBody>
                  <a:tcPr/>
                </a:tc>
                <a:tc>
                  <a:txBody>
                    <a:bodyPr/>
                    <a:lstStyle/>
                    <a:p>
                      <a:r>
                        <a:rPr lang="en-US" dirty="0" smtClean="0"/>
                        <a:t>Percent of total, n=4,685</a:t>
                      </a:r>
                      <a:endParaRPr lang="en-US" dirty="0"/>
                    </a:p>
                  </a:txBody>
                  <a:tcPr/>
                </a:tc>
              </a:tr>
              <a:tr h="370840">
                <a:tc>
                  <a:txBody>
                    <a:bodyPr/>
                    <a:lstStyle/>
                    <a:p>
                      <a:r>
                        <a:rPr lang="en-US" dirty="0" smtClean="0"/>
                        <a:t>Caucasian</a:t>
                      </a:r>
                      <a:endParaRPr lang="en-US" dirty="0"/>
                    </a:p>
                  </a:txBody>
                  <a:tcPr/>
                </a:tc>
                <a:tc>
                  <a:txBody>
                    <a:bodyPr/>
                    <a:lstStyle/>
                    <a:p>
                      <a:r>
                        <a:rPr lang="en-US" dirty="0" smtClean="0"/>
                        <a:t>65%</a:t>
                      </a:r>
                      <a:endParaRPr lang="en-US" dirty="0"/>
                    </a:p>
                  </a:txBody>
                  <a:tcPr/>
                </a:tc>
              </a:tr>
              <a:tr h="370840">
                <a:tc>
                  <a:txBody>
                    <a:bodyPr/>
                    <a:lstStyle/>
                    <a:p>
                      <a:r>
                        <a:rPr lang="en-US" dirty="0" smtClean="0"/>
                        <a:t>African American</a:t>
                      </a:r>
                      <a:endParaRPr lang="en-US" dirty="0"/>
                    </a:p>
                  </a:txBody>
                  <a:tcPr/>
                </a:tc>
                <a:tc>
                  <a:txBody>
                    <a:bodyPr/>
                    <a:lstStyle/>
                    <a:p>
                      <a:r>
                        <a:rPr lang="en-US" dirty="0" smtClean="0"/>
                        <a:t>30%</a:t>
                      </a:r>
                      <a:endParaRPr lang="en-US" dirty="0"/>
                    </a:p>
                  </a:txBody>
                  <a:tcPr/>
                </a:tc>
              </a:tr>
              <a:tr h="370840">
                <a:tc>
                  <a:txBody>
                    <a:bodyPr/>
                    <a:lstStyle/>
                    <a:p>
                      <a:r>
                        <a:rPr lang="en-US" dirty="0" smtClean="0"/>
                        <a:t>Asian</a:t>
                      </a:r>
                      <a:endParaRPr lang="en-US" dirty="0"/>
                    </a:p>
                  </a:txBody>
                  <a:tcPr/>
                </a:tc>
                <a:tc>
                  <a:txBody>
                    <a:bodyPr/>
                    <a:lstStyle/>
                    <a:p>
                      <a:r>
                        <a:rPr lang="en-US" dirty="0" smtClean="0"/>
                        <a:t>&lt;1%</a:t>
                      </a:r>
                      <a:endParaRPr lang="en-US" dirty="0"/>
                    </a:p>
                  </a:txBody>
                  <a:tcPr/>
                </a:tc>
              </a:tr>
              <a:tr h="370840">
                <a:tc>
                  <a:txBody>
                    <a:bodyPr/>
                    <a:lstStyle/>
                    <a:p>
                      <a:r>
                        <a:rPr lang="en-US" dirty="0" smtClean="0"/>
                        <a:t>Hispanic</a:t>
                      </a:r>
                      <a:endParaRPr lang="en-US" dirty="0"/>
                    </a:p>
                  </a:txBody>
                  <a:tcPr/>
                </a:tc>
                <a:tc>
                  <a:txBody>
                    <a:bodyPr/>
                    <a:lstStyle/>
                    <a:p>
                      <a:r>
                        <a:rPr lang="en-US" dirty="0" smtClean="0"/>
                        <a:t>3.6%</a:t>
                      </a:r>
                      <a:endParaRPr lang="en-US" dirty="0"/>
                    </a:p>
                  </a:txBody>
                  <a:tcPr/>
                </a:tc>
              </a:tr>
              <a:tr h="370840">
                <a:tc>
                  <a:txBody>
                    <a:bodyPr/>
                    <a:lstStyle/>
                    <a:p>
                      <a:r>
                        <a:rPr lang="en-US" dirty="0" smtClean="0"/>
                        <a:t>Other</a:t>
                      </a:r>
                      <a:endParaRPr lang="en-US" dirty="0"/>
                    </a:p>
                  </a:txBody>
                  <a:tcPr/>
                </a:tc>
                <a:tc>
                  <a:txBody>
                    <a:bodyPr/>
                    <a:lstStyle/>
                    <a:p>
                      <a:r>
                        <a:rPr lang="en-US" dirty="0" smtClean="0"/>
                        <a:t>&lt;1%</a:t>
                      </a:r>
                      <a:endParaRPr lang="en-US" dirty="0"/>
                    </a:p>
                  </a:txBody>
                  <a:tcPr/>
                </a:tc>
              </a:tr>
            </a:tbl>
          </a:graphicData>
        </a:graphic>
      </p:graphicFrame>
      <p:sp>
        <p:nvSpPr>
          <p:cNvPr id="7" name="TextBox 6"/>
          <p:cNvSpPr txBox="1"/>
          <p:nvPr/>
        </p:nvSpPr>
        <p:spPr>
          <a:xfrm>
            <a:off x="1600200" y="5138928"/>
            <a:ext cx="9034272" cy="646331"/>
          </a:xfrm>
          <a:prstGeom prst="rect">
            <a:avLst/>
          </a:prstGeom>
          <a:noFill/>
        </p:spPr>
        <p:txBody>
          <a:bodyPr wrap="square" rtlCol="0">
            <a:spAutoFit/>
          </a:bodyPr>
          <a:lstStyle/>
          <a:p>
            <a:r>
              <a:rPr lang="en-US" dirty="0" smtClean="0"/>
              <a:t>SOURCE:  </a:t>
            </a:r>
            <a:r>
              <a:rPr lang="en-US" b="1" dirty="0"/>
              <a:t>Accountability Court Program Output Report Summary (SFY 2016</a:t>
            </a:r>
            <a:r>
              <a:rPr lang="en-US" b="1" dirty="0" smtClean="0"/>
              <a:t>), Council of Accountability Court Judges. </a:t>
            </a:r>
            <a:endParaRPr lang="en-US" dirty="0"/>
          </a:p>
        </p:txBody>
      </p:sp>
    </p:spTree>
    <p:extLst>
      <p:ext uri="{BB962C8B-B14F-4D97-AF65-F5344CB8AC3E}">
        <p14:creationId xmlns:p14="http://schemas.microsoft.com/office/powerpoint/2010/main" val="1856242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t>Do no harm…..</a:t>
            </a:r>
            <a:br>
              <a:rPr lang="en-US" b="1" i="1" dirty="0" smtClean="0"/>
            </a:br>
            <a:r>
              <a:rPr lang="en-US" b="1" i="1" dirty="0"/>
              <a:t>	</a:t>
            </a:r>
            <a:r>
              <a:rPr lang="en-US" b="1" i="1" dirty="0" smtClean="0"/>
              <a:t>			Equivalent Dispositions</a:t>
            </a:r>
            <a:endParaRPr lang="en-US" b="1" i="1" dirty="0"/>
          </a:p>
        </p:txBody>
      </p:sp>
      <p:sp>
        <p:nvSpPr>
          <p:cNvPr id="3" name="Content Placeholder 2"/>
          <p:cNvSpPr>
            <a:spLocks noGrp="1"/>
          </p:cNvSpPr>
          <p:nvPr>
            <p:ph idx="1"/>
          </p:nvPr>
        </p:nvSpPr>
        <p:spPr/>
        <p:txBody>
          <a:bodyPr/>
          <a:lstStyle/>
          <a:p>
            <a:r>
              <a:rPr lang="en-US" dirty="0"/>
              <a:t>If </a:t>
            </a:r>
            <a:r>
              <a:rPr lang="en-US" dirty="0" smtClean="0"/>
              <a:t>60% </a:t>
            </a:r>
            <a:r>
              <a:rPr lang="en-US" dirty="0"/>
              <a:t>of </a:t>
            </a:r>
            <a:r>
              <a:rPr lang="en-US" dirty="0" smtClean="0"/>
              <a:t>incarcerated drug </a:t>
            </a:r>
            <a:r>
              <a:rPr lang="en-US" dirty="0"/>
              <a:t>offenders are </a:t>
            </a:r>
            <a:r>
              <a:rPr lang="en-US" dirty="0" smtClean="0"/>
              <a:t>African American </a:t>
            </a:r>
            <a:r>
              <a:rPr lang="en-US" dirty="0"/>
              <a:t>and </a:t>
            </a:r>
            <a:r>
              <a:rPr lang="en-US" dirty="0" smtClean="0"/>
              <a:t>30% </a:t>
            </a:r>
            <a:r>
              <a:rPr lang="en-US" dirty="0"/>
              <a:t>of drug court participants are African </a:t>
            </a:r>
            <a:r>
              <a:rPr lang="en-US" dirty="0" smtClean="0"/>
              <a:t>American, should you recruit more </a:t>
            </a:r>
            <a:r>
              <a:rPr lang="en-US" dirty="0"/>
              <a:t>African American</a:t>
            </a:r>
            <a:r>
              <a:rPr lang="en-US" dirty="0" smtClean="0"/>
              <a:t> participants?</a:t>
            </a:r>
            <a:endParaRPr lang="en-US" dirty="0"/>
          </a:p>
          <a:p>
            <a:r>
              <a:rPr lang="en-US" dirty="0"/>
              <a:t>It depends </a:t>
            </a:r>
            <a:endParaRPr lang="en-US" dirty="0" smtClean="0"/>
          </a:p>
          <a:p>
            <a:pPr lvl="1"/>
            <a:r>
              <a:rPr lang="en-US" dirty="0" smtClean="0"/>
              <a:t>On </a:t>
            </a:r>
            <a:r>
              <a:rPr lang="en-US" dirty="0"/>
              <a:t>how well the program actually meets their </a:t>
            </a:r>
            <a:r>
              <a:rPr lang="en-US" dirty="0" smtClean="0"/>
              <a:t>needs, </a:t>
            </a:r>
          </a:p>
          <a:p>
            <a:pPr lvl="1"/>
            <a:r>
              <a:rPr lang="en-US" dirty="0" smtClean="0"/>
              <a:t>On their </a:t>
            </a:r>
            <a:r>
              <a:rPr lang="en-US" dirty="0"/>
              <a:t>ability to successfully complete the </a:t>
            </a:r>
            <a:r>
              <a:rPr lang="en-US" dirty="0" smtClean="0"/>
              <a:t>program,</a:t>
            </a:r>
          </a:p>
          <a:p>
            <a:pPr lvl="1"/>
            <a:r>
              <a:rPr lang="en-US" dirty="0" smtClean="0"/>
              <a:t>And on who is best suited to participate in your program.</a:t>
            </a:r>
            <a:endParaRPr lang="en-US" dirty="0"/>
          </a:p>
          <a:p>
            <a:pPr marL="0" indent="0">
              <a:buNone/>
            </a:pPr>
            <a:endParaRPr lang="en-US" dirty="0"/>
          </a:p>
        </p:txBody>
      </p:sp>
    </p:spTree>
    <p:extLst>
      <p:ext uri="{BB962C8B-B14F-4D97-AF65-F5344CB8AC3E}">
        <p14:creationId xmlns:p14="http://schemas.microsoft.com/office/powerpoint/2010/main" val="7847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Begin with the end in mind</a:t>
            </a:r>
            <a:br>
              <a:rPr lang="en-US" b="1" dirty="0" smtClean="0"/>
            </a:br>
            <a:r>
              <a:rPr lang="en-US" b="1" dirty="0"/>
              <a:t>	</a:t>
            </a:r>
            <a:r>
              <a:rPr lang="en-US" b="1" dirty="0" smtClean="0"/>
              <a:t>		</a:t>
            </a:r>
            <a:endParaRPr lang="en-US" sz="2400" b="1" dirty="0"/>
          </a:p>
        </p:txBody>
      </p:sp>
      <p:sp>
        <p:nvSpPr>
          <p:cNvPr id="3" name="Content Placeholder 2"/>
          <p:cNvSpPr>
            <a:spLocks noGrp="1"/>
          </p:cNvSpPr>
          <p:nvPr>
            <p:ph idx="1"/>
          </p:nvPr>
        </p:nvSpPr>
        <p:spPr/>
        <p:txBody>
          <a:bodyPr/>
          <a:lstStyle/>
          <a:p>
            <a:r>
              <a:rPr lang="en-US" dirty="0" smtClean="0"/>
              <a:t>Compare the exit status of your participants in gender/racial/ethnic groups.</a:t>
            </a:r>
          </a:p>
          <a:p>
            <a:pPr>
              <a:buFont typeface="Wingdings" panose="05000000000000000000" pitchFamily="2" charset="2"/>
              <a:buChar char="ü"/>
            </a:pPr>
            <a:r>
              <a:rPr lang="en-US" dirty="0" smtClean="0"/>
              <a:t>Do similar proportions graduate?</a:t>
            </a:r>
          </a:p>
          <a:p>
            <a:r>
              <a:rPr lang="en-US" dirty="0" smtClean="0"/>
              <a:t>If yes, compare your rates to state and national rates. </a:t>
            </a:r>
          </a:p>
          <a:p>
            <a:r>
              <a:rPr lang="en-US" dirty="0" smtClean="0"/>
              <a:t>If the answer is still yes, your program is performing well.</a:t>
            </a:r>
          </a:p>
        </p:txBody>
      </p:sp>
      <p:sp>
        <p:nvSpPr>
          <p:cNvPr id="4" name="TextBox 3"/>
          <p:cNvSpPr txBox="1"/>
          <p:nvPr/>
        </p:nvSpPr>
        <p:spPr>
          <a:xfrm>
            <a:off x="4242816" y="6108192"/>
            <a:ext cx="2381486" cy="369332"/>
          </a:xfrm>
          <a:prstGeom prst="rect">
            <a:avLst/>
          </a:prstGeom>
          <a:noFill/>
        </p:spPr>
        <p:txBody>
          <a:bodyPr wrap="none" rtlCol="0">
            <a:spAutoFit/>
          </a:bodyPr>
          <a:lstStyle/>
          <a:p>
            <a:r>
              <a:rPr lang="en-US" b="1" dirty="0"/>
              <a:t>Equivalent dispositions</a:t>
            </a:r>
            <a:endParaRPr lang="en-US" dirty="0"/>
          </a:p>
        </p:txBody>
      </p:sp>
    </p:spTree>
    <p:extLst>
      <p:ext uri="{BB962C8B-B14F-4D97-AF65-F5344CB8AC3E}">
        <p14:creationId xmlns:p14="http://schemas.microsoft.com/office/powerpoint/2010/main" val="6074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62451064"/>
              </p:ext>
            </p:extLst>
          </p:nvPr>
        </p:nvGraphicFramePr>
        <p:xfrm>
          <a:off x="1847088" y="1527048"/>
          <a:ext cx="9396750" cy="503396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063764" y="246888"/>
            <a:ext cx="10110204" cy="892552"/>
          </a:xfrm>
          <a:prstGeom prst="rect">
            <a:avLst/>
          </a:prstGeom>
          <a:noFill/>
        </p:spPr>
        <p:txBody>
          <a:bodyPr wrap="square" rtlCol="0">
            <a:spAutoFit/>
          </a:bodyPr>
          <a:lstStyle/>
          <a:p>
            <a:r>
              <a:rPr lang="en-US" sz="2400" i="1" dirty="0"/>
              <a:t>Begin with the end in mind</a:t>
            </a:r>
            <a:r>
              <a:rPr lang="en-US" sz="2400" dirty="0"/>
              <a:t/>
            </a:r>
            <a:br>
              <a:rPr lang="en-US" sz="2400" dirty="0"/>
            </a:br>
            <a:r>
              <a:rPr lang="en-US" sz="2800" dirty="0"/>
              <a:t>Missouri Adult Drug Courts</a:t>
            </a:r>
          </a:p>
        </p:txBody>
      </p:sp>
    </p:spTree>
    <p:extLst>
      <p:ext uri="{BB962C8B-B14F-4D97-AF65-F5344CB8AC3E}">
        <p14:creationId xmlns:p14="http://schemas.microsoft.com/office/powerpoint/2010/main" val="2877524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Performance Indicator</a:t>
            </a:r>
            <a:endParaRPr lang="en-US" dirty="0"/>
          </a:p>
        </p:txBody>
      </p:sp>
      <p:sp>
        <p:nvSpPr>
          <p:cNvPr id="3" name="Content Placeholder 2"/>
          <p:cNvSpPr>
            <a:spLocks noGrp="1"/>
          </p:cNvSpPr>
          <p:nvPr>
            <p:ph idx="1"/>
          </p:nvPr>
        </p:nvSpPr>
        <p:spPr/>
        <p:txBody>
          <a:bodyPr>
            <a:normAutofit fontScale="85000" lnSpcReduction="20000"/>
          </a:bodyPr>
          <a:lstStyle/>
          <a:p>
            <a:r>
              <a:rPr lang="en-US" dirty="0"/>
              <a:t>Performance Indicator: your graduation rates compared to </a:t>
            </a:r>
            <a:r>
              <a:rPr lang="en-US" dirty="0" smtClean="0"/>
              <a:t>state and national </a:t>
            </a:r>
            <a:r>
              <a:rPr lang="en-US" dirty="0"/>
              <a:t>graduation </a:t>
            </a:r>
            <a:r>
              <a:rPr lang="en-US" dirty="0" smtClean="0"/>
              <a:t>rates</a:t>
            </a:r>
          </a:p>
          <a:p>
            <a:r>
              <a:rPr lang="en-US" dirty="0" smtClean="0"/>
              <a:t>Missouri statewide </a:t>
            </a:r>
            <a:r>
              <a:rPr lang="en-US" dirty="0" smtClean="0"/>
              <a:t>graduation rates for 2016: </a:t>
            </a:r>
          </a:p>
          <a:p>
            <a:pPr lvl="1"/>
            <a:r>
              <a:rPr lang="en-US" dirty="0" smtClean="0"/>
              <a:t>56% Caucasians</a:t>
            </a:r>
          </a:p>
          <a:p>
            <a:pPr lvl="1"/>
            <a:r>
              <a:rPr lang="en-US" dirty="0" smtClean="0"/>
              <a:t>38% African Americans</a:t>
            </a:r>
          </a:p>
          <a:p>
            <a:r>
              <a:rPr lang="en-US" dirty="0" smtClean="0"/>
              <a:t>National graduation rates among BJA recipients*:</a:t>
            </a:r>
          </a:p>
          <a:p>
            <a:pPr lvl="1"/>
            <a:r>
              <a:rPr lang="en-US" dirty="0" smtClean="0"/>
              <a:t>Caucasians: 50%</a:t>
            </a:r>
          </a:p>
          <a:p>
            <a:pPr lvl="1"/>
            <a:r>
              <a:rPr lang="en-US" dirty="0" smtClean="0"/>
              <a:t>African Americans 54%</a:t>
            </a:r>
          </a:p>
          <a:p>
            <a:pPr lvl="1"/>
            <a:r>
              <a:rPr lang="en-US" dirty="0" smtClean="0"/>
              <a:t>Hispanics: 59%</a:t>
            </a:r>
          </a:p>
          <a:p>
            <a:pPr lvl="1"/>
            <a:r>
              <a:rPr lang="en-US" dirty="0" smtClean="0"/>
              <a:t>Native Americans: 47%</a:t>
            </a:r>
          </a:p>
          <a:p>
            <a:pPr lvl="1"/>
            <a:r>
              <a:rPr lang="en-US" dirty="0" smtClean="0"/>
              <a:t>Others: 66%</a:t>
            </a:r>
            <a:endParaRPr lang="en-US" dirty="0"/>
          </a:p>
          <a:p>
            <a:pPr marL="0" indent="0">
              <a:buNone/>
            </a:pPr>
            <a:r>
              <a:rPr lang="en-US" sz="2400" dirty="0" smtClean="0"/>
              <a:t>* West, Kenyon, &amp; Pryce 2016</a:t>
            </a:r>
            <a:endParaRPr lang="en-US" sz="2400" dirty="0"/>
          </a:p>
        </p:txBody>
      </p:sp>
      <p:sp>
        <p:nvSpPr>
          <p:cNvPr id="4" name="TextBox 3"/>
          <p:cNvSpPr txBox="1"/>
          <p:nvPr/>
        </p:nvSpPr>
        <p:spPr>
          <a:xfrm>
            <a:off x="5184648" y="5992297"/>
            <a:ext cx="2381486" cy="369332"/>
          </a:xfrm>
          <a:prstGeom prst="rect">
            <a:avLst/>
          </a:prstGeom>
          <a:noFill/>
        </p:spPr>
        <p:txBody>
          <a:bodyPr wrap="none" rtlCol="0">
            <a:spAutoFit/>
          </a:bodyPr>
          <a:lstStyle/>
          <a:p>
            <a:r>
              <a:rPr lang="en-US" b="1" dirty="0"/>
              <a:t>Equivalent dispositions</a:t>
            </a:r>
            <a:endParaRPr lang="en-US" dirty="0"/>
          </a:p>
        </p:txBody>
      </p:sp>
    </p:spTree>
    <p:extLst>
      <p:ext uri="{BB962C8B-B14F-4D97-AF65-F5344CB8AC3E}">
        <p14:creationId xmlns:p14="http://schemas.microsoft.com/office/powerpoint/2010/main" val="2331740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Why do </a:t>
            </a:r>
            <a:r>
              <a:rPr lang="en-US" sz="4000" dirty="0" smtClean="0"/>
              <a:t>population groups graduate </a:t>
            </a:r>
            <a:r>
              <a:rPr lang="en-US" sz="4000" dirty="0" smtClean="0"/>
              <a:t>at different rates? </a:t>
            </a:r>
            <a:r>
              <a:rPr lang="en-US" sz="4000" dirty="0" smtClean="0"/>
              <a:t/>
            </a:r>
            <a:br>
              <a:rPr lang="en-US" sz="4000" dirty="0" smtClean="0"/>
            </a:br>
            <a:r>
              <a:rPr lang="en-US" dirty="0" smtClean="0"/>
              <a:t>Race</a:t>
            </a:r>
            <a:r>
              <a:rPr lang="en-US" dirty="0" smtClean="0"/>
              <a:t>, a proxy or indicator of bias?</a:t>
            </a:r>
            <a:endParaRPr lang="en-US" dirty="0"/>
          </a:p>
        </p:txBody>
      </p:sp>
      <p:sp>
        <p:nvSpPr>
          <p:cNvPr id="3" name="Content Placeholder 2"/>
          <p:cNvSpPr>
            <a:spLocks noGrp="1"/>
          </p:cNvSpPr>
          <p:nvPr>
            <p:ph idx="1"/>
          </p:nvPr>
        </p:nvSpPr>
        <p:spPr>
          <a:xfrm>
            <a:off x="1371600" y="2926080"/>
            <a:ext cx="9601200" cy="3581400"/>
          </a:xfrm>
        </p:spPr>
        <p:txBody>
          <a:bodyPr/>
          <a:lstStyle/>
          <a:p>
            <a:r>
              <a:rPr lang="en-US" dirty="0"/>
              <a:t>Race may be a proxy for other variables- </a:t>
            </a:r>
            <a:r>
              <a:rPr lang="en-US" dirty="0" smtClean="0"/>
              <a:t>including </a:t>
            </a:r>
            <a:r>
              <a:rPr lang="en-US" dirty="0"/>
              <a:t>bias/prejudicial treatment. </a:t>
            </a:r>
            <a:endParaRPr lang="en-US" dirty="0" smtClean="0"/>
          </a:p>
          <a:p>
            <a:r>
              <a:rPr lang="en-US" dirty="0" smtClean="0"/>
              <a:t>Dannerbeck et al, 2006, found that the effects of race (being black) on graduation probability decreased when one accounted for low community SES, unemployment and low social support. </a:t>
            </a:r>
          </a:p>
          <a:p>
            <a:r>
              <a:rPr lang="en-US" dirty="0" smtClean="0"/>
              <a:t>The more disadvantaged the neighborhood, the less likely an individual is to graduate (Howard 2016).</a:t>
            </a:r>
          </a:p>
          <a:p>
            <a:pPr marL="0" indent="0">
              <a:buNone/>
            </a:pPr>
            <a:endParaRPr lang="en-US" dirty="0"/>
          </a:p>
        </p:txBody>
      </p:sp>
    </p:spTree>
    <p:extLst>
      <p:ext uri="{BB962C8B-B14F-4D97-AF65-F5344CB8AC3E}">
        <p14:creationId xmlns:p14="http://schemas.microsoft.com/office/powerpoint/2010/main" val="4164232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5760720" cy="1485900"/>
          </a:xfrm>
        </p:spPr>
        <p:txBody>
          <a:bodyPr/>
          <a:lstStyle/>
          <a:p>
            <a:r>
              <a:rPr lang="en-US" sz="3600" i="1" dirty="0" smtClean="0"/>
              <a:t>And speaking of race</a:t>
            </a:r>
            <a:r>
              <a:rPr lang="en-US" dirty="0" smtClean="0"/>
              <a:t>……Mixed Race </a:t>
            </a:r>
            <a:endParaRPr lang="en-US" dirty="0"/>
          </a:p>
        </p:txBody>
      </p:sp>
      <p:sp>
        <p:nvSpPr>
          <p:cNvPr id="3" name="Content Placeholder 2"/>
          <p:cNvSpPr>
            <a:spLocks noGrp="1"/>
          </p:cNvSpPr>
          <p:nvPr>
            <p:ph idx="1"/>
          </p:nvPr>
        </p:nvSpPr>
        <p:spPr>
          <a:xfrm>
            <a:off x="1371600" y="2286000"/>
            <a:ext cx="5760720" cy="4325112"/>
          </a:xfrm>
        </p:spPr>
        <p:txBody>
          <a:bodyPr>
            <a:normAutofit/>
          </a:bodyPr>
          <a:lstStyle/>
          <a:p>
            <a:r>
              <a:rPr lang="en-US" dirty="0" smtClean="0"/>
              <a:t>3% of US population identifies as mixed race with the largest proportion identifying as White and Native American (US Census 2010)</a:t>
            </a:r>
          </a:p>
          <a:p>
            <a:r>
              <a:rPr lang="en-US" dirty="0" smtClean="0"/>
              <a:t>Not much research because of the tremendous diversity of individuals who could potentially be considered mixed race</a:t>
            </a:r>
          </a:p>
          <a:p>
            <a:r>
              <a:rPr lang="en-US" dirty="0" smtClean="0"/>
              <a:t>Implications of self-identification </a:t>
            </a:r>
          </a:p>
          <a:p>
            <a:pPr lvl="1"/>
            <a:r>
              <a:rPr lang="en-US" dirty="0" smtClean="0"/>
              <a:t>Risk and needs indicator</a:t>
            </a:r>
          </a:p>
          <a:p>
            <a:pPr lvl="1"/>
            <a:r>
              <a:rPr lang="en-US" dirty="0" smtClean="0"/>
              <a:t>Tends to fluctuate over the life course</a:t>
            </a:r>
          </a:p>
          <a:p>
            <a:r>
              <a:rPr lang="en-US" dirty="0" smtClean="0"/>
              <a:t>Implications of ‘observer’ identification</a:t>
            </a:r>
          </a:p>
          <a:p>
            <a:pPr lvl="1"/>
            <a:r>
              <a:rPr lang="en-US" dirty="0" smtClean="0"/>
              <a:t>Monitor practices for potential discrimination</a:t>
            </a:r>
            <a:endParaRPr lang="en-US" dirty="0"/>
          </a:p>
        </p:txBody>
      </p:sp>
      <p:pic>
        <p:nvPicPr>
          <p:cNvPr id="4" name="Picture 3"/>
          <p:cNvPicPr>
            <a:picLocks noChangeAspect="1"/>
          </p:cNvPicPr>
          <p:nvPr/>
        </p:nvPicPr>
        <p:blipFill>
          <a:blip r:embed="rId2"/>
          <a:stretch>
            <a:fillRect/>
          </a:stretch>
        </p:blipFill>
        <p:spPr>
          <a:xfrm>
            <a:off x="7230924" y="903422"/>
            <a:ext cx="4669667" cy="4656130"/>
          </a:xfrm>
          <a:prstGeom prst="rect">
            <a:avLst/>
          </a:prstGeom>
        </p:spPr>
      </p:pic>
    </p:spTree>
    <p:extLst>
      <p:ext uri="{BB962C8B-B14F-4D97-AF65-F5344CB8AC3E}">
        <p14:creationId xmlns:p14="http://schemas.microsoft.com/office/powerpoint/2010/main" val="43890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type="tbl" idx="1"/>
          </p:nvPr>
        </p:nvGraphicFramePr>
        <p:xfrm>
          <a:off x="3657600" y="1981200"/>
          <a:ext cx="6324600" cy="4038600"/>
        </p:xfrm>
        <a:graphic>
          <a:graphicData uri="http://schemas.openxmlformats.org/presentationml/2006/ole">
            <mc:AlternateContent xmlns:mc="http://schemas.openxmlformats.org/markup-compatibility/2006">
              <mc:Choice xmlns:v="urn:schemas-microsoft-com:vml" Requires="v">
                <p:oleObj spid="_x0000_s2132" name="Document" r:id="rId4" imgW="7918920" imgH="4114800" progId="Word.Document.8">
                  <p:embed/>
                </p:oleObj>
              </mc:Choice>
              <mc:Fallback>
                <p:oleObj name="Document" r:id="rId4" imgW="7918920" imgH="41148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981200"/>
                        <a:ext cx="6324600" cy="4038600"/>
                      </a:xfrm>
                      <a:prstGeom prst="rect">
                        <a:avLst/>
                      </a:prstGeom>
                    </p:spPr>
                  </p:pic>
                </p:oleObj>
              </mc:Fallback>
            </mc:AlternateContent>
          </a:graphicData>
        </a:graphic>
      </p:graphicFrame>
      <p:sp>
        <p:nvSpPr>
          <p:cNvPr id="3075" name="Text Box 3"/>
          <p:cNvSpPr txBox="1">
            <a:spLocks noChangeArrowheads="1"/>
          </p:cNvSpPr>
          <p:nvPr/>
        </p:nvSpPr>
        <p:spPr bwMode="auto">
          <a:xfrm>
            <a:off x="4114801" y="2349613"/>
            <a:ext cx="64209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t>Is it of value to maintain cultural identity?</a:t>
            </a:r>
          </a:p>
        </p:txBody>
      </p:sp>
      <p:sp>
        <p:nvSpPr>
          <p:cNvPr id="3076" name="Text Box 4"/>
          <p:cNvSpPr txBox="1">
            <a:spLocks noChangeArrowheads="1"/>
          </p:cNvSpPr>
          <p:nvPr/>
        </p:nvSpPr>
        <p:spPr bwMode="auto">
          <a:xfrm>
            <a:off x="1831975" y="3200401"/>
            <a:ext cx="173701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t>Is it of</a:t>
            </a:r>
          </a:p>
          <a:p>
            <a:r>
              <a:rPr lang="en-US" altLang="en-US" sz="2800" dirty="0"/>
              <a:t>value to    </a:t>
            </a:r>
          </a:p>
          <a:p>
            <a:r>
              <a:rPr lang="en-US" altLang="en-US" sz="2800" dirty="0"/>
              <a:t>maintain</a:t>
            </a:r>
          </a:p>
          <a:p>
            <a:r>
              <a:rPr lang="en-US" altLang="en-US" sz="2800" dirty="0"/>
              <a:t>relation-</a:t>
            </a:r>
          </a:p>
          <a:p>
            <a:r>
              <a:rPr lang="en-US" altLang="en-US" sz="2800" dirty="0"/>
              <a:t>ships with</a:t>
            </a:r>
          </a:p>
          <a:p>
            <a:r>
              <a:rPr lang="en-US" altLang="en-US" sz="2800" dirty="0"/>
              <a:t>other</a:t>
            </a:r>
          </a:p>
          <a:p>
            <a:r>
              <a:rPr lang="en-US" altLang="en-US" sz="2800" dirty="0"/>
              <a:t>groups?</a:t>
            </a:r>
          </a:p>
        </p:txBody>
      </p:sp>
      <p:sp>
        <p:nvSpPr>
          <p:cNvPr id="3077" name="Text Box 5"/>
          <p:cNvSpPr txBox="1">
            <a:spLocks noChangeArrowheads="1"/>
          </p:cNvSpPr>
          <p:nvPr/>
        </p:nvSpPr>
        <p:spPr bwMode="auto">
          <a:xfrm>
            <a:off x="3505200" y="3048000"/>
            <a:ext cx="69469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dirty="0"/>
              <a:t>	</a:t>
            </a:r>
            <a:r>
              <a:rPr lang="en-US" altLang="en-US" sz="2800" dirty="0" smtClean="0"/>
              <a:t>         </a:t>
            </a:r>
            <a:r>
              <a:rPr lang="en-US" altLang="en-US" sz="2800" u="sng" dirty="0" smtClean="0"/>
              <a:t>Yes</a:t>
            </a:r>
            <a:r>
              <a:rPr lang="en-US" altLang="en-US" sz="2800" u="sng" dirty="0"/>
              <a:t>	</a:t>
            </a:r>
            <a:r>
              <a:rPr lang="en-US" altLang="en-US" sz="2800" dirty="0"/>
              <a:t>			</a:t>
            </a:r>
            <a:r>
              <a:rPr lang="en-US" altLang="en-US" sz="2800" dirty="0" smtClean="0"/>
              <a:t>       </a:t>
            </a:r>
            <a:r>
              <a:rPr lang="en-US" altLang="en-US" sz="2800" u="sng" dirty="0" smtClean="0"/>
              <a:t>No</a:t>
            </a:r>
            <a:endParaRPr lang="en-US" altLang="en-US" sz="2800" dirty="0"/>
          </a:p>
          <a:p>
            <a:endParaRPr lang="en-US" altLang="en-US" sz="2800" dirty="0"/>
          </a:p>
          <a:p>
            <a:r>
              <a:rPr lang="en-US" altLang="en-US" sz="2800" u="sng" dirty="0"/>
              <a:t>Yes</a:t>
            </a:r>
            <a:r>
              <a:rPr lang="en-US" altLang="en-US" sz="2800" dirty="0"/>
              <a:t>	</a:t>
            </a:r>
            <a:r>
              <a:rPr lang="en-US" altLang="en-US" sz="2800" b="1" dirty="0"/>
              <a:t>Integration</a:t>
            </a:r>
            <a:r>
              <a:rPr lang="en-US" altLang="en-US" sz="2800" dirty="0"/>
              <a:t>			</a:t>
            </a:r>
            <a:r>
              <a:rPr lang="en-US" altLang="en-US" sz="2800" b="1" dirty="0"/>
              <a:t>Assimilation</a:t>
            </a:r>
            <a:endParaRPr lang="en-US" altLang="en-US" sz="2800" dirty="0"/>
          </a:p>
          <a:p>
            <a:endParaRPr lang="en-US" altLang="en-US" sz="2800" dirty="0"/>
          </a:p>
          <a:p>
            <a:endParaRPr lang="en-US" altLang="en-US" sz="2800" dirty="0"/>
          </a:p>
          <a:p>
            <a:r>
              <a:rPr lang="en-US" altLang="en-US" sz="2800" u="sng" dirty="0"/>
              <a:t>No</a:t>
            </a:r>
            <a:r>
              <a:rPr lang="en-US" altLang="en-US" sz="2800" dirty="0"/>
              <a:t>	</a:t>
            </a:r>
            <a:r>
              <a:rPr lang="en-US" altLang="en-US" sz="2800" dirty="0" smtClean="0"/>
              <a:t>     </a:t>
            </a:r>
            <a:r>
              <a:rPr lang="en-US" altLang="en-US" sz="2800" b="1" dirty="0" smtClean="0"/>
              <a:t>Separation</a:t>
            </a:r>
            <a:r>
              <a:rPr lang="en-US" altLang="en-US" sz="2800" dirty="0"/>
              <a:t>		     </a:t>
            </a:r>
            <a:r>
              <a:rPr lang="en-US" altLang="en-US" sz="2800" b="1" dirty="0" smtClean="0"/>
              <a:t>Marginalization</a:t>
            </a:r>
            <a:endParaRPr lang="en-US" altLang="en-US" sz="2800" dirty="0"/>
          </a:p>
        </p:txBody>
      </p:sp>
      <p:sp>
        <p:nvSpPr>
          <p:cNvPr id="3078" name="Text Box 6"/>
          <p:cNvSpPr txBox="1">
            <a:spLocks noChangeArrowheads="1"/>
          </p:cNvSpPr>
          <p:nvPr/>
        </p:nvSpPr>
        <p:spPr bwMode="auto">
          <a:xfrm>
            <a:off x="4085433" y="228600"/>
            <a:ext cx="54938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i="1" dirty="0" smtClean="0"/>
              <a:t>And speaking of ethnicity……</a:t>
            </a:r>
          </a:p>
          <a:p>
            <a:pPr algn="ctr"/>
            <a:r>
              <a:rPr lang="en-US" altLang="en-US" sz="3200" b="1" dirty="0" smtClean="0"/>
              <a:t>Latinos and Cultural </a:t>
            </a:r>
            <a:r>
              <a:rPr lang="en-US" altLang="en-US" sz="3200" b="1" dirty="0"/>
              <a:t>Identity </a:t>
            </a:r>
          </a:p>
          <a:p>
            <a:pPr algn="ctr"/>
            <a:r>
              <a:rPr lang="en-US" altLang="en-US" sz="4400" b="1" dirty="0"/>
              <a:t>&lt;&gt;&lt;&gt;&lt;&gt;&lt;&gt;&lt;&gt;&lt;&gt;&lt;&gt;&lt;&gt;</a:t>
            </a:r>
          </a:p>
        </p:txBody>
      </p:sp>
      <p:graphicFrame>
        <p:nvGraphicFramePr>
          <p:cNvPr id="3" name="Object 2"/>
          <p:cNvGraphicFramePr>
            <a:graphicFrameLocks noChangeAspect="1"/>
          </p:cNvGraphicFramePr>
          <p:nvPr>
            <p:extLst/>
          </p:nvPr>
        </p:nvGraphicFramePr>
        <p:xfrm>
          <a:off x="1620837" y="76200"/>
          <a:ext cx="2095500" cy="2811462"/>
        </p:xfrm>
        <a:graphic>
          <a:graphicData uri="http://schemas.openxmlformats.org/presentationml/2006/ole">
            <mc:AlternateContent xmlns:mc="http://schemas.openxmlformats.org/markup-compatibility/2006">
              <mc:Choice xmlns:v="urn:schemas-microsoft-com:vml" Requires="v">
                <p:oleObj spid="_x0000_s2133" name="Photo Editor Photo" r:id="rId6" imgW="4076190" imgH="5466667" progId="MSPhotoEd.3">
                  <p:embed/>
                </p:oleObj>
              </mc:Choice>
              <mc:Fallback>
                <p:oleObj name="Photo Editor Photo" r:id="rId6" imgW="4076190" imgH="546666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0837" y="76200"/>
                        <a:ext cx="209550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00292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7525512" cy="877824"/>
          </a:xfrm>
        </p:spPr>
        <p:txBody>
          <a:bodyPr/>
          <a:lstStyle/>
          <a:p>
            <a:r>
              <a:rPr lang="en-US" dirty="0" smtClean="0"/>
              <a:t>Women and Drug Court</a:t>
            </a:r>
            <a:endParaRPr lang="en-US" dirty="0"/>
          </a:p>
        </p:txBody>
      </p:sp>
      <p:pic>
        <p:nvPicPr>
          <p:cNvPr id="4" name="Picture 3" descr="d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9407" y="114459"/>
            <a:ext cx="2965831" cy="3996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Content Placeholder 6"/>
          <p:cNvPicPr>
            <a:picLocks noGrp="1" noChangeAspect="1"/>
          </p:cNvPicPr>
          <p:nvPr>
            <p:ph idx="1"/>
          </p:nvPr>
        </p:nvPicPr>
        <p:blipFill>
          <a:blip r:embed="rId3"/>
          <a:stretch>
            <a:fillRect/>
          </a:stretch>
        </p:blipFill>
        <p:spPr>
          <a:xfrm>
            <a:off x="927057" y="2904871"/>
            <a:ext cx="2480141" cy="3581400"/>
          </a:xfrm>
          <a:prstGeom prst="rect">
            <a:avLst/>
          </a:prstGeom>
        </p:spPr>
      </p:pic>
      <p:sp>
        <p:nvSpPr>
          <p:cNvPr id="3" name="Rectangle 2"/>
          <p:cNvSpPr/>
          <p:nvPr/>
        </p:nvSpPr>
        <p:spPr>
          <a:xfrm>
            <a:off x="3547639" y="2251205"/>
            <a:ext cx="5291327" cy="4401205"/>
          </a:xfrm>
          <a:prstGeom prst="rect">
            <a:avLst/>
          </a:prstGeom>
        </p:spPr>
        <p:txBody>
          <a:bodyPr wrap="square">
            <a:spAutoFit/>
          </a:bodyPr>
          <a:lstStyle/>
          <a:p>
            <a:pPr marL="457200" indent="-457200">
              <a:buFont typeface="Arial" panose="020B0604020202020204" pitchFamily="34" charset="0"/>
              <a:buChar char="•"/>
            </a:pPr>
            <a:r>
              <a:rPr lang="en-US" sz="2800" dirty="0"/>
              <a:t>Gender specific issues: Trauma, domestic violence, child care, guilt</a:t>
            </a:r>
          </a:p>
          <a:p>
            <a:pPr marL="457200" indent="-457200">
              <a:buFont typeface="Arial" panose="020B0604020202020204" pitchFamily="34" charset="0"/>
              <a:buChar char="•"/>
            </a:pPr>
            <a:r>
              <a:rPr lang="en-US" sz="2800" dirty="0"/>
              <a:t>Self-medicating for abuse and trauma</a:t>
            </a:r>
          </a:p>
          <a:p>
            <a:pPr marL="457200" indent="-457200">
              <a:buFont typeface="Arial" panose="020B0604020202020204" pitchFamily="34" charset="0"/>
              <a:buChar char="•"/>
            </a:pPr>
            <a:r>
              <a:rPr lang="en-US" sz="2800" dirty="0"/>
              <a:t>12-step programs designed for men</a:t>
            </a:r>
          </a:p>
          <a:p>
            <a:pPr marL="457200" indent="-457200">
              <a:buFont typeface="Arial" panose="020B0604020202020204" pitchFamily="34" charset="0"/>
              <a:buChar char="•"/>
            </a:pPr>
            <a:r>
              <a:rPr lang="en-US" sz="2800" dirty="0"/>
              <a:t>Gender </a:t>
            </a:r>
            <a:r>
              <a:rPr lang="en-US" sz="2800" dirty="0" smtClean="0"/>
              <a:t>responsive </a:t>
            </a:r>
            <a:r>
              <a:rPr lang="en-US" sz="2800" dirty="0"/>
              <a:t>programs lead to better drug court outcomes</a:t>
            </a:r>
          </a:p>
        </p:txBody>
      </p:sp>
      <p:sp>
        <p:nvSpPr>
          <p:cNvPr id="5" name="TextBox 4"/>
          <p:cNvSpPr txBox="1"/>
          <p:nvPr/>
        </p:nvSpPr>
        <p:spPr>
          <a:xfrm>
            <a:off x="1371600" y="1373381"/>
            <a:ext cx="6170215" cy="646331"/>
          </a:xfrm>
          <a:prstGeom prst="rect">
            <a:avLst/>
          </a:prstGeom>
          <a:noFill/>
        </p:spPr>
        <p:txBody>
          <a:bodyPr wrap="none" rtlCol="0">
            <a:spAutoFit/>
          </a:bodyPr>
          <a:lstStyle/>
          <a:p>
            <a:r>
              <a:rPr lang="en-US" i="1" dirty="0" smtClean="0"/>
              <a:t>“My child’s first sentence was: ‘Mommy with her PO.’ I cried.” </a:t>
            </a:r>
          </a:p>
          <a:p>
            <a:r>
              <a:rPr lang="en-US" dirty="0" smtClean="0"/>
              <a:t>female drug court participant, 2015</a:t>
            </a:r>
            <a:endParaRPr lang="en-US" dirty="0"/>
          </a:p>
        </p:txBody>
      </p:sp>
      <p:sp>
        <p:nvSpPr>
          <p:cNvPr id="6" name="TextBox 5"/>
          <p:cNvSpPr txBox="1"/>
          <p:nvPr/>
        </p:nvSpPr>
        <p:spPr>
          <a:xfrm>
            <a:off x="9198864" y="4279392"/>
            <a:ext cx="2427396" cy="646331"/>
          </a:xfrm>
          <a:prstGeom prst="rect">
            <a:avLst/>
          </a:prstGeom>
          <a:noFill/>
        </p:spPr>
        <p:txBody>
          <a:bodyPr wrap="none" rtlCol="0">
            <a:spAutoFit/>
          </a:bodyPr>
          <a:lstStyle/>
          <a:p>
            <a:r>
              <a:rPr lang="en-US" i="1" dirty="0" smtClean="0"/>
              <a:t>Artist, Patricia Erickson</a:t>
            </a:r>
          </a:p>
          <a:p>
            <a:r>
              <a:rPr lang="en-US" i="1" dirty="0" smtClean="0"/>
              <a:t>Costa Rica</a:t>
            </a:r>
            <a:endParaRPr lang="en-US" i="1" dirty="0"/>
          </a:p>
        </p:txBody>
      </p:sp>
    </p:spTree>
    <p:extLst>
      <p:ext uri="{BB962C8B-B14F-4D97-AF65-F5344CB8AC3E}">
        <p14:creationId xmlns:p14="http://schemas.microsoft.com/office/powerpoint/2010/main" val="252323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session we will:</a:t>
            </a:r>
            <a:endParaRPr lang="en-US" dirty="0"/>
          </a:p>
        </p:txBody>
      </p:sp>
      <p:sp>
        <p:nvSpPr>
          <p:cNvPr id="3" name="Content Placeholder 2"/>
          <p:cNvSpPr>
            <a:spLocks noGrp="1"/>
          </p:cNvSpPr>
          <p:nvPr>
            <p:ph idx="1"/>
          </p:nvPr>
        </p:nvSpPr>
        <p:spPr/>
        <p:txBody>
          <a:bodyPr/>
          <a:lstStyle/>
          <a:p>
            <a:r>
              <a:rPr lang="en-US" dirty="0" smtClean="0"/>
              <a:t>Briefly review national work on addressing disparities</a:t>
            </a:r>
          </a:p>
          <a:p>
            <a:r>
              <a:rPr lang="en-US" dirty="0" smtClean="0"/>
              <a:t>Look at the ‘story behind the numbers’ using statistics from Georgia and Missouri</a:t>
            </a:r>
          </a:p>
          <a:p>
            <a:r>
              <a:rPr lang="en-US" dirty="0" smtClean="0"/>
              <a:t>Consider some research findings that may help you create equivalent experiences for all treatment court participants</a:t>
            </a:r>
          </a:p>
          <a:p>
            <a:r>
              <a:rPr lang="en-US" dirty="0" smtClean="0"/>
              <a:t>Identify performance indicators to use in your programs</a:t>
            </a:r>
            <a:endParaRPr lang="en-US" dirty="0"/>
          </a:p>
        </p:txBody>
      </p:sp>
    </p:spTree>
    <p:extLst>
      <p:ext uri="{BB962C8B-B14F-4D97-AF65-F5344CB8AC3E}">
        <p14:creationId xmlns:p14="http://schemas.microsoft.com/office/powerpoint/2010/main" val="930145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i="1" dirty="0" smtClean="0"/>
              <a:t>Begin with the end in mind</a:t>
            </a:r>
            <a:r>
              <a:rPr lang="en-US" dirty="0" smtClean="0"/>
              <a:t/>
            </a:r>
            <a:br>
              <a:rPr lang="en-US" dirty="0" smtClean="0"/>
            </a:br>
            <a:r>
              <a:rPr lang="en-US" sz="3600" dirty="0" smtClean="0"/>
              <a:t>Outcomes </a:t>
            </a:r>
            <a:r>
              <a:rPr lang="en-US" sz="3600" dirty="0" smtClean="0"/>
              <a:t>for Participants from a Health Perspective</a:t>
            </a:r>
            <a:endParaRPr lang="en-US" sz="3600" dirty="0"/>
          </a:p>
        </p:txBody>
      </p:sp>
      <p:sp>
        <p:nvSpPr>
          <p:cNvPr id="3" name="Content Placeholder 2"/>
          <p:cNvSpPr>
            <a:spLocks noGrp="1"/>
          </p:cNvSpPr>
          <p:nvPr>
            <p:ph idx="1"/>
          </p:nvPr>
        </p:nvSpPr>
        <p:spPr>
          <a:xfrm>
            <a:off x="1307592" y="3026664"/>
            <a:ext cx="9601200" cy="3581400"/>
          </a:xfrm>
        </p:spPr>
        <p:txBody>
          <a:bodyPr/>
          <a:lstStyle/>
          <a:p>
            <a:r>
              <a:rPr lang="en-US" dirty="0" smtClean="0"/>
              <a:t>Reduction in stress</a:t>
            </a:r>
          </a:p>
          <a:p>
            <a:r>
              <a:rPr lang="en-US" dirty="0" smtClean="0"/>
              <a:t>Improvement in behavioral health issues (depression, substance use disorders)</a:t>
            </a:r>
          </a:p>
          <a:p>
            <a:r>
              <a:rPr lang="en-US" dirty="0" smtClean="0"/>
              <a:t>Increase in strength and resiliency</a:t>
            </a:r>
            <a:endParaRPr lang="en-US" dirty="0"/>
          </a:p>
        </p:txBody>
      </p:sp>
    </p:spTree>
    <p:extLst>
      <p:ext uri="{BB962C8B-B14F-4D97-AF65-F5344CB8AC3E}">
        <p14:creationId xmlns:p14="http://schemas.microsoft.com/office/powerpoint/2010/main" val="410266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Understanding Disparities in Outcomes</a:t>
            </a:r>
            <a:br>
              <a:rPr lang="en-US" dirty="0" smtClean="0"/>
            </a:br>
            <a:r>
              <a:rPr lang="en-US" dirty="0" smtClean="0"/>
              <a:t>Social Indicators of Health and </a:t>
            </a:r>
            <a:br>
              <a:rPr lang="en-US" dirty="0" smtClean="0"/>
            </a:br>
            <a:r>
              <a:rPr lang="en-US" dirty="0" smtClean="0"/>
              <a:t>Health Disparities</a:t>
            </a:r>
            <a:endParaRPr lang="en-US" dirty="0"/>
          </a:p>
        </p:txBody>
      </p:sp>
      <p:sp>
        <p:nvSpPr>
          <p:cNvPr id="3" name="Content Placeholder 2"/>
          <p:cNvSpPr>
            <a:spLocks noGrp="1"/>
          </p:cNvSpPr>
          <p:nvPr>
            <p:ph idx="1"/>
          </p:nvPr>
        </p:nvSpPr>
        <p:spPr>
          <a:xfrm>
            <a:off x="1280160" y="3026664"/>
            <a:ext cx="9601200" cy="3581400"/>
          </a:xfrm>
        </p:spPr>
        <p:txBody>
          <a:bodyPr/>
          <a:lstStyle/>
          <a:p>
            <a:r>
              <a:rPr lang="en-US" dirty="0" smtClean="0"/>
              <a:t>Stress (poverty, discrimination) and coping</a:t>
            </a:r>
          </a:p>
          <a:p>
            <a:r>
              <a:rPr lang="en-US" dirty="0" smtClean="0"/>
              <a:t>Discrimination has an additive effect above other social determinants of health status that often leads to the elevation of chronic stress hormones which have a corrosive effect at the cellular level (Swain, Johnson, &amp; Ports, 2016).</a:t>
            </a:r>
          </a:p>
          <a:p>
            <a:r>
              <a:rPr lang="en-US" dirty="0" smtClean="0"/>
              <a:t>Parents who experience chronic stress can pass on changes in gene expression at the cellular level. The effects on the children are the same as if they had directly experienced the stress. </a:t>
            </a:r>
          </a:p>
        </p:txBody>
      </p:sp>
    </p:spTree>
    <p:extLst>
      <p:ext uri="{BB962C8B-B14F-4D97-AF65-F5344CB8AC3E}">
        <p14:creationId xmlns:p14="http://schemas.microsoft.com/office/powerpoint/2010/main" val="4279088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i="1" dirty="0" smtClean="0"/>
              <a:t>Slavery. Did there ever exist a more annoying way to try to make a modern-day black man feel like his troubles were insignificant, that he should be satisfied with the sorry hand society dealt him?  Cha-Cha, a character in</a:t>
            </a:r>
            <a:r>
              <a:rPr lang="en-US" dirty="0" smtClean="0"/>
              <a:t> Angela </a:t>
            </a:r>
            <a:r>
              <a:rPr lang="en-US" dirty="0" err="1" smtClean="0"/>
              <a:t>Flourney’s</a:t>
            </a:r>
            <a:r>
              <a:rPr lang="en-US" dirty="0" smtClean="0"/>
              <a:t> </a:t>
            </a:r>
            <a:r>
              <a:rPr lang="en-US" i="1" dirty="0" smtClean="0"/>
              <a:t>The Turner House</a:t>
            </a:r>
            <a:r>
              <a:rPr lang="en-US" dirty="0" smtClean="0"/>
              <a:t>, p 82</a:t>
            </a:r>
          </a:p>
          <a:p>
            <a:r>
              <a:rPr lang="en-US" i="1" dirty="0"/>
              <a:t>Amazing how in the beginning of time we were the first people to have a great civilization and we were some of the most important </a:t>
            </a:r>
            <a:r>
              <a:rPr lang="en-US" i="1" dirty="0" smtClean="0"/>
              <a:t>people </a:t>
            </a:r>
            <a:r>
              <a:rPr lang="en-US" i="1" dirty="0"/>
              <a:t>on this planet. Then 1000s of years of erasing our history and hundreds years of us being chained up and brought down. And now we are </a:t>
            </a:r>
            <a:r>
              <a:rPr lang="en-US" i="1" dirty="0" smtClean="0"/>
              <a:t>here. </a:t>
            </a:r>
            <a:r>
              <a:rPr lang="en-US" i="1" dirty="0"/>
              <a:t>We </a:t>
            </a:r>
            <a:r>
              <a:rPr lang="en-US" i="1" dirty="0" smtClean="0"/>
              <a:t>see </a:t>
            </a:r>
            <a:r>
              <a:rPr lang="en-US" i="1" dirty="0"/>
              <a:t>more of us than of </a:t>
            </a:r>
            <a:r>
              <a:rPr lang="en-US" i="1" dirty="0" smtClean="0"/>
              <a:t>them [</a:t>
            </a:r>
            <a:r>
              <a:rPr lang="en-US" dirty="0" smtClean="0"/>
              <a:t>in prison</a:t>
            </a:r>
            <a:r>
              <a:rPr lang="en-US" i="1" dirty="0" smtClean="0"/>
              <a:t>]. </a:t>
            </a:r>
            <a:r>
              <a:rPr lang="en-US" dirty="0" smtClean="0"/>
              <a:t>Focus group participant</a:t>
            </a:r>
            <a:endParaRPr lang="en-US" dirty="0"/>
          </a:p>
        </p:txBody>
      </p:sp>
    </p:spTree>
    <p:extLst>
      <p:ext uri="{BB962C8B-B14F-4D97-AF65-F5344CB8AC3E}">
        <p14:creationId xmlns:p14="http://schemas.microsoft.com/office/powerpoint/2010/main" val="1643925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traumatic slavery syndrome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3844861"/>
            <a:ext cx="2743200" cy="26765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700" y="164592"/>
            <a:ext cx="1828800" cy="10424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032" y="1428750"/>
            <a:ext cx="6057900" cy="5219700"/>
          </a:xfrm>
          <a:prstGeom prst="rect">
            <a:avLst/>
          </a:prstGeom>
        </p:spPr>
      </p:pic>
      <p:sp>
        <p:nvSpPr>
          <p:cNvPr id="3" name="TextBox 2"/>
          <p:cNvSpPr txBox="1"/>
          <p:nvPr/>
        </p:nvSpPr>
        <p:spPr>
          <a:xfrm>
            <a:off x="1499616" y="1874520"/>
            <a:ext cx="3320168" cy="923330"/>
          </a:xfrm>
          <a:prstGeom prst="rect">
            <a:avLst/>
          </a:prstGeom>
          <a:noFill/>
        </p:spPr>
        <p:txBody>
          <a:bodyPr wrap="square" rtlCol="0">
            <a:spAutoFit/>
          </a:bodyPr>
          <a:lstStyle/>
          <a:p>
            <a:r>
              <a:rPr lang="en-US" dirty="0" smtClean="0"/>
              <a:t>State Capital</a:t>
            </a:r>
          </a:p>
          <a:p>
            <a:r>
              <a:rPr lang="en-US" dirty="0" smtClean="0"/>
              <a:t>Columbia, SC, May 2015</a:t>
            </a:r>
          </a:p>
          <a:p>
            <a:r>
              <a:rPr lang="en-US" dirty="0" smtClean="0"/>
              <a:t>Confederate Memorial Day</a:t>
            </a:r>
            <a:endParaRPr lang="en-US" dirty="0"/>
          </a:p>
        </p:txBody>
      </p:sp>
    </p:spTree>
    <p:extLst>
      <p:ext uri="{BB962C8B-B14F-4D97-AF65-F5344CB8AC3E}">
        <p14:creationId xmlns:p14="http://schemas.microsoft.com/office/powerpoint/2010/main" val="268189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your participants live? </a:t>
            </a:r>
            <a:br>
              <a:rPr lang="en-US" dirty="0" smtClean="0"/>
            </a:br>
            <a:r>
              <a:rPr lang="en-US" dirty="0" smtClean="0"/>
              <a:t>St. Louis, MO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01903"/>
            <a:ext cx="8229600" cy="3922559"/>
          </a:xfrm>
        </p:spPr>
      </p:pic>
      <p:sp>
        <p:nvSpPr>
          <p:cNvPr id="5" name="TextBox 4"/>
          <p:cNvSpPr txBox="1"/>
          <p:nvPr/>
        </p:nvSpPr>
        <p:spPr>
          <a:xfrm>
            <a:off x="2209801" y="6019801"/>
            <a:ext cx="5511509" cy="646331"/>
          </a:xfrm>
          <a:prstGeom prst="rect">
            <a:avLst/>
          </a:prstGeom>
          <a:noFill/>
        </p:spPr>
        <p:txBody>
          <a:bodyPr wrap="none" rtlCol="0">
            <a:spAutoFit/>
          </a:bodyPr>
          <a:lstStyle/>
          <a:p>
            <a:r>
              <a:rPr lang="en-US" dirty="0"/>
              <a:t>Blue dot= white person; green dot= black person</a:t>
            </a:r>
          </a:p>
          <a:p>
            <a:r>
              <a:rPr lang="en-US" dirty="0"/>
              <a:t>Source: </a:t>
            </a:r>
            <a:r>
              <a:rPr lang="en-US" dirty="0">
                <a:hlinkClick r:id="rId3"/>
              </a:rPr>
              <a:t>http://demographics.coopercenter.org/DotMap/</a:t>
            </a:r>
            <a:r>
              <a:rPr lang="en-US" dirty="0"/>
              <a:t> </a:t>
            </a:r>
          </a:p>
        </p:txBody>
      </p:sp>
    </p:spTree>
    <p:extLst>
      <p:ext uri="{BB962C8B-B14F-4D97-AF65-F5344CB8AC3E}">
        <p14:creationId xmlns:p14="http://schemas.microsoft.com/office/powerpoint/2010/main" val="65500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Segregation</a:t>
            </a:r>
            <a:endParaRPr lang="en-US" dirty="0"/>
          </a:p>
        </p:txBody>
      </p:sp>
      <p:sp>
        <p:nvSpPr>
          <p:cNvPr id="3" name="Content Placeholder 2"/>
          <p:cNvSpPr>
            <a:spLocks noGrp="1"/>
          </p:cNvSpPr>
          <p:nvPr>
            <p:ph idx="1"/>
          </p:nvPr>
        </p:nvSpPr>
        <p:spPr>
          <a:xfrm>
            <a:off x="1371600" y="2286000"/>
            <a:ext cx="5148072" cy="3581400"/>
          </a:xfrm>
        </p:spPr>
        <p:txBody>
          <a:bodyPr/>
          <a:lstStyle/>
          <a:p>
            <a:r>
              <a:rPr lang="en-US" dirty="0" smtClean="0"/>
              <a:t>Neighborhood </a:t>
            </a:r>
            <a:r>
              <a:rPr lang="en-US" dirty="0"/>
              <a:t>segregation may create differences </a:t>
            </a:r>
            <a:r>
              <a:rPr lang="en-US" dirty="0" smtClean="0"/>
              <a:t>in: </a:t>
            </a:r>
          </a:p>
          <a:p>
            <a:pPr lvl="1"/>
            <a:r>
              <a:rPr lang="en-US" dirty="0" smtClean="0"/>
              <a:t>employment </a:t>
            </a:r>
            <a:r>
              <a:rPr lang="en-US" dirty="0"/>
              <a:t>opportunities, </a:t>
            </a:r>
            <a:endParaRPr lang="en-US" dirty="0" smtClean="0"/>
          </a:p>
          <a:p>
            <a:pPr lvl="1"/>
            <a:r>
              <a:rPr lang="en-US" dirty="0" smtClean="0"/>
              <a:t>community </a:t>
            </a:r>
            <a:r>
              <a:rPr lang="en-US" dirty="0"/>
              <a:t>resources, </a:t>
            </a:r>
            <a:endParaRPr lang="en-US" dirty="0" smtClean="0"/>
          </a:p>
          <a:p>
            <a:pPr lvl="1"/>
            <a:r>
              <a:rPr lang="en-US" dirty="0" smtClean="0"/>
              <a:t>transportation </a:t>
            </a:r>
            <a:r>
              <a:rPr lang="en-US" dirty="0"/>
              <a:t>access, </a:t>
            </a:r>
            <a:endParaRPr lang="en-US" dirty="0" smtClean="0"/>
          </a:p>
          <a:p>
            <a:pPr lvl="1"/>
            <a:r>
              <a:rPr lang="en-US" dirty="0" smtClean="0"/>
              <a:t>treatment </a:t>
            </a:r>
            <a:r>
              <a:rPr lang="en-US" dirty="0"/>
              <a:t>availability </a:t>
            </a:r>
            <a:endParaRPr lang="en-US" dirty="0" smtClean="0"/>
          </a:p>
          <a:p>
            <a:pPr lvl="1"/>
            <a:r>
              <a:rPr lang="en-US" dirty="0" smtClean="0"/>
              <a:t>and </a:t>
            </a:r>
            <a:r>
              <a:rPr lang="en-US" dirty="0"/>
              <a:t>other factors that impact drug court participant success. </a:t>
            </a:r>
          </a:p>
        </p:txBody>
      </p:sp>
      <p:pic>
        <p:nvPicPr>
          <p:cNvPr id="4" name="Picture 2" descr="C:\Users\Brad Wing\Documents\Teaching_Folders\Teaching_Resources\Lectures\Race_Lectures\Residential_Segregation_Lesson\Tract_exclusive_restricted_Los_Angeles.jpg"/>
          <p:cNvPicPr>
            <a:picLocks noChangeAspect="1" noChangeArrowheads="1"/>
          </p:cNvPicPr>
          <p:nvPr/>
        </p:nvPicPr>
        <p:blipFill>
          <a:blip r:embed="rId2" cstate="print"/>
          <a:srcRect/>
          <a:stretch>
            <a:fillRect/>
          </a:stretch>
        </p:blipFill>
        <p:spPr bwMode="auto">
          <a:xfrm>
            <a:off x="6172200" y="1508760"/>
            <a:ext cx="5552686" cy="4525963"/>
          </a:xfrm>
          <a:prstGeom prst="rect">
            <a:avLst/>
          </a:prstGeom>
          <a:noFill/>
        </p:spPr>
      </p:pic>
      <p:sp>
        <p:nvSpPr>
          <p:cNvPr id="5" name="TextBox 4"/>
          <p:cNvSpPr txBox="1"/>
          <p:nvPr/>
        </p:nvSpPr>
        <p:spPr>
          <a:xfrm>
            <a:off x="6419088" y="6300216"/>
            <a:ext cx="2477153" cy="369332"/>
          </a:xfrm>
          <a:prstGeom prst="rect">
            <a:avLst/>
          </a:prstGeom>
          <a:noFill/>
        </p:spPr>
        <p:txBody>
          <a:bodyPr wrap="none" rtlCol="0">
            <a:spAutoFit/>
          </a:bodyPr>
          <a:lstStyle/>
          <a:p>
            <a:r>
              <a:rPr lang="en-US" dirty="0" smtClean="0"/>
              <a:t>1950s, Los Angeles, CA</a:t>
            </a:r>
            <a:endParaRPr lang="en-US" dirty="0"/>
          </a:p>
        </p:txBody>
      </p:sp>
    </p:spTree>
    <p:extLst>
      <p:ext uri="{BB962C8B-B14F-4D97-AF65-F5344CB8AC3E}">
        <p14:creationId xmlns:p14="http://schemas.microsoft.com/office/powerpoint/2010/main" val="388407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Neighborhood Disadvantage </a:t>
            </a:r>
            <a:br>
              <a:rPr lang="en-US" dirty="0" smtClean="0"/>
            </a:br>
            <a:r>
              <a:rPr lang="en-US" dirty="0" smtClean="0"/>
              <a:t>What participants say</a:t>
            </a:r>
            <a:endParaRPr lang="en-US" dirty="0"/>
          </a:p>
        </p:txBody>
      </p:sp>
      <p:sp>
        <p:nvSpPr>
          <p:cNvPr id="3" name="Content Placeholder 2"/>
          <p:cNvSpPr>
            <a:spLocks noGrp="1"/>
          </p:cNvSpPr>
          <p:nvPr>
            <p:ph idx="1"/>
          </p:nvPr>
        </p:nvSpPr>
        <p:spPr>
          <a:xfrm>
            <a:off x="847344" y="2350008"/>
            <a:ext cx="10408920" cy="5093207"/>
          </a:xfrm>
        </p:spPr>
        <p:txBody>
          <a:bodyPr>
            <a:normAutofit/>
          </a:bodyPr>
          <a:lstStyle/>
          <a:p>
            <a:r>
              <a:rPr lang="en-US" i="1" dirty="0"/>
              <a:t>Biggest thing from </a:t>
            </a:r>
            <a:r>
              <a:rPr lang="en-US" i="1" dirty="0" err="1"/>
              <a:t>Af</a:t>
            </a:r>
            <a:r>
              <a:rPr lang="en-US" i="1" dirty="0"/>
              <a:t> Am standpoint, know white pp using drugs. Don’t buy drugs in their neighborhood. They go somewhere or someone brings them the drugs</a:t>
            </a:r>
            <a:r>
              <a:rPr lang="en-US" i="1" dirty="0" smtClean="0"/>
              <a:t>.</a:t>
            </a:r>
          </a:p>
          <a:p>
            <a:r>
              <a:rPr lang="en-US" i="1" dirty="0"/>
              <a:t>Coming from neighborhood where gangs and drugs are part of neighborhood environment, it is difficult to come in program like this where you are expected to follow the straight and narrow and be clean but you  are back home to that</a:t>
            </a:r>
            <a:r>
              <a:rPr lang="en-US" i="1" dirty="0" smtClean="0"/>
              <a:t>. </a:t>
            </a:r>
          </a:p>
          <a:p>
            <a:r>
              <a:rPr lang="en-US" i="1" dirty="0"/>
              <a:t>Growing up we had opportunities, had parks, community centers. Mom and pop stores. Resources in community allowing us to live effectively  as a community. Had grocery stores, dental clinics, family practice health care. Stores selling fruits and vegetables. </a:t>
            </a:r>
          </a:p>
          <a:p>
            <a:r>
              <a:rPr lang="en-US" i="1" dirty="0"/>
              <a:t>Today don’t have those resources. </a:t>
            </a:r>
          </a:p>
          <a:p>
            <a:r>
              <a:rPr lang="en-US" i="1" dirty="0"/>
              <a:t>No resources for individual to come out and be </a:t>
            </a:r>
            <a:r>
              <a:rPr lang="en-US" i="1" dirty="0" smtClean="0"/>
              <a:t>productive.</a:t>
            </a:r>
            <a:endParaRPr lang="en-US" i="1" dirty="0"/>
          </a:p>
          <a:p>
            <a:pPr marL="0" indent="0">
              <a:buNone/>
            </a:pPr>
            <a:endParaRPr lang="en-US" i="1" dirty="0"/>
          </a:p>
        </p:txBody>
      </p:sp>
      <p:sp>
        <p:nvSpPr>
          <p:cNvPr id="5" name="TextBox 4"/>
          <p:cNvSpPr txBox="1"/>
          <p:nvPr/>
        </p:nvSpPr>
        <p:spPr>
          <a:xfrm>
            <a:off x="6327648" y="576986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59253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88" y="368046"/>
            <a:ext cx="9601200" cy="1485900"/>
          </a:xfrm>
        </p:spPr>
        <p:txBody>
          <a:bodyPr/>
          <a:lstStyle/>
          <a:p>
            <a:r>
              <a:rPr lang="en-US" dirty="0" smtClean="0"/>
              <a:t>Culture of the Streets</a:t>
            </a:r>
            <a:endParaRPr lang="en-US" dirty="0"/>
          </a:p>
        </p:txBody>
      </p:sp>
      <p:sp>
        <p:nvSpPr>
          <p:cNvPr id="3" name="Content Placeholder 2"/>
          <p:cNvSpPr>
            <a:spLocks noGrp="1"/>
          </p:cNvSpPr>
          <p:nvPr>
            <p:ph idx="1"/>
          </p:nvPr>
        </p:nvSpPr>
        <p:spPr>
          <a:xfrm>
            <a:off x="804672" y="3182112"/>
            <a:ext cx="9601200" cy="3581400"/>
          </a:xfrm>
        </p:spPr>
        <p:txBody>
          <a:bodyPr/>
          <a:lstStyle/>
          <a:p>
            <a:r>
              <a:rPr lang="en-US" dirty="0" smtClean="0"/>
              <a:t>Many African-Americans relate to the culture of the streets. </a:t>
            </a:r>
          </a:p>
          <a:p>
            <a:r>
              <a:rPr lang="en-US" i="1" dirty="0" smtClean="0"/>
              <a:t>You </a:t>
            </a:r>
            <a:r>
              <a:rPr lang="en-US" i="1" dirty="0"/>
              <a:t>have people who grew up, their mama not there, daddy locked up, no uncles or anybody to guide them so they feel like the streets is right here and the streets is their home and they are protected when they around the people in the streets because those people feed them, help them, do things for them, rob for them. The streets is their </a:t>
            </a:r>
            <a:r>
              <a:rPr lang="en-US" i="1" dirty="0" smtClean="0"/>
              <a:t>home, </a:t>
            </a:r>
            <a:r>
              <a:rPr lang="en-US" i="1" dirty="0"/>
              <a:t>that’s why they fall right in, join a gang. </a:t>
            </a:r>
            <a:r>
              <a:rPr lang="en-US" dirty="0" smtClean="0"/>
              <a:t>Certified youth</a:t>
            </a:r>
          </a:p>
          <a:p>
            <a:r>
              <a:rPr lang="en-US" i="1" dirty="0"/>
              <a:t>Didn’t want to be told what to do, when to do it and how to do it. I’m a man and I have been living on the street and I’ve been doing what I been doing to get by. So how dare somebody come and try to tell me how to live my life. </a:t>
            </a:r>
            <a:r>
              <a:rPr lang="en-US" dirty="0" smtClean="0"/>
              <a:t>Focus group</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029" y="232028"/>
            <a:ext cx="2666619" cy="2666619"/>
          </a:xfrm>
          <a:prstGeom prst="rect">
            <a:avLst/>
          </a:prstGeom>
        </p:spPr>
      </p:pic>
    </p:spTree>
    <p:extLst>
      <p:ext uri="{BB962C8B-B14F-4D97-AF65-F5344CB8AC3E}">
        <p14:creationId xmlns:p14="http://schemas.microsoft.com/office/powerpoint/2010/main" val="4227292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Wealth accumulation through respect and social relationships</a:t>
            </a:r>
            <a:endParaRPr lang="en-US" dirty="0"/>
          </a:p>
        </p:txBody>
      </p:sp>
      <p:pic>
        <p:nvPicPr>
          <p:cNvPr id="4" name="Content Placeholder 3" descr="africa-relationshi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08704" y="2296509"/>
            <a:ext cx="3974592" cy="3133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33672" y="5632704"/>
            <a:ext cx="2726837" cy="369332"/>
          </a:xfrm>
          <a:prstGeom prst="rect">
            <a:avLst/>
          </a:prstGeom>
          <a:noFill/>
        </p:spPr>
        <p:txBody>
          <a:bodyPr wrap="none" rtlCol="0">
            <a:spAutoFit/>
          </a:bodyPr>
          <a:lstStyle/>
          <a:p>
            <a:r>
              <a:rPr lang="en-US" dirty="0" err="1" smtClean="0"/>
              <a:t>Digre</a:t>
            </a:r>
            <a:r>
              <a:rPr lang="en-US" dirty="0" smtClean="0"/>
              <a:t>, Burkina Faso, 1981</a:t>
            </a:r>
            <a:endParaRPr lang="en-US" dirty="0"/>
          </a:p>
        </p:txBody>
      </p:sp>
    </p:spTree>
    <p:extLst>
      <p:ext uri="{BB962C8B-B14F-4D97-AF65-F5344CB8AC3E}">
        <p14:creationId xmlns:p14="http://schemas.microsoft.com/office/powerpoint/2010/main" val="3427426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Deficit of Trust</a:t>
            </a:r>
            <a:endParaRPr lang="en-US" dirty="0"/>
          </a:p>
        </p:txBody>
      </p:sp>
      <p:pic>
        <p:nvPicPr>
          <p:cNvPr id="4" name="Content Placeholder 3"/>
          <p:cNvPicPr>
            <a:picLocks noGrp="1" noChangeAspect="1"/>
          </p:cNvPicPr>
          <p:nvPr>
            <p:ph idx="1"/>
          </p:nvPr>
        </p:nvPicPr>
        <p:blipFill>
          <a:blip r:embed="rId2"/>
          <a:stretch>
            <a:fillRect/>
          </a:stretch>
        </p:blipFill>
        <p:spPr>
          <a:xfrm>
            <a:off x="7886170" y="1276985"/>
            <a:ext cx="3661707" cy="4351338"/>
          </a:xfrm>
          <a:prstGeom prst="rect">
            <a:avLst/>
          </a:prstGeom>
        </p:spPr>
      </p:pic>
      <p:sp>
        <p:nvSpPr>
          <p:cNvPr id="5" name="TextBox 4"/>
          <p:cNvSpPr txBox="1"/>
          <p:nvPr/>
        </p:nvSpPr>
        <p:spPr>
          <a:xfrm>
            <a:off x="7886170" y="5888736"/>
            <a:ext cx="3456011" cy="646331"/>
          </a:xfrm>
          <a:prstGeom prst="rect">
            <a:avLst/>
          </a:prstGeom>
          <a:noFill/>
        </p:spPr>
        <p:txBody>
          <a:bodyPr wrap="none" rtlCol="0">
            <a:spAutoFit/>
          </a:bodyPr>
          <a:lstStyle/>
          <a:p>
            <a:r>
              <a:rPr lang="en-US" dirty="0" smtClean="0"/>
              <a:t>Painting by Lynette </a:t>
            </a:r>
            <a:r>
              <a:rPr lang="en-US" dirty="0" err="1" smtClean="0"/>
              <a:t>Yaidom-Boakye</a:t>
            </a:r>
            <a:endParaRPr lang="en-US" dirty="0" smtClean="0"/>
          </a:p>
          <a:p>
            <a:r>
              <a:rPr lang="en-US" dirty="0" smtClean="0"/>
              <a:t>As printed in Vogue April 2017</a:t>
            </a:r>
            <a:endParaRPr lang="en-US" dirty="0"/>
          </a:p>
        </p:txBody>
      </p:sp>
      <p:sp>
        <p:nvSpPr>
          <p:cNvPr id="3" name="Rectangle 2"/>
          <p:cNvSpPr/>
          <p:nvPr/>
        </p:nvSpPr>
        <p:spPr>
          <a:xfrm>
            <a:off x="1124712" y="2551837"/>
            <a:ext cx="6483096" cy="3139321"/>
          </a:xfrm>
          <a:prstGeom prst="rect">
            <a:avLst/>
          </a:prstGeom>
        </p:spPr>
        <p:txBody>
          <a:bodyPr wrap="square">
            <a:spAutoFit/>
          </a:bodyPr>
          <a:lstStyle/>
          <a:p>
            <a:r>
              <a:rPr lang="en-US" i="1" dirty="0"/>
              <a:t>I have been disrespected by the system. Say I am tall, African American, and have short hair. I could be walking down the street and get stopped multiple times because I fit the description: tall, African American, short hair. Once I was walking from my house to a park and I got stopped three times. Why? I didn’t do nothing. (certified youth</a:t>
            </a:r>
            <a:r>
              <a:rPr lang="en-US" i="1" dirty="0" smtClean="0"/>
              <a:t>)</a:t>
            </a:r>
          </a:p>
          <a:p>
            <a:endParaRPr lang="en-US" i="1" dirty="0"/>
          </a:p>
          <a:p>
            <a:r>
              <a:rPr lang="en-US" i="1" dirty="0"/>
              <a:t>When you have been arrested and locked up you get used to a system. </a:t>
            </a:r>
            <a:r>
              <a:rPr lang="en-US" i="1" dirty="0" smtClean="0"/>
              <a:t>People </a:t>
            </a:r>
            <a:r>
              <a:rPr lang="en-US" i="1" dirty="0"/>
              <a:t>enter </a:t>
            </a:r>
            <a:r>
              <a:rPr lang="en-US" i="1" dirty="0" smtClean="0"/>
              <a:t>drug court with </a:t>
            </a:r>
            <a:r>
              <a:rPr lang="en-US" i="1" dirty="0"/>
              <a:t>the idea that its just like the rest of the system. </a:t>
            </a:r>
            <a:r>
              <a:rPr lang="en-US" i="1" dirty="0" smtClean="0"/>
              <a:t>There’s </a:t>
            </a:r>
            <a:r>
              <a:rPr lang="en-US" i="1" dirty="0"/>
              <a:t>unconscious distrust of anybody in authority positions. </a:t>
            </a:r>
            <a:r>
              <a:rPr lang="en-US" i="1" dirty="0" smtClean="0"/>
              <a:t>Focus group</a:t>
            </a:r>
            <a:endParaRPr lang="en-US" i="1" dirty="0"/>
          </a:p>
        </p:txBody>
      </p:sp>
    </p:spTree>
    <p:extLst>
      <p:ext uri="{BB962C8B-B14F-4D97-AF65-F5344CB8AC3E}">
        <p14:creationId xmlns:p14="http://schemas.microsoft.com/office/powerpoint/2010/main" val="134807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6702552" cy="5449824"/>
          </a:xfrm>
        </p:spPr>
        <p:txBody>
          <a:bodyPr>
            <a:normAutofit/>
          </a:bodyPr>
          <a:lstStyle/>
          <a:p>
            <a:r>
              <a:rPr lang="en-US" sz="3200" i="1" dirty="0" smtClean="0"/>
              <a:t>“White people always ask us [black activists] what they can do. We have enough to worry about with plain old survival. I say wholeheartedly to you with no malice: Figure out what you do well and get in the game. Why sit there and wait for us to figure it out? We didn’t create the problems.”</a:t>
            </a:r>
            <a:br>
              <a:rPr lang="en-US" sz="3200" i="1" dirty="0" smtClean="0"/>
            </a:br>
            <a:r>
              <a:rPr lang="en-US" sz="3200" dirty="0" smtClean="0"/>
              <a:t/>
            </a:r>
            <a:br>
              <a:rPr lang="en-US" sz="3200" dirty="0" smtClean="0"/>
            </a:br>
            <a:r>
              <a:rPr lang="en-US" sz="3200" dirty="0" smtClean="0"/>
              <a:t>Damon Davis, producer of </a:t>
            </a:r>
            <a:r>
              <a:rPr lang="en-US" sz="3200" i="1" dirty="0" smtClean="0"/>
              <a:t>Whose Streets?, </a:t>
            </a:r>
            <a:r>
              <a:rPr lang="en-US" sz="3200" dirty="0" smtClean="0"/>
              <a:t>a 2017 documentary film about Ferguson, MO. </a:t>
            </a:r>
            <a:endParaRPr lang="en-US" sz="3200" dirty="0"/>
          </a:p>
        </p:txBody>
      </p:sp>
      <p:pic>
        <p:nvPicPr>
          <p:cNvPr id="4" name="Picture 2" descr="afric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59496" y="913213"/>
            <a:ext cx="3700272" cy="439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57616" y="5568696"/>
            <a:ext cx="3573222" cy="369332"/>
          </a:xfrm>
          <a:prstGeom prst="rect">
            <a:avLst/>
          </a:prstGeom>
          <a:noFill/>
        </p:spPr>
        <p:txBody>
          <a:bodyPr wrap="none" rtlCol="0">
            <a:spAutoFit/>
          </a:bodyPr>
          <a:lstStyle/>
          <a:p>
            <a:r>
              <a:rPr lang="en-US" dirty="0" smtClean="0"/>
              <a:t>Ouagadougou, Burkina Faso, 1981</a:t>
            </a:r>
            <a:endParaRPr lang="en-US" dirty="0"/>
          </a:p>
        </p:txBody>
      </p:sp>
    </p:spTree>
    <p:extLst>
      <p:ext uri="{BB962C8B-B14F-4D97-AF65-F5344CB8AC3E}">
        <p14:creationId xmlns:p14="http://schemas.microsoft.com/office/powerpoint/2010/main" val="206183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Strategies</a:t>
            </a:r>
            <a:endParaRPr lang="en-US" dirty="0"/>
          </a:p>
        </p:txBody>
      </p:sp>
      <p:sp>
        <p:nvSpPr>
          <p:cNvPr id="3" name="Content Placeholder 2"/>
          <p:cNvSpPr>
            <a:spLocks noGrp="1"/>
          </p:cNvSpPr>
          <p:nvPr>
            <p:ph idx="1"/>
          </p:nvPr>
        </p:nvSpPr>
        <p:spPr/>
        <p:txBody>
          <a:bodyPr/>
          <a:lstStyle/>
          <a:p>
            <a:r>
              <a:rPr lang="en-US" dirty="0" smtClean="0"/>
              <a:t>“Relationship frequently trumps everything else.” (p. 28)</a:t>
            </a:r>
          </a:p>
          <a:p>
            <a:r>
              <a:rPr lang="en-US" dirty="0" smtClean="0"/>
              <a:t>“Greeting becomes a symbol which underscores the importance placed on the relationship.” (p. 31)</a:t>
            </a:r>
          </a:p>
          <a:p>
            <a:r>
              <a:rPr lang="en-US" dirty="0" smtClean="0"/>
              <a:t>Possible association between performance and perceptions of one’s relationship with those in charge. </a:t>
            </a:r>
          </a:p>
          <a:p>
            <a:r>
              <a:rPr lang="en-US" dirty="0" smtClean="0"/>
              <a:t>Hypersensitivity about matters of respect. </a:t>
            </a:r>
          </a:p>
          <a:p>
            <a:r>
              <a:rPr lang="en-US" dirty="0" smtClean="0"/>
              <a:t>Source: </a:t>
            </a:r>
            <a:r>
              <a:rPr lang="en-US" dirty="0" err="1"/>
              <a:t>DeGruy</a:t>
            </a:r>
            <a:r>
              <a:rPr lang="en-US" dirty="0"/>
              <a:t> 2005</a:t>
            </a:r>
          </a:p>
          <a:p>
            <a:pPr marL="0" indent="0">
              <a:buNone/>
            </a:pPr>
            <a:endParaRPr lang="en-US" dirty="0"/>
          </a:p>
        </p:txBody>
      </p:sp>
    </p:spTree>
    <p:extLst>
      <p:ext uri="{BB962C8B-B14F-4D97-AF65-F5344CB8AC3E}">
        <p14:creationId xmlns:p14="http://schemas.microsoft.com/office/powerpoint/2010/main" val="3810043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668147"/>
          </a:xfrm>
        </p:spPr>
        <p:txBody>
          <a:bodyPr>
            <a:normAutofit fontScale="90000"/>
          </a:bodyPr>
          <a:lstStyle/>
          <a:p>
            <a:r>
              <a:rPr lang="en-US" dirty="0" smtClean="0"/>
              <a:t>Drug Court Responses: Procedural Justice</a:t>
            </a:r>
            <a:endParaRPr lang="en-US" dirty="0"/>
          </a:p>
        </p:txBody>
      </p:sp>
      <p:sp>
        <p:nvSpPr>
          <p:cNvPr id="4" name="Content Placeholder 3"/>
          <p:cNvSpPr>
            <a:spLocks noGrp="1"/>
          </p:cNvSpPr>
          <p:nvPr>
            <p:ph idx="1"/>
          </p:nvPr>
        </p:nvSpPr>
        <p:spPr>
          <a:xfrm>
            <a:off x="838200" y="1234440"/>
            <a:ext cx="10515600" cy="4942523"/>
          </a:xfrm>
        </p:spPr>
        <p:txBody>
          <a:bodyPr>
            <a:normAutofit lnSpcReduction="10000"/>
          </a:bodyPr>
          <a:lstStyle/>
          <a:p>
            <a:r>
              <a:rPr lang="en-US" dirty="0" smtClean="0"/>
              <a:t>Participants </a:t>
            </a:r>
            <a:r>
              <a:rPr lang="en-US" dirty="0"/>
              <a:t>often mention their relationship with the judicial officer as a key element of their success. Research suggests that the </a:t>
            </a:r>
            <a:r>
              <a:rPr lang="en-US" dirty="0" smtClean="0"/>
              <a:t>principles </a:t>
            </a:r>
            <a:r>
              <a:rPr lang="en-US" dirty="0"/>
              <a:t>of procedural fairness are strongly associated with success (Mackenzie 2016). While these </a:t>
            </a:r>
            <a:r>
              <a:rPr lang="en-US" dirty="0" smtClean="0"/>
              <a:t>principles </a:t>
            </a:r>
            <a:r>
              <a:rPr lang="en-US" dirty="0"/>
              <a:t>apply to all individuals, </a:t>
            </a:r>
            <a:r>
              <a:rPr lang="en-US" dirty="0" smtClean="0"/>
              <a:t>pursuing </a:t>
            </a:r>
            <a:r>
              <a:rPr lang="en-US" dirty="0"/>
              <a:t>equivalency may involve changing one’s approach to pursuing these </a:t>
            </a:r>
            <a:r>
              <a:rPr lang="en-US" dirty="0" smtClean="0"/>
              <a:t>principles </a:t>
            </a:r>
            <a:r>
              <a:rPr lang="en-US" dirty="0"/>
              <a:t>with African- American participants.  </a:t>
            </a:r>
            <a:endParaRPr lang="en-US" sz="3200" dirty="0"/>
          </a:p>
          <a:p>
            <a:pPr lvl="1"/>
            <a:r>
              <a:rPr lang="en-US" dirty="0"/>
              <a:t>Give participants a </a:t>
            </a:r>
            <a:r>
              <a:rPr lang="en-US" u="sng" dirty="0"/>
              <a:t>voice</a:t>
            </a:r>
            <a:r>
              <a:rPr lang="en-US" dirty="0"/>
              <a:t> in court proceedings and let them know that their voice is heard. </a:t>
            </a:r>
            <a:endParaRPr lang="en-US" sz="2800" dirty="0"/>
          </a:p>
          <a:p>
            <a:pPr lvl="1"/>
            <a:r>
              <a:rPr lang="en-US" dirty="0"/>
              <a:t>Practice </a:t>
            </a:r>
            <a:r>
              <a:rPr lang="en-US" u="sng" dirty="0"/>
              <a:t>neutrality</a:t>
            </a:r>
            <a:r>
              <a:rPr lang="en-US" dirty="0"/>
              <a:t> by listening and invoking laws and rules to explain consequences. Participants who perceive that decisions are made based on facts and known rules rather than opinions are much more likely to abide by the decisions.</a:t>
            </a:r>
            <a:endParaRPr lang="en-US" sz="2800" dirty="0"/>
          </a:p>
          <a:p>
            <a:pPr lvl="1"/>
            <a:r>
              <a:rPr lang="en-US" dirty="0"/>
              <a:t>Legitimacy is created when individuals are treated with </a:t>
            </a:r>
            <a:r>
              <a:rPr lang="en-US" u="sng" dirty="0"/>
              <a:t>respect</a:t>
            </a:r>
            <a:r>
              <a:rPr lang="en-US" dirty="0"/>
              <a:t>. Respect is a valuable resource for many low income individuals, especially minorities who may experience discrimination. Some drug court studies report that minorities are more likely to report feeling disrespected in treatment court programs (</a:t>
            </a:r>
            <a:r>
              <a:rPr lang="en-US" dirty="0" smtClean="0"/>
              <a:t>Gallagher 2013). </a:t>
            </a:r>
            <a:endParaRPr lang="en-US" sz="2800" dirty="0"/>
          </a:p>
          <a:p>
            <a:pPr lvl="1"/>
            <a:r>
              <a:rPr lang="en-US" dirty="0"/>
              <a:t>Exhibit </a:t>
            </a:r>
            <a:r>
              <a:rPr lang="en-US" u="sng" dirty="0"/>
              <a:t>trustworthiness</a:t>
            </a:r>
            <a:r>
              <a:rPr lang="en-US" dirty="0"/>
              <a:t> by showing participants that the treatment team cares about them and wants them to succeed. Trust can also be earned by explaining the rationale for decisions.</a:t>
            </a:r>
            <a:endParaRPr lang="en-US" sz="2800"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560374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668147"/>
          </a:xfrm>
        </p:spPr>
        <p:txBody>
          <a:bodyPr>
            <a:normAutofit fontScale="90000"/>
          </a:bodyPr>
          <a:lstStyle/>
          <a:p>
            <a:r>
              <a:rPr lang="en-US" dirty="0" smtClean="0"/>
              <a:t>Drug Court Responses: Procedural Justice</a:t>
            </a:r>
            <a:endParaRPr lang="en-US" dirty="0"/>
          </a:p>
        </p:txBody>
      </p:sp>
      <p:sp>
        <p:nvSpPr>
          <p:cNvPr id="4" name="Content Placeholder 3"/>
          <p:cNvSpPr>
            <a:spLocks noGrp="1"/>
          </p:cNvSpPr>
          <p:nvPr>
            <p:ph idx="1"/>
          </p:nvPr>
        </p:nvSpPr>
        <p:spPr>
          <a:xfrm>
            <a:off x="838200" y="1234440"/>
            <a:ext cx="10515600" cy="4942523"/>
          </a:xfrm>
        </p:spPr>
        <p:txBody>
          <a:bodyPr>
            <a:normAutofit/>
          </a:bodyPr>
          <a:lstStyle/>
          <a:p>
            <a:r>
              <a:rPr lang="en-US" dirty="0" smtClean="0"/>
              <a:t>Participants </a:t>
            </a:r>
            <a:r>
              <a:rPr lang="en-US" dirty="0"/>
              <a:t>often mention their </a:t>
            </a:r>
            <a:r>
              <a:rPr lang="en-US" u="sng" dirty="0"/>
              <a:t>relationship</a:t>
            </a:r>
            <a:r>
              <a:rPr lang="en-US" dirty="0"/>
              <a:t> with the judicial officer as a key element of their success. Research suggests that the </a:t>
            </a:r>
            <a:r>
              <a:rPr lang="en-US" dirty="0" smtClean="0"/>
              <a:t>principles </a:t>
            </a:r>
            <a:r>
              <a:rPr lang="en-US" dirty="0"/>
              <a:t>of procedural fairness are strongly associated with success (Mackenzie 2016). </a:t>
            </a:r>
            <a:endParaRPr lang="en-US" dirty="0" smtClean="0"/>
          </a:p>
          <a:p>
            <a:pPr lvl="1"/>
            <a:r>
              <a:rPr lang="en-US" b="1" i="0" u="sng" dirty="0" smtClean="0"/>
              <a:t>Voice</a:t>
            </a:r>
            <a:r>
              <a:rPr lang="en-US" u="sng" dirty="0" smtClean="0"/>
              <a:t> </a:t>
            </a:r>
            <a:r>
              <a:rPr lang="en-US" dirty="0" smtClean="0"/>
              <a:t>I knew they listened to me when they gave me a travel pass.</a:t>
            </a:r>
            <a:endParaRPr lang="en-US" sz="2800" dirty="0"/>
          </a:p>
          <a:p>
            <a:pPr lvl="1"/>
            <a:r>
              <a:rPr lang="en-US" b="1" i="0" u="sng" dirty="0" smtClean="0"/>
              <a:t>Neutrality</a:t>
            </a:r>
            <a:r>
              <a:rPr lang="en-US" dirty="0" smtClean="0"/>
              <a:t> </a:t>
            </a:r>
            <a:r>
              <a:rPr lang="en-US" dirty="0"/>
              <a:t>There are rewards for those who do well and punishments for those who do bad. That’s just the way it is in this program. </a:t>
            </a:r>
            <a:endParaRPr lang="en-US" dirty="0" smtClean="0"/>
          </a:p>
          <a:p>
            <a:pPr lvl="1"/>
            <a:r>
              <a:rPr lang="en-US" b="1" u="sng" dirty="0" smtClean="0"/>
              <a:t>Trustworthiness </a:t>
            </a:r>
            <a:r>
              <a:rPr lang="en-US" dirty="0" smtClean="0"/>
              <a:t>Drug </a:t>
            </a:r>
            <a:r>
              <a:rPr lang="en-US" dirty="0"/>
              <a:t>court peoples you can see the hand they offer to you. Give you chance to help yourself</a:t>
            </a:r>
            <a:r>
              <a:rPr lang="en-US" dirty="0" smtClean="0"/>
              <a:t>.</a:t>
            </a:r>
          </a:p>
          <a:p>
            <a:pPr lvl="1"/>
            <a:r>
              <a:rPr lang="en-US" b="1" i="0" u="sng" dirty="0"/>
              <a:t>Respect</a:t>
            </a:r>
            <a:r>
              <a:rPr lang="en-US" b="1" i="0" dirty="0"/>
              <a:t> </a:t>
            </a:r>
            <a:r>
              <a:rPr lang="en-US" dirty="0"/>
              <a:t>Showed disrespect in the way they talk to us sometimes. </a:t>
            </a:r>
            <a:r>
              <a:rPr lang="en-US" b="1" i="0" dirty="0"/>
              <a:t> </a:t>
            </a:r>
          </a:p>
          <a:p>
            <a:pPr marL="530352" lvl="1" indent="0">
              <a:buNone/>
            </a:pPr>
            <a:endParaRPr lang="en-US" b="1" dirty="0" smtClean="0"/>
          </a:p>
          <a:p>
            <a:pPr marL="0" indent="0">
              <a:buNone/>
            </a:pPr>
            <a:endParaRPr lang="en-US" dirty="0" smtClean="0"/>
          </a:p>
        </p:txBody>
      </p:sp>
    </p:spTree>
    <p:extLst>
      <p:ext uri="{BB962C8B-B14F-4D97-AF65-F5344CB8AC3E}">
        <p14:creationId xmlns:p14="http://schemas.microsoft.com/office/powerpoint/2010/main" val="4127202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Performance Indicators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Interview Participants</a:t>
            </a:r>
          </a:p>
          <a:p>
            <a:pPr lvl="1"/>
            <a:r>
              <a:rPr lang="en-US" dirty="0"/>
              <a:t>What makes it hard for you to successfully complete the Drug Court Program (e.g., lifestyle, family influences, time </a:t>
            </a:r>
            <a:r>
              <a:rPr lang="en-US" dirty="0" smtClean="0"/>
              <a:t>commitment, neighborhood)? </a:t>
            </a:r>
            <a:endParaRPr lang="en-US" dirty="0"/>
          </a:p>
          <a:p>
            <a:pPr lvl="1"/>
            <a:r>
              <a:rPr lang="en-US" dirty="0" smtClean="0"/>
              <a:t>What triggers make </a:t>
            </a:r>
            <a:r>
              <a:rPr lang="en-US" dirty="0"/>
              <a:t>it hard to stay clean and sober?</a:t>
            </a:r>
          </a:p>
          <a:p>
            <a:pPr lvl="1"/>
            <a:r>
              <a:rPr lang="en-US" dirty="0"/>
              <a:t>Do </a:t>
            </a:r>
            <a:r>
              <a:rPr lang="en-US" dirty="0" smtClean="0"/>
              <a:t>family and friends </a:t>
            </a:r>
            <a:r>
              <a:rPr lang="en-US" dirty="0"/>
              <a:t>know you are in drug court?  And support you</a:t>
            </a:r>
            <a:r>
              <a:rPr lang="en-US" dirty="0" smtClean="0"/>
              <a:t>?</a:t>
            </a:r>
          </a:p>
          <a:p>
            <a:pPr lvl="1"/>
            <a:r>
              <a:rPr lang="en-US" dirty="0"/>
              <a:t>Among program staff, </a:t>
            </a:r>
            <a:r>
              <a:rPr lang="en-US" dirty="0" smtClean="0"/>
              <a:t>who </a:t>
            </a:r>
            <a:r>
              <a:rPr lang="en-US" dirty="0"/>
              <a:t>do you talk to when you’re having a tough time? What helps you feel comfortable talking to him/her?</a:t>
            </a:r>
          </a:p>
          <a:p>
            <a:endParaRPr lang="en-US" dirty="0"/>
          </a:p>
          <a:p>
            <a:pPr marL="0" indent="0">
              <a:buNone/>
            </a:pPr>
            <a:endParaRPr lang="en-US" dirty="0"/>
          </a:p>
        </p:txBody>
      </p:sp>
    </p:spTree>
    <p:extLst>
      <p:ext uri="{BB962C8B-B14F-4D97-AF65-F5344CB8AC3E}">
        <p14:creationId xmlns:p14="http://schemas.microsoft.com/office/powerpoint/2010/main" val="3024322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755648"/>
          </a:xfrm>
        </p:spPr>
        <p:txBody>
          <a:bodyPr>
            <a:normAutofit fontScale="90000"/>
          </a:bodyPr>
          <a:lstStyle/>
          <a:p>
            <a:r>
              <a:rPr lang="en-US" dirty="0" smtClean="0"/>
              <a:t>Equivalent Treatment</a:t>
            </a:r>
            <a:br>
              <a:rPr lang="en-US" dirty="0" smtClean="0"/>
            </a:br>
            <a:r>
              <a:rPr lang="en-US" dirty="0" smtClean="0"/>
              <a:t>Recognize that equivalent does not mean treating people the same.</a:t>
            </a:r>
            <a:endParaRPr lang="en-US" dirty="0"/>
          </a:p>
        </p:txBody>
      </p:sp>
      <p:sp>
        <p:nvSpPr>
          <p:cNvPr id="3" name="Content Placeholder 2"/>
          <p:cNvSpPr>
            <a:spLocks noGrp="1"/>
          </p:cNvSpPr>
          <p:nvPr>
            <p:ph idx="1"/>
          </p:nvPr>
        </p:nvSpPr>
        <p:spPr>
          <a:xfrm>
            <a:off x="1371600" y="2587752"/>
            <a:ext cx="9601200" cy="3279648"/>
          </a:xfrm>
        </p:spPr>
        <p:txBody>
          <a:bodyPr/>
          <a:lstStyle/>
          <a:p>
            <a:r>
              <a:rPr lang="en-US" dirty="0" smtClean="0"/>
              <a:t>Equivalent</a:t>
            </a:r>
          </a:p>
          <a:p>
            <a:pPr lvl="1"/>
            <a:r>
              <a:rPr lang="en-US" dirty="0" smtClean="0"/>
              <a:t>Equal in effect</a:t>
            </a:r>
          </a:p>
          <a:p>
            <a:pPr lvl="1"/>
            <a:r>
              <a:rPr lang="en-US" dirty="0" smtClean="0"/>
              <a:t>May differ in appearance but has the same value to the recipient</a:t>
            </a:r>
          </a:p>
          <a:p>
            <a:r>
              <a:rPr lang="en-US" dirty="0" smtClean="0"/>
              <a:t>The trauma of racism and discrimination and the role of drugs and drug trafficking in coping with such discrimination may need to be addressed in treatment. </a:t>
            </a:r>
            <a:endParaRPr lang="en-US" dirty="0"/>
          </a:p>
        </p:txBody>
      </p:sp>
    </p:spTree>
    <p:extLst>
      <p:ext uri="{BB962C8B-B14F-4D97-AF65-F5344CB8AC3E}">
        <p14:creationId xmlns:p14="http://schemas.microsoft.com/office/powerpoint/2010/main" val="3811472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Treatment</a:t>
            </a:r>
            <a:br>
              <a:rPr lang="en-US" dirty="0" smtClean="0"/>
            </a:br>
            <a:r>
              <a:rPr lang="en-US" dirty="0"/>
              <a:t>	</a:t>
            </a:r>
            <a:r>
              <a:rPr lang="en-US" dirty="0" smtClean="0"/>
              <a:t>		Some factors to consider</a:t>
            </a:r>
            <a:endParaRPr lang="en-US" dirty="0"/>
          </a:p>
        </p:txBody>
      </p:sp>
      <p:sp>
        <p:nvSpPr>
          <p:cNvPr id="3" name="Content Placeholder 2"/>
          <p:cNvSpPr>
            <a:spLocks noGrp="1"/>
          </p:cNvSpPr>
          <p:nvPr>
            <p:ph idx="1"/>
          </p:nvPr>
        </p:nvSpPr>
        <p:spPr>
          <a:xfrm>
            <a:off x="1005840" y="2286000"/>
            <a:ext cx="10680192" cy="4105656"/>
          </a:xfrm>
        </p:spPr>
        <p:txBody>
          <a:bodyPr>
            <a:normAutofit/>
          </a:bodyPr>
          <a:lstStyle/>
          <a:p>
            <a:r>
              <a:rPr lang="en-US" dirty="0" smtClean="0"/>
              <a:t>African Americans may cope with stress through: smoking, alcohol, drugs, comfort foods</a:t>
            </a:r>
            <a:r>
              <a:rPr lang="en-US" dirty="0"/>
              <a:t> </a:t>
            </a:r>
            <a:r>
              <a:rPr lang="en-US" dirty="0" smtClean="0"/>
              <a:t>(</a:t>
            </a:r>
            <a:r>
              <a:rPr lang="en-US" dirty="0" err="1" smtClean="0"/>
              <a:t>Mezuk</a:t>
            </a:r>
            <a:r>
              <a:rPr lang="en-US" dirty="0" smtClean="0"/>
              <a:t> </a:t>
            </a:r>
            <a:r>
              <a:rPr lang="en-US" dirty="0"/>
              <a:t>et al. </a:t>
            </a:r>
            <a:r>
              <a:rPr lang="en-US" dirty="0" smtClean="0"/>
              <a:t>2011).</a:t>
            </a:r>
          </a:p>
          <a:p>
            <a:r>
              <a:rPr lang="en-US" dirty="0"/>
              <a:t>African Americans have a lower incidence of mental health problems than similarly situated whites (</a:t>
            </a:r>
            <a:r>
              <a:rPr lang="en-US" dirty="0" err="1"/>
              <a:t>Kressler</a:t>
            </a:r>
            <a:r>
              <a:rPr lang="en-US" dirty="0"/>
              <a:t>, et al. 1994) </a:t>
            </a:r>
            <a:r>
              <a:rPr lang="en-US" dirty="0" smtClean="0"/>
              <a:t>but more physical health problems over the life course.</a:t>
            </a:r>
          </a:p>
          <a:p>
            <a:r>
              <a:rPr lang="en-US" dirty="0"/>
              <a:t>African Americans are treated differently in health care settings. </a:t>
            </a:r>
            <a:endParaRPr lang="en-US" dirty="0" smtClean="0"/>
          </a:p>
          <a:p>
            <a:r>
              <a:rPr lang="en-US" dirty="0" smtClean="0"/>
              <a:t>They </a:t>
            </a:r>
            <a:r>
              <a:rPr lang="en-US" dirty="0"/>
              <a:t>are less likely to have their pain acknowledged and treated than are similarly situated Caucasians. False stereotypes may be factors driving this trend. (</a:t>
            </a:r>
            <a:r>
              <a:rPr lang="en-US" dirty="0" err="1"/>
              <a:t>Meghani</a:t>
            </a:r>
            <a:r>
              <a:rPr lang="en-US" dirty="0"/>
              <a:t>, Byun, &amp; Gallagher, 2012). </a:t>
            </a:r>
            <a:endParaRPr lang="en-US" dirty="0" smtClean="0"/>
          </a:p>
        </p:txBody>
      </p:sp>
    </p:spTree>
    <p:extLst>
      <p:ext uri="{BB962C8B-B14F-4D97-AF65-F5344CB8AC3E}">
        <p14:creationId xmlns:p14="http://schemas.microsoft.com/office/powerpoint/2010/main" val="1329334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factors to consider</a:t>
            </a:r>
            <a:endParaRPr lang="en-US" dirty="0"/>
          </a:p>
        </p:txBody>
      </p:sp>
      <p:sp>
        <p:nvSpPr>
          <p:cNvPr id="3" name="Content Placeholder 2"/>
          <p:cNvSpPr>
            <a:spLocks noGrp="1"/>
          </p:cNvSpPr>
          <p:nvPr>
            <p:ph idx="1"/>
          </p:nvPr>
        </p:nvSpPr>
        <p:spPr>
          <a:xfrm>
            <a:off x="1371600" y="1700784"/>
            <a:ext cx="9601200" cy="4718304"/>
          </a:xfrm>
        </p:spPr>
        <p:txBody>
          <a:bodyPr>
            <a:normAutofit/>
          </a:bodyPr>
          <a:lstStyle/>
          <a:p>
            <a:r>
              <a:rPr lang="en-US" sz="2400" dirty="0"/>
              <a:t>Minorities report lower levels of satisfaction with treatment (Wells et al. 2001).  They underutilize treatment because </a:t>
            </a:r>
            <a:r>
              <a:rPr lang="en-US" sz="2400" dirty="0" smtClean="0"/>
              <a:t>of:</a:t>
            </a:r>
          </a:p>
          <a:p>
            <a:pPr lvl="1"/>
            <a:r>
              <a:rPr lang="en-US" sz="2400" dirty="0" smtClean="0"/>
              <a:t> </a:t>
            </a:r>
            <a:r>
              <a:rPr lang="en-US" sz="2400" i="0" dirty="0"/>
              <a:t>potential stigma (</a:t>
            </a:r>
            <a:r>
              <a:rPr lang="en-US" sz="2400" i="0" dirty="0" err="1"/>
              <a:t>Menke</a:t>
            </a:r>
            <a:r>
              <a:rPr lang="en-US" sz="2400" i="0" dirty="0"/>
              <a:t> &amp; Flynn 2008), </a:t>
            </a:r>
            <a:endParaRPr lang="en-US" sz="2400" i="0" dirty="0" smtClean="0"/>
          </a:p>
          <a:p>
            <a:pPr lvl="1"/>
            <a:r>
              <a:rPr lang="en-US" sz="2400" i="0" dirty="0" smtClean="0"/>
              <a:t>distrust </a:t>
            </a:r>
            <a:r>
              <a:rPr lang="en-US" sz="2400" i="0" dirty="0"/>
              <a:t>of providers (</a:t>
            </a:r>
            <a:r>
              <a:rPr lang="en-US" sz="2400" i="0" dirty="0" err="1"/>
              <a:t>Freimuth</a:t>
            </a:r>
            <a:r>
              <a:rPr lang="en-US" sz="2400" i="0" dirty="0"/>
              <a:t>, Quinn, &amp; Thomas 2001) </a:t>
            </a:r>
            <a:endParaRPr lang="en-US" sz="2400" i="0" dirty="0" smtClean="0"/>
          </a:p>
          <a:p>
            <a:pPr lvl="1"/>
            <a:r>
              <a:rPr lang="en-US" sz="2400" i="0" dirty="0" smtClean="0"/>
              <a:t>and </a:t>
            </a:r>
            <a:r>
              <a:rPr lang="en-US" sz="2400" i="0" dirty="0"/>
              <a:t>lack of financial resources (Hines-Martin, et al. 2003). </a:t>
            </a:r>
          </a:p>
          <a:p>
            <a:r>
              <a:rPr lang="en-US" sz="2400" dirty="0"/>
              <a:t>Lower levels of education and income in the community may impact </a:t>
            </a:r>
            <a:r>
              <a:rPr lang="en-US" sz="2400" b="1" dirty="0"/>
              <a:t>participants’ self-efficacy </a:t>
            </a:r>
            <a:r>
              <a:rPr lang="en-US" sz="2400" dirty="0"/>
              <a:t>and their perceptions of the benefits of staying in treatment (</a:t>
            </a:r>
            <a:r>
              <a:rPr lang="en-US" sz="2400" dirty="0" err="1"/>
              <a:t>Saloner</a:t>
            </a:r>
            <a:r>
              <a:rPr lang="en-US" sz="2400" dirty="0"/>
              <a:t> &amp; Cook 2013). </a:t>
            </a:r>
          </a:p>
          <a:p>
            <a:r>
              <a:rPr lang="en-US" sz="2400" dirty="0"/>
              <a:t>To engage minority participants in treatment, providers need to have staff who understand the participants and are </a:t>
            </a:r>
            <a:r>
              <a:rPr lang="en-US" sz="2400" u="sng" dirty="0"/>
              <a:t>knowledgeable about their daily lives</a:t>
            </a:r>
            <a:r>
              <a:rPr lang="en-US" sz="2400" dirty="0"/>
              <a:t> (</a:t>
            </a:r>
            <a:r>
              <a:rPr lang="en-US" sz="2400" dirty="0" err="1"/>
              <a:t>Guerro</a:t>
            </a:r>
            <a:r>
              <a:rPr lang="en-US" sz="2400" dirty="0"/>
              <a:t>, et al. 2013.)</a:t>
            </a:r>
          </a:p>
          <a:p>
            <a:endParaRPr lang="en-US" dirty="0"/>
          </a:p>
        </p:txBody>
      </p:sp>
    </p:spTree>
    <p:extLst>
      <p:ext uri="{BB962C8B-B14F-4D97-AF65-F5344CB8AC3E}">
        <p14:creationId xmlns:p14="http://schemas.microsoft.com/office/powerpoint/2010/main" val="1782931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a:t>
            </a:r>
            <a:br>
              <a:rPr lang="en-US" dirty="0" smtClean="0"/>
            </a:br>
            <a:r>
              <a:rPr lang="en-US" dirty="0" smtClean="0"/>
              <a:t>Smoking patterns</a:t>
            </a:r>
            <a:endParaRPr lang="en-US" dirty="0"/>
          </a:p>
        </p:txBody>
      </p:sp>
      <p:sp>
        <p:nvSpPr>
          <p:cNvPr id="3" name="Content Placeholder 2"/>
          <p:cNvSpPr>
            <a:spLocks noGrp="1"/>
          </p:cNvSpPr>
          <p:nvPr>
            <p:ph idx="1"/>
          </p:nvPr>
        </p:nvSpPr>
        <p:spPr>
          <a:xfrm>
            <a:off x="1371600" y="2286000"/>
            <a:ext cx="7050024" cy="4224528"/>
          </a:xfrm>
        </p:spPr>
        <p:txBody>
          <a:bodyPr>
            <a:normAutofit/>
          </a:bodyPr>
          <a:lstStyle/>
          <a:p>
            <a:r>
              <a:rPr lang="en-US" dirty="0" smtClean="0"/>
              <a:t>Smoking at age 50 accounts for 20% to 48% of the black-white gap in male life expectancy.</a:t>
            </a:r>
          </a:p>
          <a:p>
            <a:r>
              <a:rPr lang="en-US" dirty="0" smtClean="0"/>
              <a:t>Black men are more likely to be ever smokers.</a:t>
            </a:r>
          </a:p>
          <a:p>
            <a:r>
              <a:rPr lang="en-US" dirty="0" smtClean="0"/>
              <a:t>Black men have lower cessation rates.</a:t>
            </a:r>
          </a:p>
          <a:p>
            <a:r>
              <a:rPr lang="en-US" dirty="0" smtClean="0"/>
              <a:t>Smoking serves as a self-medicating mechanism and form of relaxation among low income individuals facing high levels of stress. (Ho &amp; </a:t>
            </a:r>
            <a:r>
              <a:rPr lang="en-US" dirty="0" err="1" smtClean="0"/>
              <a:t>Elo</a:t>
            </a:r>
            <a:r>
              <a:rPr lang="en-US" dirty="0" smtClean="0"/>
              <a:t> 2013)</a:t>
            </a:r>
          </a:p>
          <a:p>
            <a:r>
              <a:rPr lang="en-US" dirty="0" smtClean="0"/>
              <a:t>Blacks tend to smoke fewer cigarettes but are more likely to smoke menthol cigarettes (which numb throat and allow for deeper inhalations) and those with higher tar yields experience higher indices of smoke exposure and may be at risk for greater physical dependence. (Sellers 1998)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396" y="259588"/>
            <a:ext cx="3327400" cy="5003800"/>
          </a:xfrm>
          <a:prstGeom prst="rect">
            <a:avLst/>
          </a:prstGeom>
        </p:spPr>
      </p:pic>
    </p:spTree>
    <p:extLst>
      <p:ext uri="{BB962C8B-B14F-4D97-AF65-F5344CB8AC3E}">
        <p14:creationId xmlns:p14="http://schemas.microsoft.com/office/powerpoint/2010/main" val="1081702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440" y="329184"/>
            <a:ext cx="9601200" cy="1485900"/>
          </a:xfrm>
        </p:spPr>
        <p:txBody>
          <a:bodyPr/>
          <a:lstStyle/>
          <a:p>
            <a:r>
              <a:rPr lang="en-US" dirty="0" smtClean="0"/>
              <a:t>Coping: The Alcohol </a:t>
            </a:r>
            <a:br>
              <a:rPr lang="en-US" dirty="0" smtClean="0"/>
            </a:br>
            <a:r>
              <a:rPr lang="en-US" dirty="0" smtClean="0"/>
              <a:t>Paradox</a:t>
            </a:r>
            <a:endParaRPr lang="en-US" dirty="0"/>
          </a:p>
        </p:txBody>
      </p:sp>
      <p:sp>
        <p:nvSpPr>
          <p:cNvPr id="3" name="Content Placeholder 2"/>
          <p:cNvSpPr>
            <a:spLocks noGrp="1"/>
          </p:cNvSpPr>
          <p:nvPr>
            <p:ph idx="1"/>
          </p:nvPr>
        </p:nvSpPr>
        <p:spPr>
          <a:xfrm>
            <a:off x="1371600" y="3163824"/>
            <a:ext cx="9601200" cy="3581400"/>
          </a:xfrm>
        </p:spPr>
        <p:txBody>
          <a:bodyPr/>
          <a:lstStyle/>
          <a:p>
            <a:r>
              <a:rPr lang="en-US" dirty="0" smtClean="0"/>
              <a:t>African Americans are more likely to abstain from drinking than are whites yet they are more likely to be problem drinkers. (Keyes, et al. 2015).</a:t>
            </a:r>
          </a:p>
          <a:p>
            <a:r>
              <a:rPr lang="en-US" dirty="0" smtClean="0"/>
              <a:t>Problem drinking among African Americans is linked to discrimination. (</a:t>
            </a:r>
            <a:r>
              <a:rPr lang="en-US" dirty="0" err="1" smtClean="0"/>
              <a:t>Borrell</a:t>
            </a:r>
            <a:r>
              <a:rPr lang="en-US" dirty="0" smtClean="0"/>
              <a:t> et al. 2013)</a:t>
            </a:r>
          </a:p>
          <a:p>
            <a:r>
              <a:rPr lang="en-US" dirty="0" smtClean="0"/>
              <a:t>Having religious beliefs and engaging in religious behaviors protect against problem drinking. </a:t>
            </a:r>
          </a:p>
          <a:p>
            <a:r>
              <a:rPr lang="en-US" dirty="0" smtClean="0"/>
              <a:t>Having such beliefs without a religious practice actually increases the risk of alcohol abuse. (</a:t>
            </a:r>
            <a:r>
              <a:rPr lang="en-US" dirty="0" err="1" smtClean="0"/>
              <a:t>Brechting</a:t>
            </a:r>
            <a:r>
              <a:rPr lang="en-US" dirty="0" smtClean="0"/>
              <a:t> et al. 2010)</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040" y="-182880"/>
            <a:ext cx="5692448" cy="3849624"/>
          </a:xfrm>
          <a:prstGeom prst="rect">
            <a:avLst/>
          </a:prstGeom>
        </p:spPr>
      </p:pic>
    </p:spTree>
    <p:extLst>
      <p:ext uri="{BB962C8B-B14F-4D97-AF65-F5344CB8AC3E}">
        <p14:creationId xmlns:p14="http://schemas.microsoft.com/office/powerpoint/2010/main" val="2340947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Religion and Faith-Based Institutions</a:t>
            </a:r>
            <a:endParaRPr lang="en-US" dirty="0"/>
          </a:p>
        </p:txBody>
      </p:sp>
      <p:sp>
        <p:nvSpPr>
          <p:cNvPr id="3" name="Content Placeholder 2"/>
          <p:cNvSpPr>
            <a:spLocks noGrp="1"/>
          </p:cNvSpPr>
          <p:nvPr>
            <p:ph idx="1"/>
          </p:nvPr>
        </p:nvSpPr>
        <p:spPr/>
        <p:txBody>
          <a:bodyPr/>
          <a:lstStyle/>
          <a:p>
            <a:r>
              <a:rPr lang="en-US" dirty="0" smtClean="0"/>
              <a:t>African Americans may utilize religious and spiritual coping mechanisms. (</a:t>
            </a:r>
            <a:r>
              <a:rPr lang="en-US" dirty="0" err="1" smtClean="0"/>
              <a:t>Neblett</a:t>
            </a:r>
            <a:r>
              <a:rPr lang="en-US" dirty="0" smtClean="0"/>
              <a:t>, et al. 2010)</a:t>
            </a:r>
          </a:p>
          <a:p>
            <a:r>
              <a:rPr lang="en-US" dirty="0" smtClean="0"/>
              <a:t>For those under financial stress, ‘the collection basket’ can be another stressor (Hudson et. al. 2016).</a:t>
            </a:r>
          </a:p>
          <a:p>
            <a:r>
              <a:rPr lang="en-US" dirty="0" smtClean="0"/>
              <a:t>Potential stigma among church attendees about associating with justice-involved individuals and their families. (</a:t>
            </a:r>
            <a:r>
              <a:rPr lang="en-US" dirty="0" err="1" smtClean="0"/>
              <a:t>DeGruy</a:t>
            </a:r>
            <a:r>
              <a:rPr lang="en-US" dirty="0" smtClean="0"/>
              <a:t> 2005)</a:t>
            </a:r>
          </a:p>
          <a:p>
            <a:r>
              <a:rPr lang="en-US" i="1" dirty="0" smtClean="0"/>
              <a:t>Younger generation don’t have same feelings about church. Seen as European, from slavery. </a:t>
            </a:r>
            <a:r>
              <a:rPr lang="en-US" dirty="0" smtClean="0"/>
              <a:t>Focus group</a:t>
            </a:r>
          </a:p>
        </p:txBody>
      </p:sp>
    </p:spTree>
    <p:extLst>
      <p:ext uri="{BB962C8B-B14F-4D97-AF65-F5344CB8AC3E}">
        <p14:creationId xmlns:p14="http://schemas.microsoft.com/office/powerpoint/2010/main" val="1559696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National perspective</a:t>
            </a:r>
            <a:endParaRPr lang="en-US" dirty="0"/>
          </a:p>
        </p:txBody>
      </p:sp>
    </p:spTree>
    <p:extLst>
      <p:ext uri="{BB962C8B-B14F-4D97-AF65-F5344CB8AC3E}">
        <p14:creationId xmlns:p14="http://schemas.microsoft.com/office/powerpoint/2010/main" val="1547809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color blind is not helpful</a:t>
            </a:r>
            <a:endParaRPr lang="en-US" dirty="0"/>
          </a:p>
        </p:txBody>
      </p:sp>
      <p:sp>
        <p:nvSpPr>
          <p:cNvPr id="3" name="Content Placeholder 2"/>
          <p:cNvSpPr>
            <a:spLocks noGrp="1"/>
          </p:cNvSpPr>
          <p:nvPr>
            <p:ph idx="1"/>
          </p:nvPr>
        </p:nvSpPr>
        <p:spPr/>
        <p:txBody>
          <a:bodyPr/>
          <a:lstStyle/>
          <a:p>
            <a:r>
              <a:rPr lang="en-US" i="1" dirty="0" smtClean="0"/>
              <a:t>“We treat everyone the same in our drug court program.”</a:t>
            </a:r>
          </a:p>
          <a:p>
            <a:r>
              <a:rPr lang="en-US" dirty="0" smtClean="0"/>
              <a:t>Research indicates that practicing an ideology of color blindness is ineffective, provokes interracial tension, and promotes inequality. (Neville, et al. 2013).</a:t>
            </a:r>
          </a:p>
          <a:p>
            <a:r>
              <a:rPr lang="en-US" dirty="0" smtClean="0"/>
              <a:t>What to do instead?</a:t>
            </a:r>
          </a:p>
          <a:p>
            <a:pPr lvl="1"/>
            <a:r>
              <a:rPr lang="en-US" dirty="0" smtClean="0"/>
              <a:t>Discourage color blind attitudes among staff. 	</a:t>
            </a:r>
          </a:p>
          <a:p>
            <a:pPr lvl="1"/>
            <a:r>
              <a:rPr lang="en-US" dirty="0" smtClean="0"/>
              <a:t>Engage in hard discussions about how race may matter in your program.</a:t>
            </a:r>
          </a:p>
          <a:p>
            <a:pPr lvl="1"/>
            <a:r>
              <a:rPr lang="en-US" dirty="0" smtClean="0"/>
              <a:t> Include community partners and participants in these discussions. </a:t>
            </a:r>
            <a:endParaRPr lang="en-US" dirty="0"/>
          </a:p>
        </p:txBody>
      </p:sp>
    </p:spTree>
    <p:extLst>
      <p:ext uri="{BB962C8B-B14F-4D97-AF65-F5344CB8AC3E}">
        <p14:creationId xmlns:p14="http://schemas.microsoft.com/office/powerpoint/2010/main" val="2641562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Drugs may not be the ‘problem’</a:t>
            </a:r>
            <a:endParaRPr lang="en-US" dirty="0"/>
          </a:p>
        </p:txBody>
      </p:sp>
      <p:sp>
        <p:nvSpPr>
          <p:cNvPr id="3" name="Content Placeholder 2"/>
          <p:cNvSpPr>
            <a:spLocks noGrp="1"/>
          </p:cNvSpPr>
          <p:nvPr>
            <p:ph idx="1"/>
          </p:nvPr>
        </p:nvSpPr>
        <p:spPr/>
        <p:txBody>
          <a:bodyPr/>
          <a:lstStyle/>
          <a:p>
            <a:r>
              <a:rPr lang="en-US" i="1" dirty="0"/>
              <a:t>Not just focus on drug treatment because that is not an addict’s whole downfall.  Drugs is not the problem. Addicts have more than one problem. </a:t>
            </a:r>
            <a:endParaRPr lang="en-US" i="1" dirty="0" smtClean="0"/>
          </a:p>
          <a:p>
            <a:r>
              <a:rPr lang="en-US" i="1" dirty="0" smtClean="0"/>
              <a:t>All </a:t>
            </a:r>
            <a:r>
              <a:rPr lang="en-US" i="1" dirty="0"/>
              <a:t>you focus on is drug problem, then you aren’t going to get down to the serious problems.   </a:t>
            </a:r>
            <a:endParaRPr lang="en-US" i="1" dirty="0" smtClean="0"/>
          </a:p>
          <a:p>
            <a:r>
              <a:rPr lang="en-US" i="1" dirty="0" smtClean="0"/>
              <a:t>Education </a:t>
            </a:r>
            <a:r>
              <a:rPr lang="en-US" i="1" dirty="0"/>
              <a:t>might be a much bigger problem than drugs. </a:t>
            </a:r>
            <a:endParaRPr lang="en-US" i="1" dirty="0" smtClean="0"/>
          </a:p>
          <a:p>
            <a:r>
              <a:rPr lang="en-US" i="1" dirty="0" smtClean="0"/>
              <a:t>Job </a:t>
            </a:r>
            <a:r>
              <a:rPr lang="en-US" i="1" dirty="0"/>
              <a:t>problem might also be bigger. </a:t>
            </a:r>
            <a:endParaRPr lang="en-US" i="1" dirty="0" smtClean="0"/>
          </a:p>
          <a:p>
            <a:r>
              <a:rPr lang="en-US" i="1" dirty="0" smtClean="0"/>
              <a:t> </a:t>
            </a:r>
            <a:r>
              <a:rPr lang="en-US" i="1" dirty="0"/>
              <a:t>I don’t want to play the race card but being African American it really does make a big difference, especially when you are a felon. </a:t>
            </a:r>
          </a:p>
        </p:txBody>
      </p:sp>
      <p:sp>
        <p:nvSpPr>
          <p:cNvPr id="4" name="TextBox 3"/>
          <p:cNvSpPr txBox="1"/>
          <p:nvPr/>
        </p:nvSpPr>
        <p:spPr>
          <a:xfrm>
            <a:off x="4974336" y="5925312"/>
            <a:ext cx="2170659" cy="369332"/>
          </a:xfrm>
          <a:prstGeom prst="rect">
            <a:avLst/>
          </a:prstGeom>
          <a:noFill/>
        </p:spPr>
        <p:txBody>
          <a:bodyPr wrap="none" rtlCol="0">
            <a:spAutoFit/>
          </a:bodyPr>
          <a:lstStyle/>
          <a:p>
            <a:r>
              <a:rPr lang="en-US" dirty="0" smtClean="0"/>
              <a:t>Equivalent treatment</a:t>
            </a:r>
            <a:endParaRPr lang="en-US" dirty="0"/>
          </a:p>
        </p:txBody>
      </p:sp>
    </p:spTree>
    <p:extLst>
      <p:ext uri="{BB962C8B-B14F-4D97-AF65-F5344CB8AC3E}">
        <p14:creationId xmlns:p14="http://schemas.microsoft.com/office/powerpoint/2010/main" val="4131538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services?</a:t>
            </a:r>
            <a:endParaRPr lang="en-US" dirty="0"/>
          </a:p>
        </p:txBody>
      </p:sp>
      <p:sp>
        <p:nvSpPr>
          <p:cNvPr id="3" name="Content Placeholder 2"/>
          <p:cNvSpPr>
            <a:spLocks noGrp="1"/>
          </p:cNvSpPr>
          <p:nvPr>
            <p:ph idx="1"/>
          </p:nvPr>
        </p:nvSpPr>
        <p:spPr>
          <a:xfrm>
            <a:off x="1371600" y="1645919"/>
            <a:ext cx="9601200" cy="4531043"/>
          </a:xfrm>
        </p:spPr>
        <p:txBody>
          <a:bodyPr>
            <a:normAutofit/>
          </a:bodyPr>
          <a:lstStyle/>
          <a:p>
            <a:r>
              <a:rPr lang="en-US" b="1" dirty="0"/>
              <a:t>Focus on </a:t>
            </a:r>
            <a:r>
              <a:rPr lang="en-US" b="1" dirty="0" smtClean="0"/>
              <a:t>Habilitation- </a:t>
            </a:r>
            <a:r>
              <a:rPr lang="en-US" b="1" dirty="0" smtClean="0"/>
              <a:t>skills </a:t>
            </a:r>
            <a:r>
              <a:rPr lang="en-US" b="1" dirty="0" smtClean="0"/>
              <a:t>training for a career not just a job</a:t>
            </a:r>
          </a:p>
          <a:p>
            <a:r>
              <a:rPr lang="en-US" dirty="0"/>
              <a:t>The evidence points to a need to focus on habilitation (being able to function independently in an adult world) especially for poor urban men, 50% of whom are black or Hispanic. (Institute on Research on Poverty 2016)</a:t>
            </a:r>
          </a:p>
          <a:p>
            <a:pPr lvl="0"/>
            <a:r>
              <a:rPr lang="en-US" dirty="0"/>
              <a:t>2/3 are fathers with children raised in female headed households.</a:t>
            </a:r>
          </a:p>
          <a:p>
            <a:pPr lvl="0"/>
            <a:r>
              <a:rPr lang="en-US" dirty="0"/>
              <a:t>60% have not worked in past 12 months.</a:t>
            </a:r>
          </a:p>
          <a:p>
            <a:pPr lvl="0"/>
            <a:r>
              <a:rPr lang="en-US" dirty="0"/>
              <a:t>Employment rates for urban black men have decreased from 73.4% in 1970 to 44.7% in 2010 vs. from 85% to 77% for white men.</a:t>
            </a:r>
          </a:p>
          <a:p>
            <a:pPr lvl="0"/>
            <a:r>
              <a:rPr lang="en-US" dirty="0"/>
              <a:t>50% of black and Hispanic men have been arrested by age 35.</a:t>
            </a:r>
          </a:p>
          <a:p>
            <a:r>
              <a:rPr lang="en-US" dirty="0"/>
              <a:t>Employment status at drug court entry is a significant predictor of exit status. Providing an equivalent experience may entail offering additional resources for employment supports. </a:t>
            </a:r>
          </a:p>
          <a:p>
            <a:endParaRPr lang="en-US" dirty="0"/>
          </a:p>
          <a:p>
            <a:endParaRPr lang="en-US" dirty="0"/>
          </a:p>
        </p:txBody>
      </p:sp>
      <p:sp>
        <p:nvSpPr>
          <p:cNvPr id="4" name="TextBox 3"/>
          <p:cNvSpPr txBox="1"/>
          <p:nvPr/>
        </p:nvSpPr>
        <p:spPr>
          <a:xfrm>
            <a:off x="5266944" y="6176963"/>
            <a:ext cx="2170659" cy="646331"/>
          </a:xfrm>
          <a:prstGeom prst="rect">
            <a:avLst/>
          </a:prstGeom>
          <a:noFill/>
        </p:spPr>
        <p:txBody>
          <a:bodyPr wrap="none" rtlCol="0">
            <a:spAutoFit/>
          </a:bodyPr>
          <a:lstStyle/>
          <a:p>
            <a:r>
              <a:rPr lang="en-US" dirty="0"/>
              <a:t>Equivalent treatment</a:t>
            </a:r>
          </a:p>
          <a:p>
            <a:endParaRPr lang="en-US" dirty="0"/>
          </a:p>
        </p:txBody>
      </p:sp>
    </p:spTree>
    <p:extLst>
      <p:ext uri="{BB962C8B-B14F-4D97-AF65-F5344CB8AC3E}">
        <p14:creationId xmlns:p14="http://schemas.microsoft.com/office/powerpoint/2010/main" val="1839500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Equivalent Retention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Most difficult group across types of interventions: young black </a:t>
            </a:r>
            <a:r>
              <a:rPr lang="en-US" dirty="0" smtClean="0"/>
              <a:t>males, 17-25</a:t>
            </a:r>
            <a:endParaRPr lang="en-US" dirty="0"/>
          </a:p>
          <a:p>
            <a:r>
              <a:rPr lang="en-US" dirty="0"/>
              <a:t>Typical comment: </a:t>
            </a:r>
            <a:r>
              <a:rPr lang="en-US" i="1" dirty="0"/>
              <a:t>“I’m not an addict. I just choose to smoke weed</a:t>
            </a:r>
            <a:r>
              <a:rPr lang="en-US" i="1" dirty="0" smtClean="0"/>
              <a:t>. Its part of my lifestyle.”</a:t>
            </a:r>
          </a:p>
          <a:p>
            <a:r>
              <a:rPr lang="en-US" dirty="0" smtClean="0"/>
              <a:t>Emerging adult characteristics- brain not mature, weak connections to social control mechanisms, establishing a lifestyle</a:t>
            </a:r>
          </a:p>
          <a:p>
            <a:r>
              <a:rPr lang="en-US" dirty="0" smtClean="0"/>
              <a:t>High prevalence of gateway drugs-alcohol and marijuana –related to experimentation, instability and stress, peer influence (</a:t>
            </a:r>
            <a:r>
              <a:rPr lang="en-US" dirty="0" err="1" smtClean="0"/>
              <a:t>Dannerbeck</a:t>
            </a:r>
            <a:r>
              <a:rPr lang="en-US" dirty="0" smtClean="0"/>
              <a:t>, 2010)</a:t>
            </a:r>
            <a:endParaRPr lang="en-US" dirty="0"/>
          </a:p>
          <a:p>
            <a:endParaRPr lang="en-US" dirty="0"/>
          </a:p>
        </p:txBody>
      </p:sp>
    </p:spTree>
    <p:extLst>
      <p:ext uri="{BB962C8B-B14F-4D97-AF65-F5344CB8AC3E}">
        <p14:creationId xmlns:p14="http://schemas.microsoft.com/office/powerpoint/2010/main" val="1010556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389"/>
            <a:ext cx="10515600" cy="768731"/>
          </a:xfrm>
        </p:spPr>
        <p:txBody>
          <a:bodyPr/>
          <a:lstStyle/>
          <a:p>
            <a:r>
              <a:rPr lang="en-US" dirty="0" smtClean="0">
                <a:solidFill>
                  <a:srgbClr val="FF0000"/>
                </a:solidFill>
              </a:rPr>
              <a:t>Performance Indicators</a:t>
            </a:r>
            <a:endParaRPr lang="en-US" dirty="0">
              <a:solidFill>
                <a:srgbClr val="FF0000"/>
              </a:solidFill>
            </a:endParaRPr>
          </a:p>
        </p:txBody>
      </p:sp>
      <p:sp>
        <p:nvSpPr>
          <p:cNvPr id="3" name="Content Placeholder 2"/>
          <p:cNvSpPr>
            <a:spLocks noGrp="1"/>
          </p:cNvSpPr>
          <p:nvPr>
            <p:ph idx="1"/>
          </p:nvPr>
        </p:nvSpPr>
        <p:spPr>
          <a:xfrm>
            <a:off x="838200" y="1330579"/>
            <a:ext cx="10515600" cy="4351338"/>
          </a:xfrm>
        </p:spPr>
        <p:txBody>
          <a:bodyPr>
            <a:normAutofit fontScale="92500" lnSpcReduction="10000"/>
          </a:bodyPr>
          <a:lstStyle/>
          <a:p>
            <a:r>
              <a:rPr lang="en-US" dirty="0" smtClean="0"/>
              <a:t>Break down participants by age group: </a:t>
            </a:r>
          </a:p>
          <a:p>
            <a:pPr lvl="1"/>
            <a:r>
              <a:rPr lang="en-US" dirty="0" smtClean="0"/>
              <a:t>17-25 emerging adults</a:t>
            </a:r>
          </a:p>
          <a:p>
            <a:pPr lvl="1"/>
            <a:r>
              <a:rPr lang="en-US" dirty="0" smtClean="0"/>
              <a:t>26-35 young adults</a:t>
            </a:r>
          </a:p>
          <a:p>
            <a:pPr lvl="1"/>
            <a:r>
              <a:rPr lang="en-US" dirty="0" smtClean="0"/>
              <a:t>36-60 middle adults</a:t>
            </a:r>
          </a:p>
          <a:p>
            <a:pPr lvl="1"/>
            <a:r>
              <a:rPr lang="en-US" dirty="0" smtClean="0"/>
              <a:t>60+ older adults</a:t>
            </a:r>
          </a:p>
          <a:p>
            <a:pPr lvl="1"/>
            <a:r>
              <a:rPr lang="en-US" sz="2800" dirty="0" smtClean="0"/>
              <a:t>Look at length of time in program, risks, needs</a:t>
            </a:r>
          </a:p>
          <a:p>
            <a:pPr lvl="1"/>
            <a:r>
              <a:rPr lang="en-US" sz="2800" dirty="0" smtClean="0"/>
              <a:t>Look for patterns of absconding, early termination</a:t>
            </a:r>
          </a:p>
          <a:p>
            <a:pPr lvl="1"/>
            <a:r>
              <a:rPr lang="en-US" sz="2800" dirty="0" smtClean="0"/>
              <a:t>Interview participants</a:t>
            </a:r>
          </a:p>
          <a:p>
            <a:pPr lvl="2"/>
            <a:r>
              <a:rPr lang="en-US" b="1" dirty="0"/>
              <a:t>What do you like least about the Drug Court Program?</a:t>
            </a:r>
          </a:p>
          <a:p>
            <a:pPr lvl="2"/>
            <a:r>
              <a:rPr lang="en-US" b="1" dirty="0"/>
              <a:t>What has been the most helpful thing about the Drug Court Program</a:t>
            </a:r>
            <a:r>
              <a:rPr lang="en-US" b="1" dirty="0" smtClean="0"/>
              <a:t>?</a:t>
            </a:r>
          </a:p>
          <a:p>
            <a:pPr lvl="2"/>
            <a:r>
              <a:rPr lang="en-US" b="1" dirty="0"/>
              <a:t>What did you hear about drug court before you entered?</a:t>
            </a:r>
          </a:p>
          <a:p>
            <a:pPr lvl="2"/>
            <a:r>
              <a:rPr lang="en-US" b="1" dirty="0"/>
              <a:t>Why did you decide to participate in drug court?</a:t>
            </a:r>
          </a:p>
          <a:p>
            <a:pPr lvl="2"/>
            <a:endParaRPr lang="en-US" dirty="0" smtClean="0"/>
          </a:p>
          <a:p>
            <a:pPr lvl="2"/>
            <a:endParaRPr lang="en-US" dirty="0"/>
          </a:p>
        </p:txBody>
      </p:sp>
      <p:sp>
        <p:nvSpPr>
          <p:cNvPr id="4" name="TextBox 3"/>
          <p:cNvSpPr txBox="1"/>
          <p:nvPr/>
        </p:nvSpPr>
        <p:spPr>
          <a:xfrm>
            <a:off x="5532120" y="5833872"/>
            <a:ext cx="2137573" cy="369332"/>
          </a:xfrm>
          <a:prstGeom prst="rect">
            <a:avLst/>
          </a:prstGeom>
          <a:noFill/>
        </p:spPr>
        <p:txBody>
          <a:bodyPr wrap="none" rtlCol="0">
            <a:spAutoFit/>
          </a:bodyPr>
          <a:lstStyle/>
          <a:p>
            <a:r>
              <a:rPr lang="en-US" dirty="0"/>
              <a:t>Equivalent Retention</a:t>
            </a:r>
          </a:p>
        </p:txBody>
      </p:sp>
    </p:spTree>
    <p:extLst>
      <p:ext uri="{BB962C8B-B14F-4D97-AF65-F5344CB8AC3E}">
        <p14:creationId xmlns:p14="http://schemas.microsoft.com/office/powerpoint/2010/main" val="3838370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7632" y="1380744"/>
            <a:ext cx="8778240" cy="4154984"/>
          </a:xfrm>
          <a:prstGeom prst="rect">
            <a:avLst/>
          </a:prstGeom>
        </p:spPr>
        <p:txBody>
          <a:bodyPr wrap="square">
            <a:spAutoFit/>
          </a:bodyPr>
          <a:lstStyle/>
          <a:p>
            <a:r>
              <a:rPr lang="en-US" sz="2400" i="1" dirty="0">
                <a:ea typeface="Times New Roman" panose="02020603050405020304" pitchFamily="18" charset="0"/>
                <a:cs typeface="Courier New" panose="02070309020205020404" pitchFamily="49" charset="0"/>
              </a:rPr>
              <a:t>I don’t have none of that addiction stuff. I don’t even see why I am in drug court.  I guess because I had drugs but I don’t know what. They should have a different program to talk about how to get money</a:t>
            </a:r>
            <a:r>
              <a:rPr lang="en-US" sz="2400" i="1" dirty="0" smtClean="0">
                <a:ea typeface="Times New Roman" panose="02020603050405020304" pitchFamily="18" charset="0"/>
                <a:cs typeface="Courier New" panose="02070309020205020404" pitchFamily="49" charset="0"/>
              </a:rPr>
              <a:t>. </a:t>
            </a:r>
            <a:r>
              <a:rPr lang="en-US" sz="2400" i="1" dirty="0"/>
              <a:t>They should put me in a different room to talk about why I want fast money. </a:t>
            </a:r>
            <a:r>
              <a:rPr lang="en-US" sz="2400" i="1" dirty="0" smtClean="0"/>
              <a:t>. . </a:t>
            </a:r>
            <a:r>
              <a:rPr lang="en-US" sz="2400" i="1" dirty="0"/>
              <a:t>I don’t have an addiction it is more of a lifestyle. You know how you grow up seeing your older cousins and  brothers doing this. You like what you see. They have good clothes, shoes, game systems. Just trying to live the good life. Without having to do nothing for real for it just somebody put it in your hand real quick and easy like that.  None of that ‘oh my feet hurt’ coming home from work type stuff. </a:t>
            </a:r>
            <a:r>
              <a:rPr lang="en-US" sz="2400" dirty="0"/>
              <a:t>Reintegration evaluation</a:t>
            </a:r>
          </a:p>
        </p:txBody>
      </p:sp>
      <p:sp>
        <p:nvSpPr>
          <p:cNvPr id="3" name="TextBox 2"/>
          <p:cNvSpPr txBox="1"/>
          <p:nvPr/>
        </p:nvSpPr>
        <p:spPr>
          <a:xfrm>
            <a:off x="1947672" y="521208"/>
            <a:ext cx="1646989" cy="523220"/>
          </a:xfrm>
          <a:prstGeom prst="rect">
            <a:avLst/>
          </a:prstGeom>
          <a:noFill/>
        </p:spPr>
        <p:txBody>
          <a:bodyPr wrap="none" rtlCol="0">
            <a:spAutoFit/>
          </a:bodyPr>
          <a:lstStyle/>
          <a:p>
            <a:r>
              <a:rPr lang="en-US" sz="2800" b="1" dirty="0" smtClean="0"/>
              <a:t>Retention</a:t>
            </a:r>
            <a:endParaRPr lang="en-US" sz="2800" b="1" dirty="0"/>
          </a:p>
        </p:txBody>
      </p:sp>
    </p:spTree>
    <p:extLst>
      <p:ext uri="{BB962C8B-B14F-4D97-AF65-F5344CB8AC3E}">
        <p14:creationId xmlns:p14="http://schemas.microsoft.com/office/powerpoint/2010/main" val="434206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p:txBody>
          <a:bodyPr anchor="ctr">
            <a:normAutofit fontScale="90000"/>
          </a:bodyPr>
          <a:lstStyle/>
          <a:p>
            <a:r>
              <a:rPr lang="en-US" sz="4000" dirty="0"/>
              <a:t>To help with retention, assess for risk and needs</a:t>
            </a:r>
            <a:r>
              <a:rPr lang="en-US" altLang="en-US" sz="3800" dirty="0" smtClean="0"/>
              <a:t/>
            </a:r>
            <a:br>
              <a:rPr lang="en-US" altLang="en-US" sz="3800" dirty="0" smtClean="0"/>
            </a:br>
            <a:r>
              <a:rPr lang="en-US" altLang="en-US" sz="3800" dirty="0" smtClean="0"/>
              <a:t>          MO </a:t>
            </a:r>
            <a:r>
              <a:rPr lang="en-US" altLang="en-US" sz="3800" dirty="0"/>
              <a:t>Drug Court Exits by Race &amp; RANT Score</a:t>
            </a:r>
          </a:p>
        </p:txBody>
      </p:sp>
      <p:graphicFrame>
        <p:nvGraphicFramePr>
          <p:cNvPr id="27706" name="Group 58"/>
          <p:cNvGraphicFramePr>
            <a:graphicFrameLocks noGrp="1"/>
          </p:cNvGraphicFramePr>
          <p:nvPr>
            <p:extLst>
              <p:ext uri="{D42A27DB-BD31-4B8C-83A1-F6EECF244321}">
                <p14:modId xmlns:p14="http://schemas.microsoft.com/office/powerpoint/2010/main" val="3742199572"/>
              </p:ext>
            </p:extLst>
          </p:nvPr>
        </p:nvGraphicFramePr>
        <p:xfrm>
          <a:off x="1682496" y="2171700"/>
          <a:ext cx="8680705" cy="4064001"/>
        </p:xfrm>
        <a:graphic>
          <a:graphicData uri="http://schemas.openxmlformats.org/drawingml/2006/table">
            <a:tbl>
              <a:tblPr/>
              <a:tblGrid>
                <a:gridCol w="1736141"/>
                <a:gridCol w="1736141"/>
                <a:gridCol w="1736141"/>
                <a:gridCol w="1736141"/>
                <a:gridCol w="1736141"/>
              </a:tblGrid>
              <a:tr h="1354138">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dirty="0" smtClean="0">
                          <a:ln>
                            <a:noFill/>
                          </a:ln>
                          <a:solidFill>
                            <a:schemeClr val="tx1"/>
                          </a:solidFill>
                          <a:effectLst/>
                          <a:latin typeface="Arial" pitchFamily="34" charset="0"/>
                        </a:rPr>
                        <a:t>Risk/Need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dirty="0" smtClean="0">
                          <a:ln>
                            <a:noFill/>
                          </a:ln>
                          <a:solidFill>
                            <a:schemeClr val="tx1"/>
                          </a:solidFill>
                          <a:effectLst/>
                          <a:latin typeface="Arial" pitchFamily="34" charset="0"/>
                        </a:rPr>
                        <a:t>Hi/Hi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Hi/Low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Low/Hi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dirty="0" smtClean="0">
                          <a:ln>
                            <a:noFill/>
                          </a:ln>
                          <a:solidFill>
                            <a:schemeClr val="tx1"/>
                          </a:solidFill>
                          <a:effectLst/>
                          <a:latin typeface="Arial" pitchFamily="34" charset="0"/>
                        </a:rPr>
                        <a:t>Low/Low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5725">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White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666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smtClean="0">
                          <a:ln>
                            <a:noFill/>
                          </a:ln>
                          <a:solidFill>
                            <a:schemeClr val="tx1"/>
                          </a:solidFill>
                          <a:effectLst/>
                          <a:latin typeface="Arial" pitchFamily="34" charset="0"/>
                        </a:rPr>
                        <a:t>81%</a:t>
                      </a:r>
                      <a:endParaRPr kumimoji="0" lang="en-US" altLang="en-US" sz="2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75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51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smtClean="0">
                          <a:ln>
                            <a:noFill/>
                          </a:ln>
                          <a:solidFill>
                            <a:schemeClr val="tx1"/>
                          </a:solidFill>
                          <a:effectLst/>
                          <a:latin typeface="Arial"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dirty="0" smtClean="0">
                          <a:ln>
                            <a:noFill/>
                          </a:ln>
                          <a:solidFill>
                            <a:schemeClr val="tx1"/>
                          </a:solidFill>
                          <a:effectLst/>
                          <a:latin typeface="Arial" pitchFamily="34" charset="0"/>
                        </a:rPr>
                        <a:t>30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dirty="0" smtClean="0">
                          <a:ln>
                            <a:noFill/>
                          </a:ln>
                          <a:solidFill>
                            <a:schemeClr val="tx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4138">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Black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183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smtClean="0">
                          <a:ln>
                            <a:noFill/>
                          </a:ln>
                          <a:solidFill>
                            <a:schemeClr val="tx1"/>
                          </a:solidFill>
                          <a:effectLst/>
                          <a:latin typeface="Arial" pitchFamily="34" charset="0"/>
                        </a:rPr>
                        <a:t>64%</a:t>
                      </a:r>
                      <a:endParaRPr kumimoji="0" lang="en-US" altLang="en-US" sz="2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1" i="0" u="none" strike="noStrike" cap="none" normalizeH="0" baseline="0" smtClean="0">
                          <a:ln>
                            <a:noFill/>
                          </a:ln>
                          <a:solidFill>
                            <a:srgbClr val="FF3300"/>
                          </a:solidFill>
                          <a:effectLst/>
                          <a:latin typeface="Arial" pitchFamily="34" charset="0"/>
                        </a:rPr>
                        <a:t>74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1" i="1" u="none" strike="noStrike" cap="none" normalizeH="0" baseline="0" smtClean="0">
                          <a:ln>
                            <a:noFill/>
                          </a:ln>
                          <a:solidFill>
                            <a:srgbClr val="FF3300"/>
                          </a:solidFill>
                          <a:effectLst/>
                          <a:latin typeface="Arial" pitchFamily="34" charset="0"/>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smtClean="0">
                          <a:ln>
                            <a:noFill/>
                          </a:ln>
                          <a:solidFill>
                            <a:schemeClr val="tx1"/>
                          </a:solidFill>
                          <a:effectLst/>
                          <a:latin typeface="Arial" pitchFamily="34" charset="0"/>
                        </a:rPr>
                        <a:t>14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itchFamily="2" charset="2"/>
                        <a:defRPr sz="2600">
                          <a:solidFill>
                            <a:schemeClr val="tx1"/>
                          </a:solidFill>
                          <a:latin typeface="Arial" pitchFamily="34" charset="0"/>
                        </a:defRPr>
                      </a:lvl1pPr>
                      <a:lvl2pPr indent="-112713">
                        <a:spcBef>
                          <a:spcPct val="20000"/>
                        </a:spcBef>
                        <a:buClr>
                          <a:schemeClr val="accent2"/>
                        </a:buClr>
                        <a:buSzPct val="60000"/>
                        <a:buFont typeface="Wingdings" pitchFamily="2" charset="2"/>
                        <a:defRPr sz="2200">
                          <a:solidFill>
                            <a:schemeClr val="tx1"/>
                          </a:solidFill>
                          <a:latin typeface="Arial" pitchFamily="34" charset="0"/>
                        </a:defRPr>
                      </a:lvl2pPr>
                      <a:lvl3pPr indent="-242888">
                        <a:spcBef>
                          <a:spcPct val="20000"/>
                        </a:spcBef>
                        <a:buClr>
                          <a:schemeClr val="accent1"/>
                        </a:buClr>
                        <a:buSzPct val="65000"/>
                        <a:buFont typeface="Wingdings" pitchFamily="2" charset="2"/>
                        <a:defRPr sz="2000">
                          <a:solidFill>
                            <a:schemeClr val="tx1"/>
                          </a:solidFill>
                          <a:latin typeface="Arial" pitchFamily="34" charset="0"/>
                        </a:defRPr>
                      </a:lvl3pPr>
                      <a:lvl4pPr indent="-347663">
                        <a:spcBef>
                          <a:spcPct val="20000"/>
                        </a:spcBef>
                        <a:buClr>
                          <a:schemeClr val="accent2"/>
                        </a:buClr>
                        <a:buSzPct val="70000"/>
                        <a:buFont typeface="Wingdings" pitchFamily="2" charset="2"/>
                        <a:defRPr>
                          <a:solidFill>
                            <a:schemeClr val="tx1"/>
                          </a:solidFill>
                          <a:latin typeface="Arial" pitchFamily="34" charset="0"/>
                        </a:defRPr>
                      </a:lvl4pPr>
                      <a:lvl5pPr indent="-487363">
                        <a:spcBef>
                          <a:spcPct val="20000"/>
                        </a:spcBef>
                        <a:buClr>
                          <a:schemeClr val="accent1"/>
                        </a:buClr>
                        <a:buSzPct val="75000"/>
                        <a:buFont typeface="Wingdings" pitchFamily="2" charset="2"/>
                        <a:defRPr>
                          <a:solidFill>
                            <a:schemeClr val="tx1"/>
                          </a:solidFill>
                          <a:latin typeface="Arial" pitchFamily="34" charset="0"/>
                        </a:defRPr>
                      </a:lvl5pPr>
                      <a:lvl6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6pPr>
                      <a:lvl7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7pPr>
                      <a:lvl8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8pPr>
                      <a:lvl9pPr indent="-487363" fontAlgn="base">
                        <a:spcBef>
                          <a:spcPct val="20000"/>
                        </a:spcBef>
                        <a:spcAft>
                          <a:spcPct val="0"/>
                        </a:spcAft>
                        <a:buClr>
                          <a:schemeClr val="accent1"/>
                        </a:buClr>
                        <a:buSzPct val="75000"/>
                        <a:buFont typeface="Wingdings" pitchFamily="2" charset="2"/>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0" u="none" strike="noStrike" cap="none" normalizeH="0" baseline="0" dirty="0" smtClean="0">
                          <a:ln>
                            <a:noFill/>
                          </a:ln>
                          <a:solidFill>
                            <a:schemeClr val="tx1"/>
                          </a:solidFill>
                          <a:effectLst/>
                          <a:latin typeface="Arial" pitchFamily="34" charset="0"/>
                        </a:rPr>
                        <a:t>13 </a:t>
                      </a:r>
                    </a:p>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en-US" sz="2600" b="0" i="1" u="none" strike="noStrike" cap="none" normalizeH="0" baseline="0" dirty="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3366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a:t>
            </a:r>
            <a:r>
              <a:rPr lang="en-US" dirty="0"/>
              <a:t> </a:t>
            </a:r>
            <a:r>
              <a:rPr lang="en-US" dirty="0" smtClean="0"/>
              <a:t>A promising intervention</a:t>
            </a:r>
            <a:endParaRPr lang="en-US" dirty="0"/>
          </a:p>
        </p:txBody>
      </p:sp>
      <p:sp>
        <p:nvSpPr>
          <p:cNvPr id="3" name="Content Placeholder 2"/>
          <p:cNvSpPr>
            <a:spLocks noGrp="1"/>
          </p:cNvSpPr>
          <p:nvPr>
            <p:ph idx="1"/>
          </p:nvPr>
        </p:nvSpPr>
        <p:spPr/>
        <p:txBody>
          <a:bodyPr>
            <a:normAutofit/>
          </a:bodyPr>
          <a:lstStyle/>
          <a:p>
            <a:r>
              <a:rPr lang="en-US" dirty="0"/>
              <a:t>Habilitation, </a:t>
            </a:r>
            <a:r>
              <a:rPr lang="en-US" dirty="0" smtClean="0"/>
              <a:t>Empowerment </a:t>
            </a:r>
            <a:r>
              <a:rPr lang="en-US" dirty="0"/>
              <a:t>and Accountability Therapy </a:t>
            </a:r>
            <a:endParaRPr lang="en-US" dirty="0" smtClean="0"/>
          </a:p>
          <a:p>
            <a:r>
              <a:rPr lang="en-US" dirty="0"/>
              <a:t>created by Guy Wheeler and Darryl Turpin </a:t>
            </a:r>
            <a:endParaRPr lang="en-US" dirty="0" smtClean="0"/>
          </a:p>
          <a:p>
            <a:r>
              <a:rPr lang="en-US" dirty="0" smtClean="0"/>
              <a:t>Manualized cognitive behavioral therapy designed for those who identify with the culture of </a:t>
            </a:r>
            <a:r>
              <a:rPr lang="en-US" dirty="0"/>
              <a:t>black males between the ages of 17 and </a:t>
            </a:r>
            <a:r>
              <a:rPr lang="en-US" dirty="0" smtClean="0"/>
              <a:t>29</a:t>
            </a:r>
          </a:p>
          <a:p>
            <a:r>
              <a:rPr lang="en-US" dirty="0" smtClean="0"/>
              <a:t>Focuses </a:t>
            </a:r>
            <a:r>
              <a:rPr lang="en-US" dirty="0"/>
              <a:t>on spirituality, community, family and self.  </a:t>
            </a:r>
            <a:endParaRPr lang="en-US" dirty="0" smtClean="0"/>
          </a:p>
          <a:p>
            <a:r>
              <a:rPr lang="en-US" dirty="0" smtClean="0"/>
              <a:t>Geared </a:t>
            </a:r>
            <a:r>
              <a:rPr lang="en-US" dirty="0"/>
              <a:t>to reduce recidivism, reduce drug use, address trauma, ambivalence and </a:t>
            </a:r>
            <a:r>
              <a:rPr lang="en-US" dirty="0" smtClean="0"/>
              <a:t>resistance</a:t>
            </a:r>
            <a:endParaRPr lang="en-US" dirty="0"/>
          </a:p>
        </p:txBody>
      </p:sp>
    </p:spTree>
    <p:extLst>
      <p:ext uri="{BB962C8B-B14F-4D97-AF65-F5344CB8AC3E}">
        <p14:creationId xmlns:p14="http://schemas.microsoft.com/office/powerpoint/2010/main" val="1467943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normAutofit fontScale="90000"/>
          </a:bodyPr>
          <a:lstStyle/>
          <a:p>
            <a:r>
              <a:rPr lang="en-US" b="1" dirty="0"/>
              <a:t>Consider ways to connect your program to the </a:t>
            </a:r>
            <a:r>
              <a:rPr lang="en-US" b="1" dirty="0" smtClean="0"/>
              <a:t>participants to improve retention</a:t>
            </a:r>
            <a:r>
              <a:rPr lang="en-US" dirty="0"/>
              <a:t/>
            </a:r>
            <a:br>
              <a:rPr lang="en-US" dirty="0"/>
            </a:br>
            <a:endParaRPr lang="en-US" dirty="0"/>
          </a:p>
        </p:txBody>
      </p:sp>
      <p:sp>
        <p:nvSpPr>
          <p:cNvPr id="3" name="Content Placeholder 2"/>
          <p:cNvSpPr>
            <a:spLocks noGrp="1"/>
          </p:cNvSpPr>
          <p:nvPr>
            <p:ph idx="1"/>
          </p:nvPr>
        </p:nvSpPr>
        <p:spPr>
          <a:xfrm>
            <a:off x="838200" y="1371600"/>
            <a:ext cx="10515600" cy="5129783"/>
          </a:xfrm>
        </p:spPr>
        <p:txBody>
          <a:bodyPr>
            <a:normAutofit/>
          </a:bodyPr>
          <a:lstStyle/>
          <a:p>
            <a:r>
              <a:rPr lang="en-US" dirty="0"/>
              <a:t>A recent Pew Research Center study (2015) found that young adults, those with low incomes and minority status were the groups most likely to be </a:t>
            </a:r>
            <a:r>
              <a:rPr lang="en-US" b="1" dirty="0"/>
              <a:t>smart-phone</a:t>
            </a:r>
            <a:r>
              <a:rPr lang="en-US" dirty="0"/>
              <a:t> dependent. How can you use this device to enhance access to your program? </a:t>
            </a:r>
          </a:p>
          <a:p>
            <a:pPr lvl="0"/>
            <a:r>
              <a:rPr lang="en-US" dirty="0"/>
              <a:t>Send text reminders about appearance dates.</a:t>
            </a:r>
          </a:p>
          <a:p>
            <a:pPr lvl="0"/>
            <a:r>
              <a:rPr lang="en-US" dirty="0"/>
              <a:t>Clinicians and probation officers can do quick check-ins on mental state, cravings, or activities to see how participants are doing.</a:t>
            </a:r>
          </a:p>
          <a:p>
            <a:pPr lvl="0"/>
            <a:r>
              <a:rPr lang="en-US" dirty="0"/>
              <a:t>Drug testing reminders can be sent via text. </a:t>
            </a:r>
          </a:p>
          <a:p>
            <a:pPr lvl="0"/>
            <a:r>
              <a:rPr lang="en-US" dirty="0"/>
              <a:t>Some clinical interventions may be conducted over smart-phones.</a:t>
            </a:r>
          </a:p>
          <a:p>
            <a:pPr lvl="0"/>
            <a:r>
              <a:rPr lang="en-US" dirty="0"/>
              <a:t>On-line reviews of NA/AA groups can help individuals find a good match. </a:t>
            </a:r>
          </a:p>
          <a:p>
            <a:pPr lvl="0"/>
            <a:r>
              <a:rPr lang="en-US" dirty="0"/>
              <a:t>Create an app for stress reduction.</a:t>
            </a:r>
          </a:p>
          <a:p>
            <a:pPr lvl="0"/>
            <a:r>
              <a:rPr lang="en-US" dirty="0"/>
              <a:t>Link participants to health literacy information. </a:t>
            </a:r>
          </a:p>
          <a:p>
            <a:pPr lvl="0"/>
            <a:r>
              <a:rPr lang="en-US" dirty="0"/>
              <a:t>Community members can form a virtual network to offer support to participants. (Anderson &amp; Olson, 2016)</a:t>
            </a:r>
          </a:p>
          <a:p>
            <a:endParaRPr lang="en-US" dirty="0"/>
          </a:p>
        </p:txBody>
      </p:sp>
      <p:sp>
        <p:nvSpPr>
          <p:cNvPr id="4" name="TextBox 3"/>
          <p:cNvSpPr txBox="1"/>
          <p:nvPr/>
        </p:nvSpPr>
        <p:spPr>
          <a:xfrm>
            <a:off x="5495544" y="6316717"/>
            <a:ext cx="2137573" cy="369332"/>
          </a:xfrm>
          <a:prstGeom prst="rect">
            <a:avLst/>
          </a:prstGeom>
          <a:noFill/>
        </p:spPr>
        <p:txBody>
          <a:bodyPr wrap="none" rtlCol="0">
            <a:spAutoFit/>
          </a:bodyPr>
          <a:lstStyle/>
          <a:p>
            <a:r>
              <a:rPr lang="en-US" dirty="0" smtClean="0"/>
              <a:t>Equivalent Retention</a:t>
            </a:r>
            <a:endParaRPr lang="en-US" dirty="0"/>
          </a:p>
        </p:txBody>
      </p:sp>
    </p:spTree>
    <p:extLst>
      <p:ext uri="{BB962C8B-B14F-4D97-AF65-F5344CB8AC3E}">
        <p14:creationId xmlns:p14="http://schemas.microsoft.com/office/powerpoint/2010/main" val="2761743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Incentives and sanctions</a:t>
            </a:r>
            <a:br>
              <a:rPr lang="en-US" dirty="0" smtClean="0"/>
            </a:br>
            <a:r>
              <a:rPr lang="en-US" dirty="0"/>
              <a:t>	</a:t>
            </a:r>
            <a:r>
              <a:rPr lang="en-US" dirty="0" smtClean="0"/>
              <a:t>	</a:t>
            </a:r>
            <a:r>
              <a:rPr lang="en-US" dirty="0" smtClean="0">
                <a:solidFill>
                  <a:srgbClr val="FF0000"/>
                </a:solidFill>
              </a:rPr>
              <a:t>Performance indicators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Interview participants</a:t>
            </a:r>
          </a:p>
          <a:p>
            <a:pPr lvl="1"/>
            <a:r>
              <a:rPr lang="en-US" dirty="0" smtClean="0"/>
              <a:t>Were sanctions used as a punishment or a form of help? </a:t>
            </a:r>
            <a:endParaRPr lang="en-US" dirty="0"/>
          </a:p>
          <a:p>
            <a:r>
              <a:rPr lang="en-US" i="1" dirty="0" smtClean="0"/>
              <a:t>A </a:t>
            </a:r>
            <a:r>
              <a:rPr lang="en-US" i="1" dirty="0"/>
              <a:t>jail sanction doesn’t help if you are used to being locked up. You are used to that. Its comfortable</a:t>
            </a:r>
            <a:r>
              <a:rPr lang="en-US" i="1" dirty="0" smtClean="0"/>
              <a:t>. </a:t>
            </a:r>
            <a:r>
              <a:rPr lang="en-US" i="1" dirty="0"/>
              <a:t>Give people the opportunity to step outside themselves, go talk at a youth center. </a:t>
            </a:r>
            <a:r>
              <a:rPr lang="en-US" dirty="0" smtClean="0"/>
              <a:t>Drug court participant</a:t>
            </a:r>
          </a:p>
          <a:p>
            <a:r>
              <a:rPr lang="en-US" dirty="0"/>
              <a:t>Nurturing self efficacy- helping participants vs. giving them what they need to do </a:t>
            </a:r>
            <a:r>
              <a:rPr lang="en-US" dirty="0" smtClean="0"/>
              <a:t>things </a:t>
            </a:r>
            <a:r>
              <a:rPr lang="en-US" dirty="0"/>
              <a:t>themselves</a:t>
            </a:r>
          </a:p>
          <a:p>
            <a:endParaRPr lang="en-US" dirty="0"/>
          </a:p>
        </p:txBody>
      </p:sp>
    </p:spTree>
    <p:extLst>
      <p:ext uri="{BB962C8B-B14F-4D97-AF65-F5344CB8AC3E}">
        <p14:creationId xmlns:p14="http://schemas.microsoft.com/office/powerpoint/2010/main" val="246910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77527" t="-35" r="6875" b="-483"/>
          <a:stretch/>
        </p:blipFill>
        <p:spPr>
          <a:xfrm>
            <a:off x="0" y="0"/>
            <a:ext cx="1901686" cy="692757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67" y="483807"/>
            <a:ext cx="3175045" cy="6057758"/>
          </a:xfrm>
          <a:prstGeom prst="rect">
            <a:avLst/>
          </a:prstGeom>
        </p:spPr>
      </p:pic>
      <p:sp>
        <p:nvSpPr>
          <p:cNvPr id="11" name="TextBox 10"/>
          <p:cNvSpPr txBox="1"/>
          <p:nvPr/>
        </p:nvSpPr>
        <p:spPr>
          <a:xfrm>
            <a:off x="3671247" y="1208002"/>
            <a:ext cx="6999802" cy="4585871"/>
          </a:xfrm>
          <a:prstGeom prst="rect">
            <a:avLst/>
          </a:prstGeom>
          <a:noFill/>
        </p:spPr>
        <p:txBody>
          <a:bodyPr wrap="square" rtlCol="0">
            <a:spAutoFit/>
          </a:bodyPr>
          <a:lstStyle/>
          <a:p>
            <a:r>
              <a:rPr lang="en-US" b="1" dirty="0"/>
              <a:t>NOW, THEREFORE, BE IT RESOLVED THAT: </a:t>
            </a:r>
          </a:p>
          <a:p>
            <a:endParaRPr lang="en-US" sz="800" dirty="0"/>
          </a:p>
          <a:p>
            <a:r>
              <a:rPr lang="en-US" sz="2400" b="1" dirty="0"/>
              <a:t>1. All Drug Courts have an affirmative obligation to examine, in an ongoing manner, whether there are potential racial or ethnic disparities in their programs. </a:t>
            </a:r>
            <a:endParaRPr lang="en-US" sz="2400" dirty="0"/>
          </a:p>
          <a:p>
            <a:endParaRPr lang="en-US" sz="2400" dirty="0"/>
          </a:p>
          <a:p>
            <a:r>
              <a:rPr lang="en-US" sz="2400" dirty="0" smtClean="0"/>
              <a:t> </a:t>
            </a:r>
            <a:endParaRPr lang="en-US" sz="2400" dirty="0"/>
          </a:p>
          <a:p>
            <a:endParaRPr lang="en-US" sz="2400" dirty="0"/>
          </a:p>
          <a:p>
            <a:r>
              <a:rPr lang="en-US" sz="2400" b="1" dirty="0"/>
              <a:t>2. All Drug Courts have an affirmative obligation to take reasonable actions to prevent or correct any racial or ethnic disparities that may be found to </a:t>
            </a:r>
            <a:r>
              <a:rPr lang="en-US" sz="2400" b="1" dirty="0" smtClean="0"/>
              <a:t>exist</a:t>
            </a:r>
            <a:endParaRPr lang="en-US" sz="2400" b="1" dirty="0"/>
          </a:p>
          <a:p>
            <a:endParaRPr lang="en-US" sz="800" dirty="0"/>
          </a:p>
          <a:p>
            <a:endParaRPr lang="en-US" dirty="0"/>
          </a:p>
        </p:txBody>
      </p:sp>
      <p:sp>
        <p:nvSpPr>
          <p:cNvPr id="12" name="Rectangle 11"/>
          <p:cNvSpPr/>
          <p:nvPr/>
        </p:nvSpPr>
        <p:spPr>
          <a:xfrm>
            <a:off x="3780430" y="-100969"/>
            <a:ext cx="8411569" cy="1169551"/>
          </a:xfrm>
          <a:prstGeom prst="rect">
            <a:avLst/>
          </a:prstGeom>
        </p:spPr>
        <p:txBody>
          <a:bodyPr wrap="square">
            <a:spAutoFit/>
          </a:bodyPr>
          <a:lstStyle/>
          <a:p>
            <a:endParaRPr lang="en-US" sz="1600" b="0" i="0" u="none" strike="noStrike" baseline="0" dirty="0">
              <a:solidFill>
                <a:srgbClr val="000000"/>
              </a:solidFill>
              <a:latin typeface="Calibri" panose="020F0502020204030204" pitchFamily="34" charset="0"/>
            </a:endParaRPr>
          </a:p>
          <a:p>
            <a:pPr algn="ctr"/>
            <a:r>
              <a:rPr lang="en-US" sz="1600" b="0" i="0" u="none" strike="noStrike" baseline="0" dirty="0">
                <a:solidFill>
                  <a:srgbClr val="000000"/>
                </a:solidFill>
                <a:latin typeface="Calibri" panose="020F0502020204030204" pitchFamily="34" charset="0"/>
              </a:rPr>
              <a:t> </a:t>
            </a:r>
            <a:r>
              <a:rPr lang="en-US" b="1" u="sng" dirty="0">
                <a:solidFill>
                  <a:srgbClr val="000000"/>
                </a:solidFill>
                <a:latin typeface="Calibri" panose="020F0502020204030204" pitchFamily="34" charset="0"/>
              </a:rPr>
              <a:t>RESOLUTION OF THE BOARD OF DIRECTORS </a:t>
            </a:r>
            <a:endParaRPr lang="en-US" sz="1600" b="0" i="0" u="none" strike="noStrike" baseline="0" dirty="0">
              <a:solidFill>
                <a:srgbClr val="000000"/>
              </a:solidFill>
              <a:latin typeface="Calibri" panose="020F0502020204030204" pitchFamily="34" charset="0"/>
            </a:endParaRPr>
          </a:p>
          <a:p>
            <a:pPr algn="ctr"/>
            <a:r>
              <a:rPr lang="en-US" b="1" dirty="0">
                <a:solidFill>
                  <a:srgbClr val="000000"/>
                </a:solidFill>
                <a:latin typeface="Calibri" panose="020F0502020204030204" pitchFamily="34" charset="0"/>
              </a:rPr>
              <a:t>ON THE EQUIVALENT TREATMENT OF RACIAL AND ETHNIC </a:t>
            </a:r>
            <a:endParaRPr lang="en-US" dirty="0">
              <a:solidFill>
                <a:srgbClr val="000000"/>
              </a:solidFill>
              <a:latin typeface="Calibri" panose="020F0502020204030204" pitchFamily="34" charset="0"/>
            </a:endParaRPr>
          </a:p>
          <a:p>
            <a:pPr algn="ctr"/>
            <a:r>
              <a:rPr lang="en-US" b="1" dirty="0">
                <a:solidFill>
                  <a:srgbClr val="000000"/>
                </a:solidFill>
                <a:latin typeface="Calibri" panose="020F0502020204030204" pitchFamily="34" charset="0"/>
              </a:rPr>
              <a:t>MINORITY PARTICIPANTS IN DRUG COURTS </a:t>
            </a:r>
            <a:endParaRPr lang="en-US" dirty="0"/>
          </a:p>
        </p:txBody>
      </p:sp>
    </p:spTree>
    <p:extLst>
      <p:ext uri="{BB962C8B-B14F-4D97-AF65-F5344CB8AC3E}">
        <p14:creationId xmlns:p14="http://schemas.microsoft.com/office/powerpoint/2010/main" val="3633541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Opportunity in Drug Court</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dirty="0" smtClean="0"/>
              <a:t>If your rates didn’t measure up to state and national benchmarks, you examined your program.</a:t>
            </a:r>
          </a:p>
          <a:p>
            <a:pPr>
              <a:buFont typeface="Wingdings" panose="05000000000000000000" pitchFamily="2" charset="2"/>
              <a:buChar char="ü"/>
            </a:pPr>
            <a:r>
              <a:rPr lang="en-US" dirty="0" smtClean="0"/>
              <a:t>Are you accepting the appropriate people based on their risks and needs? </a:t>
            </a:r>
          </a:p>
          <a:p>
            <a:pPr lvl="1"/>
            <a:r>
              <a:rPr lang="en-US" dirty="0" smtClean="0"/>
              <a:t>Especially regarding addiction vs. abuse and mental health status, trauma/racism?</a:t>
            </a:r>
          </a:p>
          <a:p>
            <a:pPr>
              <a:buFont typeface="Wingdings" panose="05000000000000000000" pitchFamily="2" charset="2"/>
              <a:buChar char="ü"/>
            </a:pPr>
            <a:r>
              <a:rPr lang="en-US" dirty="0" smtClean="0"/>
              <a:t>Are you providing the appropriate services to meet those risks and needs?</a:t>
            </a:r>
          </a:p>
          <a:p>
            <a:pPr>
              <a:buFont typeface="Wingdings" panose="05000000000000000000" pitchFamily="2" charset="2"/>
              <a:buChar char="ü"/>
            </a:pPr>
            <a:r>
              <a:rPr lang="en-US" dirty="0" smtClean="0"/>
              <a:t>And providing the services in a culturally appropriate manner? </a:t>
            </a:r>
          </a:p>
          <a:p>
            <a:pPr>
              <a:buFont typeface="Wingdings" panose="05000000000000000000" pitchFamily="2" charset="2"/>
              <a:buChar char="ü"/>
            </a:pPr>
            <a:r>
              <a:rPr lang="en-US" dirty="0" smtClean="0"/>
              <a:t>Then it is time to consider program access.</a:t>
            </a:r>
            <a:endParaRPr lang="en-US" dirty="0"/>
          </a:p>
        </p:txBody>
      </p:sp>
    </p:spTree>
    <p:extLst>
      <p:ext uri="{BB962C8B-B14F-4D97-AF65-F5344CB8AC3E}">
        <p14:creationId xmlns:p14="http://schemas.microsoft.com/office/powerpoint/2010/main" val="1841324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0896"/>
            <a:ext cx="9601200" cy="1152144"/>
          </a:xfrm>
        </p:spPr>
        <p:txBody>
          <a:bodyPr>
            <a:normAutofit/>
          </a:bodyPr>
          <a:lstStyle/>
          <a:p>
            <a:r>
              <a:rPr lang="en-US" sz="3600" dirty="0" smtClean="0"/>
              <a:t>Recognize when Equivalent Access is not being Achieved</a:t>
            </a:r>
            <a:endParaRPr lang="en-US" sz="3600"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val="2672275867"/>
              </p:ext>
            </p:extLst>
          </p:nvPr>
        </p:nvGraphicFramePr>
        <p:xfrm>
          <a:off x="1124712" y="1463040"/>
          <a:ext cx="10314432" cy="5010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5111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Statewide Statistics related to Adult </a:t>
            </a:r>
            <a:r>
              <a:rPr lang="en-US" dirty="0" smtClean="0"/>
              <a:t>Treatment </a:t>
            </a:r>
            <a:r>
              <a:rPr lang="en-US" dirty="0"/>
              <a:t>Court</a:t>
            </a:r>
          </a:p>
        </p:txBody>
      </p:sp>
      <p:graphicFrame>
        <p:nvGraphicFramePr>
          <p:cNvPr id="4" name="Content Placeholder 3"/>
          <p:cNvGraphicFramePr>
            <a:graphicFrameLocks noGrp="1"/>
          </p:cNvGraphicFramePr>
          <p:nvPr>
            <p:ph idx="1"/>
            <p:extLst/>
          </p:nvPr>
        </p:nvGraphicFramePr>
        <p:xfrm>
          <a:off x="1371600" y="2286000"/>
          <a:ext cx="9601200" cy="1925320"/>
        </p:xfrm>
        <a:graphic>
          <a:graphicData uri="http://schemas.openxmlformats.org/drawingml/2006/table">
            <a:tbl>
              <a:tblPr firstRow="1" bandRow="1">
                <a:tableStyleId>{5C22544A-7EE6-4342-B048-85BDC9FD1C3A}</a:tableStyleId>
              </a:tblPr>
              <a:tblGrid>
                <a:gridCol w="1920240"/>
                <a:gridCol w="1920240"/>
                <a:gridCol w="1920240"/>
                <a:gridCol w="1920240"/>
                <a:gridCol w="1920240"/>
              </a:tblGrid>
              <a:tr h="370840">
                <a:tc>
                  <a:txBody>
                    <a:bodyPr/>
                    <a:lstStyle/>
                    <a:p>
                      <a:endParaRPr lang="en-US" dirty="0"/>
                    </a:p>
                  </a:txBody>
                  <a:tcPr/>
                </a:tc>
                <a:tc>
                  <a:txBody>
                    <a:bodyPr/>
                    <a:lstStyle/>
                    <a:p>
                      <a:r>
                        <a:rPr lang="en-US" dirty="0" smtClean="0"/>
                        <a:t>Black Females</a:t>
                      </a:r>
                      <a:endParaRPr lang="en-US" dirty="0"/>
                    </a:p>
                  </a:txBody>
                  <a:tcPr/>
                </a:tc>
                <a:tc>
                  <a:txBody>
                    <a:bodyPr/>
                    <a:lstStyle/>
                    <a:p>
                      <a:r>
                        <a:rPr lang="en-US" dirty="0" smtClean="0"/>
                        <a:t>Black Males</a:t>
                      </a:r>
                      <a:endParaRPr lang="en-US" dirty="0"/>
                    </a:p>
                  </a:txBody>
                  <a:tcPr/>
                </a:tc>
                <a:tc>
                  <a:txBody>
                    <a:bodyPr/>
                    <a:lstStyle/>
                    <a:p>
                      <a:r>
                        <a:rPr lang="en-US" dirty="0" smtClean="0"/>
                        <a:t>White</a:t>
                      </a:r>
                      <a:r>
                        <a:rPr lang="en-US" baseline="0" dirty="0" smtClean="0"/>
                        <a:t> Females</a:t>
                      </a:r>
                      <a:endParaRPr lang="en-US" dirty="0"/>
                    </a:p>
                  </a:txBody>
                  <a:tcPr/>
                </a:tc>
                <a:tc>
                  <a:txBody>
                    <a:bodyPr/>
                    <a:lstStyle/>
                    <a:p>
                      <a:r>
                        <a:rPr lang="en-US" dirty="0" smtClean="0"/>
                        <a:t>White Males</a:t>
                      </a:r>
                      <a:endParaRPr lang="en-US" dirty="0"/>
                    </a:p>
                  </a:txBody>
                  <a:tcPr/>
                </a:tc>
              </a:tr>
              <a:tr h="370840">
                <a:tc>
                  <a:txBody>
                    <a:bodyPr/>
                    <a:lstStyle/>
                    <a:p>
                      <a:r>
                        <a:rPr lang="en-US" dirty="0" smtClean="0"/>
                        <a:t>Proportion of all Felony Drug Charges Filed</a:t>
                      </a:r>
                      <a:endParaRPr lang="en-US" dirty="0"/>
                    </a:p>
                  </a:txBody>
                  <a:tcPr/>
                </a:tc>
                <a:tc>
                  <a:txBody>
                    <a:bodyPr/>
                    <a:lstStyle/>
                    <a:p>
                      <a:pPr algn="ctr"/>
                      <a:r>
                        <a:rPr lang="en-US" dirty="0" smtClean="0"/>
                        <a:t>2%</a:t>
                      </a:r>
                      <a:endParaRPr lang="en-US" dirty="0"/>
                    </a:p>
                  </a:txBody>
                  <a:tcPr/>
                </a:tc>
                <a:tc>
                  <a:txBody>
                    <a:bodyPr/>
                    <a:lstStyle/>
                    <a:p>
                      <a:pPr algn="ctr"/>
                      <a:r>
                        <a:rPr lang="en-US" dirty="0" smtClean="0"/>
                        <a:t>15%</a:t>
                      </a:r>
                      <a:endParaRPr lang="en-US" dirty="0"/>
                    </a:p>
                  </a:txBody>
                  <a:tcPr/>
                </a:tc>
                <a:tc>
                  <a:txBody>
                    <a:bodyPr/>
                    <a:lstStyle/>
                    <a:p>
                      <a:pPr algn="ctr"/>
                      <a:r>
                        <a:rPr lang="en-US" dirty="0" smtClean="0"/>
                        <a:t>29%</a:t>
                      </a:r>
                      <a:endParaRPr lang="en-US" dirty="0"/>
                    </a:p>
                  </a:txBody>
                  <a:tcPr/>
                </a:tc>
                <a:tc>
                  <a:txBody>
                    <a:bodyPr/>
                    <a:lstStyle/>
                    <a:p>
                      <a:pPr algn="ctr"/>
                      <a:r>
                        <a:rPr lang="en-US" dirty="0" smtClean="0"/>
                        <a:t>52%</a:t>
                      </a:r>
                      <a:endParaRPr lang="en-US" dirty="0"/>
                    </a:p>
                  </a:txBody>
                  <a:tcPr/>
                </a:tc>
              </a:tr>
              <a:tr h="370840">
                <a:tc>
                  <a:txBody>
                    <a:bodyPr/>
                    <a:lstStyle/>
                    <a:p>
                      <a:r>
                        <a:rPr lang="en-US" dirty="0" smtClean="0"/>
                        <a:t>Proportion of all Admissions</a:t>
                      </a:r>
                      <a:endParaRPr lang="en-US" dirty="0"/>
                    </a:p>
                  </a:txBody>
                  <a:tcPr/>
                </a:tc>
                <a:tc>
                  <a:txBody>
                    <a:bodyPr/>
                    <a:lstStyle/>
                    <a:p>
                      <a:pPr algn="ctr"/>
                      <a:r>
                        <a:rPr lang="en-US" dirty="0" smtClean="0"/>
                        <a:t>4%</a:t>
                      </a:r>
                      <a:endParaRPr lang="en-US" dirty="0"/>
                    </a:p>
                  </a:txBody>
                  <a:tcPr/>
                </a:tc>
                <a:tc>
                  <a:txBody>
                    <a:bodyPr/>
                    <a:lstStyle/>
                    <a:p>
                      <a:pPr algn="ctr"/>
                      <a:r>
                        <a:rPr lang="en-US" dirty="0" smtClean="0"/>
                        <a:t>12%</a:t>
                      </a:r>
                      <a:endParaRPr lang="en-US" dirty="0"/>
                    </a:p>
                  </a:txBody>
                  <a:tcPr/>
                </a:tc>
                <a:tc>
                  <a:txBody>
                    <a:bodyPr/>
                    <a:lstStyle/>
                    <a:p>
                      <a:pPr algn="ctr"/>
                      <a:r>
                        <a:rPr lang="en-US" dirty="0" smtClean="0"/>
                        <a:t>33%</a:t>
                      </a:r>
                      <a:endParaRPr lang="en-US" dirty="0"/>
                    </a:p>
                  </a:txBody>
                  <a:tcPr/>
                </a:tc>
                <a:tc>
                  <a:txBody>
                    <a:bodyPr/>
                    <a:lstStyle/>
                    <a:p>
                      <a:pPr algn="ctr"/>
                      <a:r>
                        <a:rPr lang="en-US" dirty="0" smtClean="0"/>
                        <a:t>49%</a:t>
                      </a:r>
                      <a:endParaRPr lang="en-US" dirty="0"/>
                    </a:p>
                  </a:txBody>
                  <a:tcPr/>
                </a:tc>
              </a:tr>
            </a:tbl>
          </a:graphicData>
        </a:graphic>
      </p:graphicFrame>
      <p:graphicFrame>
        <p:nvGraphicFramePr>
          <p:cNvPr id="5" name="Table 4"/>
          <p:cNvGraphicFramePr>
            <a:graphicFrameLocks noGrp="1"/>
          </p:cNvGraphicFramePr>
          <p:nvPr>
            <p:extLst/>
          </p:nvPr>
        </p:nvGraphicFramePr>
        <p:xfrm>
          <a:off x="1371600" y="4211320"/>
          <a:ext cx="9601200" cy="914400"/>
        </p:xfrm>
        <a:graphic>
          <a:graphicData uri="http://schemas.openxmlformats.org/drawingml/2006/table">
            <a:tbl>
              <a:tblPr firstRow="1" bandRow="1">
                <a:tableStyleId>{5C22544A-7EE6-4342-B048-85BDC9FD1C3A}</a:tableStyleId>
              </a:tblPr>
              <a:tblGrid>
                <a:gridCol w="1920240"/>
                <a:gridCol w="1920240"/>
                <a:gridCol w="1920240"/>
                <a:gridCol w="1920240"/>
                <a:gridCol w="1920240"/>
              </a:tblGrid>
              <a:tr h="370840">
                <a:tc>
                  <a:txBody>
                    <a:bodyPr/>
                    <a:lstStyle/>
                    <a:p>
                      <a:r>
                        <a:rPr lang="en-US" dirty="0" smtClean="0"/>
                        <a:t>Proportion of in group exits graduating</a:t>
                      </a:r>
                      <a:endParaRPr lang="en-US" dirty="0"/>
                    </a:p>
                  </a:txBody>
                  <a:tcPr/>
                </a:tc>
                <a:tc>
                  <a:txBody>
                    <a:bodyPr/>
                    <a:lstStyle/>
                    <a:p>
                      <a:pPr algn="ctr"/>
                      <a:r>
                        <a:rPr lang="en-US" dirty="0" smtClean="0"/>
                        <a:t>34%</a:t>
                      </a:r>
                      <a:endParaRPr lang="en-US" dirty="0"/>
                    </a:p>
                  </a:txBody>
                  <a:tcPr/>
                </a:tc>
                <a:tc>
                  <a:txBody>
                    <a:bodyPr/>
                    <a:lstStyle/>
                    <a:p>
                      <a:pPr algn="ctr"/>
                      <a:r>
                        <a:rPr lang="en-US" dirty="0" smtClean="0"/>
                        <a:t>36%</a:t>
                      </a:r>
                      <a:endParaRPr lang="en-US" dirty="0"/>
                    </a:p>
                  </a:txBody>
                  <a:tcPr/>
                </a:tc>
                <a:tc>
                  <a:txBody>
                    <a:bodyPr/>
                    <a:lstStyle/>
                    <a:p>
                      <a:pPr algn="ctr"/>
                      <a:r>
                        <a:rPr lang="en-US" dirty="0" smtClean="0"/>
                        <a:t>57%</a:t>
                      </a:r>
                      <a:endParaRPr lang="en-US" dirty="0"/>
                    </a:p>
                  </a:txBody>
                  <a:tcPr/>
                </a:tc>
                <a:tc>
                  <a:txBody>
                    <a:bodyPr/>
                    <a:lstStyle/>
                    <a:p>
                      <a:pPr algn="ctr"/>
                      <a:r>
                        <a:rPr lang="en-US" dirty="0" smtClean="0"/>
                        <a:t>56%</a:t>
                      </a:r>
                      <a:endParaRPr lang="en-US" dirty="0"/>
                    </a:p>
                  </a:txBody>
                  <a:tcPr/>
                </a:tc>
              </a:tr>
            </a:tbl>
          </a:graphicData>
        </a:graphic>
      </p:graphicFrame>
    </p:spTree>
    <p:extLst>
      <p:ext uri="{BB962C8B-B14F-4D97-AF65-F5344CB8AC3E}">
        <p14:creationId xmlns:p14="http://schemas.microsoft.com/office/powerpoint/2010/main" val="1512864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Recruitment considerations</a:t>
            </a:r>
            <a:endParaRPr lang="en-US" dirty="0"/>
          </a:p>
        </p:txBody>
      </p:sp>
      <p:sp>
        <p:nvSpPr>
          <p:cNvPr id="3" name="Content Placeholder 2"/>
          <p:cNvSpPr>
            <a:spLocks noGrp="1"/>
          </p:cNvSpPr>
          <p:nvPr>
            <p:ph idx="1"/>
          </p:nvPr>
        </p:nvSpPr>
        <p:spPr/>
        <p:txBody>
          <a:bodyPr>
            <a:normAutofit/>
          </a:bodyPr>
          <a:lstStyle/>
          <a:p>
            <a:pPr fontAlgn="base"/>
            <a:r>
              <a:rPr lang="en-US" dirty="0" smtClean="0"/>
              <a:t>Why are certain groups underrepresented in your program?</a:t>
            </a:r>
          </a:p>
          <a:p>
            <a:pPr lvl="1" fontAlgn="base"/>
            <a:r>
              <a:rPr lang="en-US" i="0" dirty="0" smtClean="0"/>
              <a:t>Prosecutorial decisions or judicial considerations?</a:t>
            </a:r>
          </a:p>
          <a:p>
            <a:pPr lvl="1" fontAlgn="base"/>
            <a:r>
              <a:rPr lang="en-US" i="0" dirty="0" smtClean="0"/>
              <a:t>Word on the street – “Drug court is a trap.” </a:t>
            </a:r>
          </a:p>
          <a:p>
            <a:pPr lvl="1" fontAlgn="base"/>
            <a:r>
              <a:rPr lang="en-US" i="0" dirty="0" smtClean="0"/>
              <a:t>Other access issues: affordability, transportation, scheduling, neighborhood</a:t>
            </a:r>
          </a:p>
          <a:p>
            <a:pPr lvl="1" fontAlgn="base"/>
            <a:r>
              <a:rPr lang="en-US" i="0" dirty="0" smtClean="0"/>
              <a:t>Eligibility criteria-are any unnecessarily exclusionary?  Language, housing stability, geography,</a:t>
            </a:r>
          </a:p>
          <a:p>
            <a:pPr lvl="1" fontAlgn="base"/>
            <a:r>
              <a:rPr lang="en-US" i="0" dirty="0" smtClean="0"/>
              <a:t>Perceptions of program requirements- a help or a burden?</a:t>
            </a:r>
          </a:p>
          <a:p>
            <a:pPr lvl="1" fontAlgn="base"/>
            <a:r>
              <a:rPr lang="en-US" dirty="0" smtClean="0"/>
              <a:t>At orientation they throw a lot of rules at you. ‘Do this.’ ‘Don’t do that.’ There was no focus on how the program can help you. A lot of guys decided they didn’t want to go through it. </a:t>
            </a:r>
            <a:r>
              <a:rPr lang="en-US" i="0" dirty="0" smtClean="0"/>
              <a:t>Focus group</a:t>
            </a:r>
          </a:p>
          <a:p>
            <a:pPr lvl="1" fontAlgn="base"/>
            <a:endParaRPr lang="en-US" dirty="0"/>
          </a:p>
        </p:txBody>
      </p:sp>
      <p:sp>
        <p:nvSpPr>
          <p:cNvPr id="4" name="TextBox 3"/>
          <p:cNvSpPr txBox="1"/>
          <p:nvPr/>
        </p:nvSpPr>
        <p:spPr>
          <a:xfrm>
            <a:off x="5669280" y="6176963"/>
            <a:ext cx="1842877" cy="646331"/>
          </a:xfrm>
          <a:prstGeom prst="rect">
            <a:avLst/>
          </a:prstGeom>
          <a:noFill/>
        </p:spPr>
        <p:txBody>
          <a:bodyPr wrap="none" rtlCol="0">
            <a:spAutoFit/>
          </a:bodyPr>
          <a:lstStyle/>
          <a:p>
            <a:r>
              <a:rPr lang="en-US" dirty="0"/>
              <a:t>Equivalent Access</a:t>
            </a:r>
          </a:p>
          <a:p>
            <a:endParaRPr lang="en-US" dirty="0"/>
          </a:p>
        </p:txBody>
      </p:sp>
    </p:spTree>
    <p:extLst>
      <p:ext uri="{BB962C8B-B14F-4D97-AF65-F5344CB8AC3E}">
        <p14:creationId xmlns:p14="http://schemas.microsoft.com/office/powerpoint/2010/main" val="3735323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0000"/>
                </a:solidFill>
              </a:rPr>
              <a:t>Performance Indicator</a:t>
            </a:r>
            <a:r>
              <a:rPr lang="en-US" dirty="0" smtClean="0"/>
              <a:t/>
            </a:r>
            <a:br>
              <a:rPr lang="en-US" dirty="0" smtClean="0"/>
            </a:br>
            <a:r>
              <a:rPr lang="en-US" dirty="0" smtClean="0"/>
              <a:t>Understand reasons for non-admittance</a:t>
            </a:r>
            <a:endParaRPr lang="en-US" dirty="0"/>
          </a:p>
        </p:txBody>
      </p:sp>
      <p:graphicFrame>
        <p:nvGraphicFramePr>
          <p:cNvPr id="4" name="Content Placeholder 3"/>
          <p:cNvGraphicFramePr>
            <a:graphicFrameLocks noGrp="1"/>
          </p:cNvGraphicFramePr>
          <p:nvPr>
            <p:ph idx="1"/>
            <p:extLst/>
          </p:nvPr>
        </p:nvGraphicFramePr>
        <p:xfrm>
          <a:off x="1088135" y="1690689"/>
          <a:ext cx="10265664" cy="4675251"/>
        </p:xfrm>
        <a:graphic>
          <a:graphicData uri="http://schemas.openxmlformats.org/drawingml/2006/table">
            <a:tbl>
              <a:tblPr firstRow="1" firstCol="1" bandRow="1">
                <a:tableStyleId>{5C22544A-7EE6-4342-B048-85BDC9FD1C3A}</a:tableStyleId>
              </a:tblPr>
              <a:tblGrid>
                <a:gridCol w="4170230"/>
                <a:gridCol w="1580298"/>
                <a:gridCol w="1580298"/>
                <a:gridCol w="1467419"/>
                <a:gridCol w="1467419"/>
              </a:tblGrid>
              <a:tr h="834771">
                <a:tc>
                  <a:txBody>
                    <a:bodyPr/>
                    <a:lstStyle/>
                    <a:p>
                      <a:pPr marL="0" marR="0">
                        <a:spcBef>
                          <a:spcPts val="0"/>
                        </a:spcBef>
                        <a:spcAft>
                          <a:spcPts val="0"/>
                        </a:spcAft>
                      </a:pPr>
                      <a:r>
                        <a:rPr lang="en-US" sz="2400" dirty="0">
                          <a:solidFill>
                            <a:schemeClr val="tx1"/>
                          </a:solidFill>
                          <a:effectLst/>
                        </a:rPr>
                        <a:t>Reason for Non-Admittance</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tx1"/>
                          </a:solidFill>
                          <a:effectLst/>
                        </a:rPr>
                        <a:t>Black Females</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tx1"/>
                          </a:solidFill>
                          <a:effectLst/>
                        </a:rPr>
                        <a:t>Black Males</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tx1"/>
                          </a:solidFill>
                          <a:effectLst/>
                        </a:rPr>
                        <a:t>White Females</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chemeClr val="tx1"/>
                          </a:solidFill>
                          <a:effectLst/>
                        </a:rPr>
                        <a:t>White Males</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Defendant Opt-Out</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12/33%</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78 /37%</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123/37%</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134/27%</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Medical</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8</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Mental Health</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10</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Admit to Other Treat </a:t>
                      </a:r>
                      <a:r>
                        <a:rPr lang="en-US" sz="2800" dirty="0" err="1" smtClean="0">
                          <a:solidFill>
                            <a:schemeClr val="tx1"/>
                          </a:solidFill>
                          <a:effectLst/>
                        </a:rPr>
                        <a:t>Pgm</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Dismissed</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8</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13</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Judicial Override</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13</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39</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PA Decision</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solidFill>
                            <a:srgbClr val="FF0000"/>
                          </a:solidFill>
                          <a:effectLst/>
                          <a:latin typeface="Times New Roman" panose="02020603050405020304" pitchFamily="18" charset="0"/>
                          <a:ea typeface="Times New Roman" panose="02020603050405020304" pitchFamily="18" charset="0"/>
                        </a:rPr>
                        <a:t>18/ 50%</a:t>
                      </a:r>
                      <a:endParaRPr lang="en-US" sz="28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solidFill>
                            <a:srgbClr val="FF0000"/>
                          </a:solidFill>
                          <a:effectLst/>
                          <a:latin typeface="Times New Roman" panose="02020603050405020304" pitchFamily="18" charset="0"/>
                          <a:ea typeface="Times New Roman" panose="02020603050405020304" pitchFamily="18" charset="0"/>
                        </a:rPr>
                        <a:t>262/ 68%</a:t>
                      </a:r>
                      <a:endParaRPr lang="en-US" sz="28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81/ 24%</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145/29%</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spcBef>
                          <a:spcPts val="0"/>
                        </a:spcBef>
                        <a:spcAft>
                          <a:spcPts val="0"/>
                        </a:spcAft>
                      </a:pPr>
                      <a:r>
                        <a:rPr lang="en-US" sz="2800" dirty="0">
                          <a:solidFill>
                            <a:schemeClr val="tx1"/>
                          </a:solidFill>
                          <a:effectLst/>
                        </a:rPr>
                        <a:t>Not Eligible</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5/ 14%</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39/ 10%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91/ 27%</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138/28%</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r h="417385">
                <a:tc>
                  <a:txBody>
                    <a:bodyPr/>
                    <a:lstStyle/>
                    <a:p>
                      <a:pPr marL="0" marR="0" algn="r">
                        <a:spcBef>
                          <a:spcPts val="0"/>
                        </a:spcBef>
                        <a:spcAft>
                          <a:spcPts val="0"/>
                        </a:spcAft>
                      </a:pPr>
                      <a:r>
                        <a:rPr lang="en-US" sz="2800" dirty="0">
                          <a:solidFill>
                            <a:schemeClr val="tx1"/>
                          </a:solidFill>
                          <a:effectLst/>
                        </a:rPr>
                        <a:t>TOTAL</a:t>
                      </a:r>
                      <a:endParaRPr lang="en-US" sz="28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36</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385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333</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492</a:t>
                      </a:r>
                      <a:endParaRPr lang="en-US" sz="28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3" name="TextBox 2"/>
          <p:cNvSpPr txBox="1"/>
          <p:nvPr/>
        </p:nvSpPr>
        <p:spPr>
          <a:xfrm>
            <a:off x="1243584" y="6365940"/>
            <a:ext cx="7455311" cy="553998"/>
          </a:xfrm>
          <a:prstGeom prst="rect">
            <a:avLst/>
          </a:prstGeom>
          <a:noFill/>
        </p:spPr>
        <p:txBody>
          <a:bodyPr wrap="none" rtlCol="0">
            <a:spAutoFit/>
          </a:bodyPr>
          <a:lstStyle/>
          <a:p>
            <a:r>
              <a:rPr lang="en-US" sz="1200" dirty="0"/>
              <a:t>Cases that received a RANT but were not admitted to Treatment Court, Jan 1, 2014 through December 31, 2015</a:t>
            </a:r>
          </a:p>
          <a:p>
            <a:endParaRPr lang="en-US" b="1" dirty="0"/>
          </a:p>
        </p:txBody>
      </p:sp>
    </p:spTree>
    <p:extLst>
      <p:ext uri="{BB962C8B-B14F-4D97-AF65-F5344CB8AC3E}">
        <p14:creationId xmlns:p14="http://schemas.microsoft.com/office/powerpoint/2010/main" val="447390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and Access to Drug Court</a:t>
            </a:r>
            <a:endParaRPr lang="en-US" dirty="0"/>
          </a:p>
        </p:txBody>
      </p:sp>
      <p:sp>
        <p:nvSpPr>
          <p:cNvPr id="3" name="Content Placeholder 2"/>
          <p:cNvSpPr>
            <a:spLocks noGrp="1"/>
          </p:cNvSpPr>
          <p:nvPr>
            <p:ph idx="1"/>
          </p:nvPr>
        </p:nvSpPr>
        <p:spPr>
          <a:xfrm>
            <a:off x="1371600" y="2286000"/>
            <a:ext cx="9601200" cy="4279392"/>
          </a:xfrm>
        </p:spPr>
        <p:txBody>
          <a:bodyPr/>
          <a:lstStyle/>
          <a:p>
            <a:r>
              <a:rPr lang="en-US" i="1" dirty="0" smtClean="0"/>
              <a:t>“Participants who are employed at program entry and who can pay their fees are more likely to graduate. </a:t>
            </a:r>
            <a:r>
              <a:rPr lang="en-US" dirty="0" smtClean="0"/>
              <a:t>“ program staff</a:t>
            </a:r>
          </a:p>
          <a:p>
            <a:r>
              <a:rPr lang="en-US" dirty="0" smtClean="0"/>
              <a:t>Ask the following at program entry:</a:t>
            </a:r>
          </a:p>
          <a:p>
            <a:r>
              <a:rPr lang="en-US" dirty="0" smtClean="0"/>
              <a:t>To </a:t>
            </a:r>
            <a:r>
              <a:rPr lang="en-US" dirty="0"/>
              <a:t>what extent do you think your income is enough for you to live on?</a:t>
            </a:r>
          </a:p>
          <a:p>
            <a:pPr lvl="1"/>
            <a:r>
              <a:rPr lang="en-US" dirty="0"/>
              <a:t>Not at all adequate</a:t>
            </a:r>
          </a:p>
          <a:p>
            <a:pPr lvl="1"/>
            <a:r>
              <a:rPr lang="en-US" dirty="0"/>
              <a:t>Can meet basic necessities only</a:t>
            </a:r>
          </a:p>
          <a:p>
            <a:pPr lvl="1"/>
            <a:r>
              <a:rPr lang="en-US" dirty="0"/>
              <a:t>Can afford some of the things I want</a:t>
            </a:r>
          </a:p>
          <a:p>
            <a:pPr lvl="1"/>
            <a:r>
              <a:rPr lang="en-US" dirty="0"/>
              <a:t>Can afford about everything I want</a:t>
            </a:r>
          </a:p>
          <a:p>
            <a:pPr lvl="1"/>
            <a:r>
              <a:rPr lang="en-US" dirty="0"/>
              <a:t>Can afford everything I want and still save money</a:t>
            </a:r>
          </a:p>
          <a:p>
            <a:endParaRPr lang="en-US" dirty="0"/>
          </a:p>
        </p:txBody>
      </p:sp>
    </p:spTree>
    <p:extLst>
      <p:ext uri="{BB962C8B-B14F-4D97-AF65-F5344CB8AC3E}">
        <p14:creationId xmlns:p14="http://schemas.microsoft.com/office/powerpoint/2010/main" val="3185669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408" y="228600"/>
            <a:ext cx="10113263" cy="1320800"/>
          </a:xfrm>
        </p:spPr>
        <p:txBody>
          <a:bodyPr>
            <a:normAutofit/>
          </a:bodyPr>
          <a:lstStyle/>
          <a:p>
            <a:pPr algn="ctr"/>
            <a:r>
              <a:rPr lang="en-US" dirty="0" smtClean="0"/>
              <a:t>Key Component #10 </a:t>
            </a:r>
            <a:br>
              <a:rPr lang="en-US" dirty="0" smtClean="0"/>
            </a:br>
            <a:r>
              <a:rPr lang="en-US" dirty="0" smtClean="0"/>
              <a:t>Community partnerships</a:t>
            </a:r>
            <a:endParaRPr lang="en-US" dirty="0"/>
          </a:p>
        </p:txBody>
      </p:sp>
      <p:sp>
        <p:nvSpPr>
          <p:cNvPr id="3" name="Content Placeholder 2"/>
          <p:cNvSpPr>
            <a:spLocks noGrp="1"/>
          </p:cNvSpPr>
          <p:nvPr>
            <p:ph idx="1"/>
          </p:nvPr>
        </p:nvSpPr>
        <p:spPr>
          <a:xfrm>
            <a:off x="859536" y="1676401"/>
            <a:ext cx="10479023" cy="4504943"/>
          </a:xfrm>
        </p:spPr>
        <p:txBody>
          <a:bodyPr>
            <a:noAutofit/>
          </a:bodyPr>
          <a:lstStyle/>
          <a:p>
            <a:r>
              <a:rPr lang="en-US" sz="2400" dirty="0"/>
              <a:t>In 2015 NPC Research completed a best practices assessment of Missouri drug courts.</a:t>
            </a:r>
          </a:p>
          <a:p>
            <a:r>
              <a:rPr lang="en-US" sz="2400" dirty="0"/>
              <a:t>Just 16% had a community partnership.</a:t>
            </a:r>
          </a:p>
          <a:p>
            <a:r>
              <a:rPr lang="en-US" sz="2400" dirty="0"/>
              <a:t>Who should be included in such a partnership?</a:t>
            </a:r>
          </a:p>
          <a:p>
            <a:pPr lvl="1"/>
            <a:r>
              <a:rPr lang="en-US" dirty="0"/>
              <a:t>Related agencies like mental health, prosecutors</a:t>
            </a:r>
          </a:p>
          <a:p>
            <a:pPr lvl="1"/>
            <a:r>
              <a:rPr lang="en-US" dirty="0"/>
              <a:t>Reps from </a:t>
            </a:r>
            <a:r>
              <a:rPr lang="en-US" dirty="0" smtClean="0"/>
              <a:t>community </a:t>
            </a:r>
            <a:r>
              <a:rPr lang="en-US" dirty="0"/>
              <a:t>organizations (including faith based) serving neighborhoods where target population </a:t>
            </a:r>
            <a:r>
              <a:rPr lang="en-US" dirty="0" smtClean="0"/>
              <a:t>resides, </a:t>
            </a:r>
            <a:r>
              <a:rPr lang="en-US" dirty="0"/>
              <a:t>key </a:t>
            </a:r>
            <a:r>
              <a:rPr lang="en-US" dirty="0" smtClean="0"/>
              <a:t>employers, and </a:t>
            </a:r>
            <a:r>
              <a:rPr lang="en-US" dirty="0"/>
              <a:t>the informal go-to people from neighborhoods and schools</a:t>
            </a:r>
            <a:r>
              <a:rPr lang="en-US" dirty="0" smtClean="0"/>
              <a:t>.</a:t>
            </a:r>
          </a:p>
        </p:txBody>
      </p:sp>
    </p:spTree>
    <p:extLst>
      <p:ext uri="{BB962C8B-B14F-4D97-AF65-F5344CB8AC3E}">
        <p14:creationId xmlns:p14="http://schemas.microsoft.com/office/powerpoint/2010/main" val="2637130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partners can….</a:t>
            </a:r>
            <a:endParaRPr lang="en-US" dirty="0"/>
          </a:p>
        </p:txBody>
      </p:sp>
      <p:sp>
        <p:nvSpPr>
          <p:cNvPr id="3" name="Content Placeholder 2"/>
          <p:cNvSpPr>
            <a:spLocks noGrp="1"/>
          </p:cNvSpPr>
          <p:nvPr>
            <p:ph idx="1"/>
          </p:nvPr>
        </p:nvSpPr>
        <p:spPr>
          <a:xfrm>
            <a:off x="1371600" y="1700784"/>
            <a:ext cx="7479792" cy="4166616"/>
          </a:xfrm>
        </p:spPr>
        <p:txBody>
          <a:bodyPr>
            <a:normAutofit fontScale="92500" lnSpcReduction="10000"/>
          </a:bodyPr>
          <a:lstStyle/>
          <a:p>
            <a:r>
              <a:rPr lang="en-US" sz="2800" dirty="0" smtClean="0"/>
              <a:t>Review </a:t>
            </a:r>
            <a:r>
              <a:rPr lang="en-US" sz="2800" dirty="0"/>
              <a:t>eligibility criteria and program requirements for potential impacts on specific populations </a:t>
            </a:r>
          </a:p>
          <a:p>
            <a:r>
              <a:rPr lang="en-US" sz="2800" dirty="0"/>
              <a:t>Help find staff who are knowledgeable about the world view of the </a:t>
            </a:r>
            <a:r>
              <a:rPr lang="en-US" sz="2800" dirty="0" smtClean="0"/>
              <a:t>population</a:t>
            </a:r>
          </a:p>
          <a:p>
            <a:r>
              <a:rPr lang="en-US" sz="2800" dirty="0" smtClean="0"/>
              <a:t>Help </a:t>
            </a:r>
            <a:r>
              <a:rPr lang="en-US" sz="2800" dirty="0"/>
              <a:t>identify ancillary services of benefit to DC participants</a:t>
            </a:r>
          </a:p>
          <a:p>
            <a:r>
              <a:rPr lang="en-US" sz="2800" dirty="0"/>
              <a:t>Identify barriers to accessing drug court services and possible ways to overcome </a:t>
            </a:r>
            <a:r>
              <a:rPr lang="en-US" sz="2800" dirty="0" smtClean="0"/>
              <a:t>barriers</a:t>
            </a:r>
          </a:p>
          <a:p>
            <a:r>
              <a:rPr lang="en-US" sz="2800" dirty="0" smtClean="0"/>
              <a:t>Share the word </a:t>
            </a:r>
            <a:r>
              <a:rPr lang="en-US" sz="2800" dirty="0"/>
              <a:t>on the street about drug court</a:t>
            </a:r>
          </a:p>
          <a:p>
            <a:pPr marL="0" indent="0">
              <a:buNone/>
            </a:pPr>
            <a:endParaRPr lang="en-US" dirty="0"/>
          </a:p>
          <a:p>
            <a:pPr marL="457200" lvl="1" indent="0">
              <a:buNone/>
            </a:pPr>
            <a:endParaRPr lang="en-US" dirty="0" smtClean="0"/>
          </a:p>
          <a:p>
            <a:pPr lvl="1"/>
            <a:endParaRPr lang="en-US" dirty="0"/>
          </a:p>
        </p:txBody>
      </p:sp>
      <p:pic>
        <p:nvPicPr>
          <p:cNvPr id="4" name="Picture 10" descr="commu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005396" y="115742"/>
            <a:ext cx="3043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7606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atmosphere of social accountability</a:t>
            </a:r>
            <a:endParaRPr lang="en-US" dirty="0"/>
          </a:p>
        </p:txBody>
      </p:sp>
      <p:sp>
        <p:nvSpPr>
          <p:cNvPr id="3" name="Content Placeholder 2"/>
          <p:cNvSpPr>
            <a:spLocks noGrp="1"/>
          </p:cNvSpPr>
          <p:nvPr>
            <p:ph idx="1"/>
          </p:nvPr>
        </p:nvSpPr>
        <p:spPr/>
        <p:txBody>
          <a:bodyPr>
            <a:normAutofit/>
          </a:bodyPr>
          <a:lstStyle/>
          <a:p>
            <a:r>
              <a:rPr lang="en-US" dirty="0" smtClean="0"/>
              <a:t>Plays into our desire to look good to our peers. Knowing that we may have to explain our decisions leads us to change our behavior (Dobbin &amp; </a:t>
            </a:r>
            <a:r>
              <a:rPr lang="en-US" dirty="0" err="1" smtClean="0"/>
              <a:t>Kalev</a:t>
            </a:r>
            <a:r>
              <a:rPr lang="en-US" dirty="0" smtClean="0"/>
              <a:t> 2016)</a:t>
            </a:r>
          </a:p>
          <a:p>
            <a:r>
              <a:rPr lang="en-US" dirty="0" smtClean="0"/>
              <a:t>Discourage </a:t>
            </a:r>
            <a:r>
              <a:rPr lang="en-US" dirty="0"/>
              <a:t>color blind attitudes among staff. </a:t>
            </a:r>
            <a:endParaRPr lang="en-US" dirty="0" smtClean="0"/>
          </a:p>
          <a:p>
            <a:r>
              <a:rPr lang="en-US" dirty="0" smtClean="0"/>
              <a:t>Provide training on implicit bias and </a:t>
            </a:r>
          </a:p>
          <a:p>
            <a:r>
              <a:rPr lang="en-US" dirty="0" smtClean="0"/>
              <a:t>Use performance indicators, both statistics and interview materials to engage in continuous improvements.</a:t>
            </a:r>
          </a:p>
          <a:p>
            <a:pPr lvl="1"/>
            <a:r>
              <a:rPr lang="en-US" dirty="0" smtClean="0"/>
              <a:t>Have staff review them regularly</a:t>
            </a:r>
          </a:p>
          <a:p>
            <a:pPr lvl="1"/>
            <a:r>
              <a:rPr lang="en-US" dirty="0" smtClean="0"/>
              <a:t>Have a stakeholder group review them periodically and ask questions.</a:t>
            </a:r>
            <a:endParaRPr lang="en-US" dirty="0"/>
          </a:p>
          <a:p>
            <a:endParaRPr lang="en-US" dirty="0"/>
          </a:p>
        </p:txBody>
      </p:sp>
    </p:spTree>
    <p:extLst>
      <p:ext uri="{BB962C8B-B14F-4D97-AF65-F5344CB8AC3E}">
        <p14:creationId xmlns:p14="http://schemas.microsoft.com/office/powerpoint/2010/main" val="286252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7763" y="1934840"/>
            <a:ext cx="9363075" cy="4667250"/>
          </a:xfrm>
          <a:prstGeom prst="rect">
            <a:avLst/>
          </a:prstGeom>
        </p:spPr>
      </p:pic>
      <p:sp>
        <p:nvSpPr>
          <p:cNvPr id="5" name="TextBox 4"/>
          <p:cNvSpPr txBox="1"/>
          <p:nvPr/>
        </p:nvSpPr>
        <p:spPr>
          <a:xfrm>
            <a:off x="1598666" y="1197864"/>
            <a:ext cx="8981268" cy="646331"/>
          </a:xfrm>
          <a:prstGeom prst="rect">
            <a:avLst/>
          </a:prstGeom>
          <a:noFill/>
        </p:spPr>
        <p:txBody>
          <a:bodyPr wrap="square" rtlCol="0">
            <a:spAutoFit/>
          </a:bodyPr>
          <a:lstStyle/>
          <a:p>
            <a:r>
              <a:rPr lang="en-US" dirty="0"/>
              <a:t>A review of the jurisdiction's charges filed population vs. the treatment court population was conducted and is outlined in the tables below. </a:t>
            </a:r>
          </a:p>
        </p:txBody>
      </p:sp>
      <p:sp>
        <p:nvSpPr>
          <p:cNvPr id="2" name="TextBox 1"/>
          <p:cNvSpPr txBox="1"/>
          <p:nvPr/>
        </p:nvSpPr>
        <p:spPr>
          <a:xfrm>
            <a:off x="4315968" y="685800"/>
            <a:ext cx="6421630" cy="584775"/>
          </a:xfrm>
          <a:prstGeom prst="rect">
            <a:avLst/>
          </a:prstGeom>
          <a:noFill/>
        </p:spPr>
        <p:txBody>
          <a:bodyPr wrap="none" rtlCol="0">
            <a:spAutoFit/>
          </a:bodyPr>
          <a:lstStyle/>
          <a:p>
            <a:r>
              <a:rPr lang="en-US" sz="3200" dirty="0" smtClean="0"/>
              <a:t>Distribute Status Reports including: </a:t>
            </a:r>
            <a:endParaRPr lang="en-US" sz="3200" dirty="0"/>
          </a:p>
        </p:txBody>
      </p:sp>
    </p:spTree>
    <p:extLst>
      <p:ext uri="{BB962C8B-B14F-4D97-AF65-F5344CB8AC3E}">
        <p14:creationId xmlns:p14="http://schemas.microsoft.com/office/powerpoint/2010/main" val="145487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143000" y="1708287"/>
            <a:ext cx="5992155" cy="4790414"/>
          </a:xfrm>
          <a:prstGeom prst="rect">
            <a:avLst/>
          </a:prstGeom>
        </p:spPr>
        <p:txBody>
          <a:bodyPr wrap="square">
            <a:spAutoFit/>
          </a:bodyPr>
          <a:lstStyle/>
          <a:p>
            <a:pPr algn="just">
              <a:lnSpc>
                <a:spcPct val="114000"/>
              </a:lnSpc>
            </a:pPr>
            <a:r>
              <a:rPr lang="en-US" dirty="0">
                <a:latin typeface="Arial Black" panose="020B0A04020102020204" pitchFamily="34" charset="0"/>
              </a:rPr>
              <a:t>Citizens who have historically experienced sustained discrimination or reduced social opportunities because of their race, ethnicity, gender, sexual orientation, sexual identity, physical or mental disability, religion, or socioeconomic status receive the same opportunities as other citizens to participate and succeed in the Drug Court. </a:t>
            </a:r>
          </a:p>
          <a:p>
            <a:endParaRPr lang="en-US" dirty="0">
              <a:latin typeface="Arial Black" panose="020B0A04020102020204" pitchFamily="34" charset="0"/>
            </a:endParaRPr>
          </a:p>
          <a:p>
            <a:pPr marL="342900" indent="-342900">
              <a:lnSpc>
                <a:spcPct val="114000"/>
              </a:lnSpc>
              <a:buAutoNum type="alphaUcPeriod"/>
            </a:pPr>
            <a:r>
              <a:rPr lang="en-US" dirty="0">
                <a:latin typeface="Arial Black" panose="020B0A04020102020204" pitchFamily="34" charset="0"/>
              </a:rPr>
              <a:t>Equivalent Access </a:t>
            </a:r>
          </a:p>
          <a:p>
            <a:pPr marL="342900" indent="-342900">
              <a:lnSpc>
                <a:spcPct val="114000"/>
              </a:lnSpc>
              <a:buAutoNum type="alphaUcPeriod"/>
            </a:pPr>
            <a:r>
              <a:rPr lang="en-US" dirty="0">
                <a:latin typeface="Arial Black" panose="020B0A04020102020204" pitchFamily="34" charset="0"/>
              </a:rPr>
              <a:t>Equivalent Retention </a:t>
            </a:r>
          </a:p>
          <a:p>
            <a:pPr marL="342900" indent="-342900">
              <a:lnSpc>
                <a:spcPct val="114000"/>
              </a:lnSpc>
              <a:buAutoNum type="alphaUcPeriod"/>
            </a:pPr>
            <a:r>
              <a:rPr lang="en-US" dirty="0">
                <a:latin typeface="Arial Black" panose="020B0A04020102020204" pitchFamily="34" charset="0"/>
              </a:rPr>
              <a:t>Equivalent Treatment </a:t>
            </a:r>
          </a:p>
          <a:p>
            <a:pPr marL="342900" indent="-342900">
              <a:lnSpc>
                <a:spcPct val="114000"/>
              </a:lnSpc>
              <a:buAutoNum type="alphaUcPeriod"/>
            </a:pPr>
            <a:r>
              <a:rPr lang="en-US" dirty="0">
                <a:latin typeface="Arial Black" panose="020B0A04020102020204" pitchFamily="34" charset="0"/>
              </a:rPr>
              <a:t>Equivalent Incentives &amp; Sanctions </a:t>
            </a:r>
          </a:p>
          <a:p>
            <a:pPr marL="342900" indent="-342900">
              <a:lnSpc>
                <a:spcPct val="114000"/>
              </a:lnSpc>
              <a:buAutoNum type="alphaUcPeriod"/>
            </a:pPr>
            <a:r>
              <a:rPr lang="en-US" dirty="0">
                <a:latin typeface="Arial Black" panose="020B0A04020102020204" pitchFamily="34" charset="0"/>
              </a:rPr>
              <a:t>Equivalent Dispositions </a:t>
            </a:r>
          </a:p>
          <a:p>
            <a:pPr marL="342900" indent="-342900">
              <a:lnSpc>
                <a:spcPct val="114000"/>
              </a:lnSpc>
              <a:buAutoNum type="alphaUcPeriod"/>
            </a:pPr>
            <a:r>
              <a:rPr lang="en-US" dirty="0">
                <a:latin typeface="Arial Black" panose="020B0A04020102020204" pitchFamily="34" charset="0"/>
              </a:rPr>
              <a:t>Team Training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174" y="1522708"/>
            <a:ext cx="3718821" cy="4812592"/>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0" y="305596"/>
            <a:ext cx="12192000" cy="1323439"/>
          </a:xfrm>
          <a:prstGeom prst="rect">
            <a:avLst/>
          </a:prstGeom>
          <a:noFill/>
        </p:spPr>
        <p:txBody>
          <a:bodyPr wrap="square" rtlCol="0">
            <a:spAutoFit/>
          </a:bodyPr>
          <a:lstStyle/>
          <a:p>
            <a:pPr algn="ctr"/>
            <a:r>
              <a:rPr lang="en-US" sz="4000" dirty="0">
                <a:latin typeface="Copperplate Gothic Bold" panose="020E0705020206020404" pitchFamily="34" charset="0"/>
              </a:rPr>
              <a:t>II. Historically Disadvantaged </a:t>
            </a:r>
            <a:r>
              <a:rPr lang="en-US" sz="4000" dirty="0" smtClean="0">
                <a:latin typeface="Copperplate Gothic Bold" panose="020E0705020206020404" pitchFamily="34" charset="0"/>
              </a:rPr>
              <a:t>Groups-&gt; Equity and Inclusion</a:t>
            </a:r>
            <a:endParaRPr lang="en-US" sz="4000" dirty="0">
              <a:latin typeface="Copperplate Gothic Bold" panose="020E0705020206020404" pitchFamily="34" charset="0"/>
            </a:endParaRPr>
          </a:p>
        </p:txBody>
      </p:sp>
    </p:spTree>
    <p:extLst>
      <p:ext uri="{BB962C8B-B14F-4D97-AF65-F5344CB8AC3E}">
        <p14:creationId xmlns:p14="http://schemas.microsoft.com/office/powerpoint/2010/main" val="770513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MATCP Committee for Equity in Missouri Treatment Courts</a:t>
            </a:r>
          </a:p>
        </p:txBody>
      </p:sp>
      <p:sp>
        <p:nvSpPr>
          <p:cNvPr id="3" name="Content Placeholder 2"/>
          <p:cNvSpPr>
            <a:spLocks noGrp="1"/>
          </p:cNvSpPr>
          <p:nvPr>
            <p:ph idx="1"/>
          </p:nvPr>
        </p:nvSpPr>
        <p:spPr/>
        <p:txBody>
          <a:bodyPr/>
          <a:lstStyle/>
          <a:p>
            <a:r>
              <a:rPr lang="en-US" dirty="0" smtClean="0"/>
              <a:t>Promote training on equity in treatment courts</a:t>
            </a:r>
          </a:p>
          <a:p>
            <a:r>
              <a:rPr lang="en-US" dirty="0" smtClean="0"/>
              <a:t>Make recommendations on treatment and practice</a:t>
            </a:r>
            <a:endParaRPr lang="en-US" dirty="0"/>
          </a:p>
        </p:txBody>
      </p:sp>
    </p:spTree>
    <p:extLst>
      <p:ext uri="{BB962C8B-B14F-4D97-AF65-F5344CB8AC3E}">
        <p14:creationId xmlns:p14="http://schemas.microsoft.com/office/powerpoint/2010/main" val="2516733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sz="2400" dirty="0"/>
              <a:t>References</a:t>
            </a:r>
          </a:p>
        </p:txBody>
      </p:sp>
      <p:sp>
        <p:nvSpPr>
          <p:cNvPr id="3" name="Content Placeholder 2"/>
          <p:cNvSpPr>
            <a:spLocks noGrp="1"/>
          </p:cNvSpPr>
          <p:nvPr>
            <p:ph idx="1"/>
          </p:nvPr>
        </p:nvSpPr>
        <p:spPr>
          <a:xfrm>
            <a:off x="850392" y="658368"/>
            <a:ext cx="10469880" cy="5989320"/>
          </a:xfrm>
        </p:spPr>
        <p:txBody>
          <a:bodyPr>
            <a:normAutofit fontScale="47500" lnSpcReduction="20000"/>
          </a:bodyPr>
          <a:lstStyle/>
          <a:p>
            <a:endParaRPr lang="en-US" dirty="0" smtClean="0"/>
          </a:p>
          <a:p>
            <a:pPr marL="0" indent="0">
              <a:buNone/>
            </a:pPr>
            <a:r>
              <a:rPr lang="en-US" dirty="0"/>
              <a:t>Anderson, K. and Olson, S. 2016. The promises and perils of digital strategies in achieving health equity: Workshop summary. Washington, DC, National Academies Press. </a:t>
            </a:r>
            <a:r>
              <a:rPr lang="en-US" u="sng" dirty="0">
                <a:hlinkClick r:id="rId3"/>
              </a:rPr>
              <a:t>http://www.nationalacademies.org/hmd/Reports/2016/Promises-and-Perils-of-Digital-Strategies-in-Achieving-Health-Equity.aspx </a:t>
            </a:r>
            <a:endParaRPr lang="en-US" u="sng" dirty="0"/>
          </a:p>
          <a:p>
            <a:pPr marL="0" indent="0">
              <a:buNone/>
            </a:pPr>
            <a:r>
              <a:rPr lang="en-US" dirty="0" err="1" smtClean="0"/>
              <a:t>Borell</a:t>
            </a:r>
            <a:r>
              <a:rPr lang="en-US" dirty="0" smtClean="0"/>
              <a:t>, L., </a:t>
            </a:r>
            <a:r>
              <a:rPr lang="en-US" dirty="0" err="1" smtClean="0"/>
              <a:t>Keife</a:t>
            </a:r>
            <a:r>
              <a:rPr lang="en-US" dirty="0" smtClean="0"/>
              <a:t>, C., </a:t>
            </a:r>
            <a:r>
              <a:rPr lang="en-US" dirty="0" err="1" smtClean="0"/>
              <a:t>Diez</a:t>
            </a:r>
            <a:r>
              <a:rPr lang="en-US" dirty="0" smtClean="0"/>
              <a:t>-Roux, A., Williams, D. &amp; Gordon-Larson, P. 2013. Racial discrimination, racial/ethnic segregation, and health behaviors in the CARDIA study. </a:t>
            </a:r>
            <a:r>
              <a:rPr lang="en-US" i="1" dirty="0" smtClean="0"/>
              <a:t>Ethnicity and Health, 18, 3</a:t>
            </a:r>
            <a:r>
              <a:rPr lang="en-US" dirty="0" smtClean="0"/>
              <a:t>, 227-243. </a:t>
            </a:r>
          </a:p>
          <a:p>
            <a:pPr marL="0" indent="0">
              <a:buNone/>
            </a:pPr>
            <a:r>
              <a:rPr lang="en-US" dirty="0" err="1" smtClean="0"/>
              <a:t>Brechting</a:t>
            </a:r>
            <a:r>
              <a:rPr lang="en-US" dirty="0" smtClean="0"/>
              <a:t>, E., </a:t>
            </a:r>
            <a:r>
              <a:rPr lang="en-US" dirty="0" err="1" smtClean="0"/>
              <a:t>Bronw</a:t>
            </a:r>
            <a:r>
              <a:rPr lang="en-US" dirty="0" smtClean="0"/>
              <a:t>, T., </a:t>
            </a:r>
            <a:r>
              <a:rPr lang="en-US" dirty="0" err="1" smtClean="0"/>
              <a:t>Salsman</a:t>
            </a:r>
            <a:r>
              <a:rPr lang="en-US" dirty="0" smtClean="0"/>
              <a:t>, J., Sauer, S. </a:t>
            </a:r>
            <a:r>
              <a:rPr lang="en-US" dirty="0" err="1" smtClean="0"/>
              <a:t>Holeman</a:t>
            </a:r>
            <a:r>
              <a:rPr lang="en-US" dirty="0" smtClean="0"/>
              <a:t>, V. &amp; Carlson, C. 2010. The role of religious beliefs and behaviors in predicting underage alcohol use. </a:t>
            </a:r>
            <a:r>
              <a:rPr lang="en-US" i="1" dirty="0" smtClean="0"/>
              <a:t>Journal of Child and Adolescent Substance Abuse, 19, 4</a:t>
            </a:r>
            <a:r>
              <a:rPr lang="en-US" dirty="0" smtClean="0"/>
              <a:t>, 324-334. </a:t>
            </a:r>
          </a:p>
          <a:p>
            <a:pPr marL="0" indent="0">
              <a:buNone/>
            </a:pPr>
            <a:r>
              <a:rPr lang="en-US" dirty="0" smtClean="0"/>
              <a:t>Dannerbeck, A. Harris, G., </a:t>
            </a:r>
            <a:r>
              <a:rPr lang="en-US" dirty="0" err="1" smtClean="0"/>
              <a:t>Sundet</a:t>
            </a:r>
            <a:r>
              <a:rPr lang="en-US" dirty="0" smtClean="0"/>
              <a:t>, p., &amp; Lloyd, K. 2006.Understanding and responding to racial differences in drug court outcomes. Journal of Ethnicity in Substance Abuse, 5, 2, 1-22.</a:t>
            </a:r>
          </a:p>
          <a:p>
            <a:pPr marL="0" indent="0">
              <a:buNone/>
            </a:pPr>
            <a:r>
              <a:rPr lang="en-US" dirty="0" err="1" smtClean="0"/>
              <a:t>Dannerbeck</a:t>
            </a:r>
            <a:r>
              <a:rPr lang="en-US" dirty="0" smtClean="0"/>
              <a:t>, A. 2010. Examining emerging adulthood in the context of the justice system. In Douglas, E. (ed.) </a:t>
            </a:r>
            <a:r>
              <a:rPr lang="en-US" i="1" dirty="0" smtClean="0"/>
              <a:t>Innovations in child and family policy</a:t>
            </a:r>
            <a:r>
              <a:rPr lang="en-US" dirty="0" smtClean="0"/>
              <a:t>, Lanham, MD: Lexington Books. </a:t>
            </a:r>
          </a:p>
          <a:p>
            <a:pPr marL="0" indent="0">
              <a:buNone/>
            </a:pPr>
            <a:r>
              <a:rPr lang="en-US" dirty="0" err="1"/>
              <a:t>DeGruy</a:t>
            </a:r>
            <a:r>
              <a:rPr lang="en-US" dirty="0"/>
              <a:t>, J. 2005. </a:t>
            </a:r>
            <a:r>
              <a:rPr lang="en-US" i="1" dirty="0"/>
              <a:t>Post traumatic slave syndrome</a:t>
            </a:r>
            <a:r>
              <a:rPr lang="en-US" dirty="0"/>
              <a:t>. Baltimore, MD: Upton Press. </a:t>
            </a:r>
            <a:endParaRPr lang="en-US" dirty="0" smtClean="0"/>
          </a:p>
          <a:p>
            <a:pPr marL="0" indent="0">
              <a:buNone/>
            </a:pPr>
            <a:r>
              <a:rPr lang="en-US" dirty="0" smtClean="0"/>
              <a:t>Flournoy, A. 2015. </a:t>
            </a:r>
            <a:r>
              <a:rPr lang="en-US" i="1" dirty="0" smtClean="0"/>
              <a:t>The Turner House</a:t>
            </a:r>
            <a:r>
              <a:rPr lang="en-US" dirty="0" smtClean="0"/>
              <a:t>. New York: Houghton Mifflin Harcourt Pub. </a:t>
            </a:r>
            <a:endParaRPr lang="en-US" dirty="0"/>
          </a:p>
          <a:p>
            <a:pPr marL="0" indent="0">
              <a:buNone/>
            </a:pPr>
            <a:r>
              <a:rPr lang="en-US" dirty="0" err="1" smtClean="0"/>
              <a:t>Freimuth</a:t>
            </a:r>
            <a:r>
              <a:rPr lang="en-US" dirty="0"/>
              <a:t>, V., Quinn, S., Thomas, S. et al. 2001. African Americans’ views on research and the Tuskegee Syphilis study. </a:t>
            </a:r>
            <a:r>
              <a:rPr lang="en-US" i="1" dirty="0"/>
              <a:t>Social Science and Medicine, 52</a:t>
            </a:r>
            <a:r>
              <a:rPr lang="en-US" dirty="0"/>
              <a:t>, 797-808.</a:t>
            </a:r>
          </a:p>
          <a:p>
            <a:pPr marL="0" indent="0">
              <a:buNone/>
            </a:pPr>
            <a:r>
              <a:rPr lang="en-US" dirty="0" err="1" smtClean="0"/>
              <a:t>Guerro</a:t>
            </a:r>
            <a:r>
              <a:rPr lang="en-US" dirty="0" smtClean="0"/>
              <a:t>, E., et al., 2013. Disparities in completion of substance abuse treatment between and within racial and ethnic groups. </a:t>
            </a:r>
            <a:r>
              <a:rPr lang="en-US" i="1" dirty="0" smtClean="0"/>
              <a:t>Health Services Review, 48, 4</a:t>
            </a:r>
            <a:r>
              <a:rPr lang="en-US" dirty="0" smtClean="0"/>
              <a:t>. </a:t>
            </a:r>
          </a:p>
          <a:p>
            <a:pPr marL="0" indent="0">
              <a:buNone/>
            </a:pPr>
            <a:r>
              <a:rPr lang="en-US" dirty="0" smtClean="0"/>
              <a:t>Henderson, L. 2017. Racial discrimination, religion, and the African American drinking paradox. </a:t>
            </a:r>
            <a:r>
              <a:rPr lang="en-US" i="1" dirty="0" smtClean="0"/>
              <a:t>Race and Social Problems, 9, </a:t>
            </a:r>
            <a:r>
              <a:rPr lang="en-US" dirty="0" smtClean="0"/>
              <a:t>79-90.</a:t>
            </a:r>
          </a:p>
          <a:p>
            <a:pPr marL="0" indent="0">
              <a:buNone/>
            </a:pPr>
            <a:r>
              <a:rPr lang="en-US" dirty="0" smtClean="0"/>
              <a:t>Hines-Martin</a:t>
            </a:r>
            <a:r>
              <a:rPr lang="en-US" dirty="0"/>
              <a:t>, V., Malone, M. Kim, S., et al. 2003. Barriers to mental health care access in an African American population. </a:t>
            </a:r>
            <a:r>
              <a:rPr lang="en-US" i="1" dirty="0"/>
              <a:t>Issues in Mental Health Nursing, 24</a:t>
            </a:r>
            <a:r>
              <a:rPr lang="en-US" dirty="0"/>
              <a:t>, 237-256. </a:t>
            </a:r>
          </a:p>
          <a:p>
            <a:pPr marL="0" indent="0">
              <a:buNone/>
            </a:pPr>
            <a:r>
              <a:rPr lang="en-US" dirty="0" smtClean="0"/>
              <a:t>Ho, J. &amp; </a:t>
            </a:r>
            <a:r>
              <a:rPr lang="en-US" dirty="0" err="1" smtClean="0"/>
              <a:t>Elo</a:t>
            </a:r>
            <a:r>
              <a:rPr lang="en-US" dirty="0" smtClean="0"/>
              <a:t>, I.  2013. The contribution of smoking to black-white differences in U.S. mortality. </a:t>
            </a:r>
            <a:r>
              <a:rPr lang="en-US" i="1" dirty="0" smtClean="0"/>
              <a:t>Demography, 50, 2, </a:t>
            </a:r>
            <a:r>
              <a:rPr lang="en-US" dirty="0" smtClean="0"/>
              <a:t>545-568.</a:t>
            </a:r>
          </a:p>
          <a:p>
            <a:pPr marL="0" indent="0">
              <a:buNone/>
            </a:pPr>
            <a:r>
              <a:rPr lang="en-US" dirty="0"/>
              <a:t>Howard, D. 2016. Race, neighborhood, and drug court graduation. </a:t>
            </a:r>
            <a:r>
              <a:rPr lang="en-US" i="1" dirty="0"/>
              <a:t>Justice Quarterly, 33, 1</a:t>
            </a:r>
            <a:r>
              <a:rPr lang="en-US" dirty="0"/>
              <a:t>, 159-184</a:t>
            </a:r>
            <a:r>
              <a:rPr lang="en-US" dirty="0" smtClean="0"/>
              <a:t>.</a:t>
            </a:r>
          </a:p>
          <a:p>
            <a:pPr marL="0" indent="0">
              <a:buNone/>
            </a:pPr>
            <a:r>
              <a:rPr lang="en-US" dirty="0" smtClean="0"/>
              <a:t>Hudson, D., Eaton, J., Lewis, P., Grant, P., Sewell, W., &amp; Gilbert, K. 2016. “Racism?!?..Just look at our neighborhoods”: Views on racial discrimination and coping among African American men in Saint Louis. </a:t>
            </a:r>
            <a:r>
              <a:rPr lang="en-US" i="1" dirty="0" smtClean="0"/>
              <a:t>Journal of Men’s Studies, 24, 2</a:t>
            </a:r>
            <a:r>
              <a:rPr lang="en-US" dirty="0" smtClean="0"/>
              <a:t>, 130-150. </a:t>
            </a:r>
            <a:endParaRPr lang="en-US" dirty="0"/>
          </a:p>
          <a:p>
            <a:pPr marL="0" indent="0">
              <a:buNone/>
            </a:pPr>
            <a:r>
              <a:rPr lang="en-US" dirty="0"/>
              <a:t>Institute for Research on Poverty. 2016. Living on the periphery: Poor urban men. Focus on Policy, Univ. of Wisconsin, Madison, WI. Available at: </a:t>
            </a:r>
            <a:r>
              <a:rPr lang="en-US" u="sng" dirty="0">
                <a:hlinkClick r:id="rId4"/>
              </a:rPr>
              <a:t>http://www.irp.wisc.edu/publications/policybriefs/pdfs/PB10-Urban-Men.pdf </a:t>
            </a:r>
            <a:endParaRPr lang="en-US" u="sng" dirty="0" smtClean="0"/>
          </a:p>
          <a:p>
            <a:pPr marL="0" indent="0">
              <a:buNone/>
            </a:pPr>
            <a:r>
              <a:rPr lang="en-US" dirty="0"/>
              <a:t>Kessler, R. </a:t>
            </a:r>
            <a:r>
              <a:rPr lang="en-US" dirty="0" err="1"/>
              <a:t>McGonagle</a:t>
            </a:r>
            <a:r>
              <a:rPr lang="en-US" dirty="0"/>
              <a:t>, K. Zhao, S. et al. 1994. Lifetime and 12-month prevalence of </a:t>
            </a:r>
            <a:r>
              <a:rPr lang="en-US" i="1" dirty="0"/>
              <a:t>DMS-III-R</a:t>
            </a:r>
            <a:r>
              <a:rPr lang="en-US" dirty="0"/>
              <a:t> psychiatric disorders in the United States: Results from the National Comorbidity Survey. </a:t>
            </a:r>
            <a:r>
              <a:rPr lang="en-US" i="1" dirty="0"/>
              <a:t>Archives of General Psychiatry, 51</a:t>
            </a:r>
            <a:r>
              <a:rPr lang="en-US" dirty="0"/>
              <a:t>, 8-19</a:t>
            </a:r>
            <a:r>
              <a:rPr lang="en-US" dirty="0" smtClean="0"/>
              <a:t>.</a:t>
            </a:r>
          </a:p>
          <a:p>
            <a:pPr marL="0" indent="0">
              <a:buNone/>
            </a:pPr>
            <a:r>
              <a:rPr lang="en-US" dirty="0" smtClean="0"/>
              <a:t>Keyes, K., Vo,. T., Wall, M. Caetano, R., </a:t>
            </a:r>
            <a:r>
              <a:rPr lang="en-US" dirty="0" err="1" smtClean="0"/>
              <a:t>Suglia</a:t>
            </a:r>
            <a:r>
              <a:rPr lang="en-US" dirty="0" smtClean="0"/>
              <a:t>, S., Martins, S., et al. 2015. Racial/ethnic differences in use of alcohol, tobacco, and marijuana: Is there a cross-over form adolescence to adulthood?? </a:t>
            </a:r>
            <a:r>
              <a:rPr lang="en-US" i="1" dirty="0" smtClean="0"/>
              <a:t>Social Science and Medicine, 124</a:t>
            </a:r>
            <a:r>
              <a:rPr lang="en-US" dirty="0" smtClean="0"/>
              <a:t>,  132-141. </a:t>
            </a:r>
            <a:endParaRPr lang="en-US" dirty="0"/>
          </a:p>
          <a:p>
            <a:pPr marL="0" indent="0">
              <a:buNone/>
            </a:pPr>
            <a:endParaRPr lang="en-US" dirty="0"/>
          </a:p>
        </p:txBody>
      </p:sp>
    </p:spTree>
    <p:extLst>
      <p:ext uri="{BB962C8B-B14F-4D97-AF65-F5344CB8AC3E}">
        <p14:creationId xmlns:p14="http://schemas.microsoft.com/office/powerpoint/2010/main" val="3702130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240" y="117693"/>
            <a:ext cx="11311128" cy="6740307"/>
          </a:xfrm>
          <a:prstGeom prst="rect">
            <a:avLst/>
          </a:prstGeom>
        </p:spPr>
        <p:txBody>
          <a:bodyPr wrap="square">
            <a:spAutoFit/>
          </a:bodyPr>
          <a:lstStyle/>
          <a:p>
            <a:r>
              <a:rPr lang="en-US" dirty="0" err="1"/>
              <a:t>MacKenzie</a:t>
            </a:r>
            <a:r>
              <a:rPr lang="en-US" dirty="0"/>
              <a:t>, B. 2016. The judge is the key component: The importance of procedural fairness in drug-treatment court. </a:t>
            </a:r>
            <a:r>
              <a:rPr lang="en-US" i="1" dirty="0"/>
              <a:t>Court Review, 52,1,</a:t>
            </a:r>
            <a:r>
              <a:rPr lang="en-US" dirty="0"/>
              <a:t> 8-34.</a:t>
            </a:r>
          </a:p>
          <a:p>
            <a:r>
              <a:rPr lang="en-US" dirty="0" err="1"/>
              <a:t>Meghani</a:t>
            </a:r>
            <a:r>
              <a:rPr lang="en-US" dirty="0"/>
              <a:t>, S., Byun, E., and Gallagher, R. 2012. Time to take stock: A meta-analysis and systematic review of analgesic treatment disparities for pain in the United States. </a:t>
            </a:r>
            <a:r>
              <a:rPr lang="en-US" i="1" dirty="0"/>
              <a:t>Pain Medicine, 13, 12, </a:t>
            </a:r>
            <a:r>
              <a:rPr lang="en-US" dirty="0"/>
              <a:t>150-174.</a:t>
            </a:r>
          </a:p>
          <a:p>
            <a:r>
              <a:rPr lang="en-US" dirty="0" err="1"/>
              <a:t>Menke</a:t>
            </a:r>
            <a:r>
              <a:rPr lang="en-US" dirty="0"/>
              <a:t>, R. and Flynn, H. 2009. Relationships between stigma, depression, and treatment in white and African American primary care patients. </a:t>
            </a:r>
            <a:r>
              <a:rPr lang="en-US" i="1" dirty="0"/>
              <a:t>Journal of Nervous and Mental Disease, 197</a:t>
            </a:r>
            <a:r>
              <a:rPr lang="en-US" dirty="0"/>
              <a:t>, 407-411.</a:t>
            </a:r>
          </a:p>
          <a:p>
            <a:r>
              <a:rPr lang="en-US" dirty="0" err="1"/>
              <a:t>Mezuk</a:t>
            </a:r>
            <a:r>
              <a:rPr lang="en-US" dirty="0"/>
              <a:t>, b., Rafferty, J., Kershaw, K., Hudson, D., </a:t>
            </a:r>
            <a:r>
              <a:rPr lang="en-US" dirty="0" err="1"/>
              <a:t>Abdou</a:t>
            </a:r>
            <a:r>
              <a:rPr lang="en-US" dirty="0"/>
              <a:t>, C. Lee, H. and Jackson, J. 2011. Reconsidering the role of social disadvantage in physical and mental health: Stressful lie events, health behaviors, race, and depression. </a:t>
            </a:r>
            <a:r>
              <a:rPr lang="en-US" i="1" dirty="0"/>
              <a:t>American Journal of Epidemiology, 172</a:t>
            </a:r>
            <a:r>
              <a:rPr lang="en-US" dirty="0"/>
              <a:t>, 1238-1249.</a:t>
            </a:r>
          </a:p>
          <a:p>
            <a:r>
              <a:rPr lang="en-US" dirty="0"/>
              <a:t>Neville, H., </a:t>
            </a:r>
            <a:r>
              <a:rPr lang="en-US" dirty="0" err="1"/>
              <a:t>Awad</a:t>
            </a:r>
            <a:r>
              <a:rPr lang="en-US" dirty="0"/>
              <a:t>, G., Brooks, J., Flores, M., and </a:t>
            </a:r>
            <a:r>
              <a:rPr lang="en-US" dirty="0" err="1"/>
              <a:t>Bluemel</a:t>
            </a:r>
            <a:r>
              <a:rPr lang="en-US" dirty="0"/>
              <a:t>, J. 2013. Color-Blind racial ideology: Theory, training, and measurement implications in psychology. American Psychologist, 68, 6, 455-466.</a:t>
            </a:r>
          </a:p>
          <a:p>
            <a:r>
              <a:rPr lang="en-US" dirty="0"/>
              <a:t>Pew Research Center. 2015. A portrait of smartphone ownership. Available at: </a:t>
            </a:r>
            <a:r>
              <a:rPr lang="en-US" u="sng" dirty="0">
                <a:hlinkClick r:id="rId2"/>
              </a:rPr>
              <a:t>http://www.pewinternet.org/files/2015/03/PI_Smartphones_0401151.pdf </a:t>
            </a:r>
            <a:endParaRPr lang="en-US" u="sng" dirty="0"/>
          </a:p>
          <a:p>
            <a:r>
              <a:rPr lang="en-US" dirty="0"/>
              <a:t>Sellers, E. 1998. Pharmacogenetics and </a:t>
            </a:r>
            <a:r>
              <a:rPr lang="en-US" dirty="0" err="1"/>
              <a:t>ethnoracial</a:t>
            </a:r>
            <a:r>
              <a:rPr lang="en-US" dirty="0"/>
              <a:t> differences in smoking. </a:t>
            </a:r>
            <a:r>
              <a:rPr lang="en-US" i="1" dirty="0"/>
              <a:t>Journal of the American Medical Assoc., 280</a:t>
            </a:r>
            <a:r>
              <a:rPr lang="en-US" dirty="0"/>
              <a:t>, 179-180</a:t>
            </a:r>
            <a:endParaRPr lang="en-US" u="sng" dirty="0"/>
          </a:p>
          <a:p>
            <a:r>
              <a:rPr lang="en-US" dirty="0"/>
              <a:t>Swain, G., Johnson, S., and Ports, K. 2016. How economic and social disadvantage affect health and life opportunities. Webinar. Institute for Research on Poverty, Univ. of Wisconsin, Madison, WI. June 8. </a:t>
            </a:r>
            <a:r>
              <a:rPr lang="en-US" u="sng" dirty="0">
                <a:hlinkClick r:id="rId3"/>
              </a:rPr>
              <a:t>http://www.irp.wisc.edu/publications/media/webinars2015-2016.htm</a:t>
            </a:r>
            <a:endParaRPr lang="en-US" u="sng" dirty="0"/>
          </a:p>
          <a:p>
            <a:r>
              <a:rPr lang="en-US" dirty="0"/>
              <a:t>West, V., Kenyon, M., and Pryce, D. 2016. Draft Demographic Profiles of BJA-Funded Drug Court Participants. Presentation. Alexandria, VA: National Association of Drug Court Professionals, March. </a:t>
            </a:r>
          </a:p>
          <a:p>
            <a:r>
              <a:rPr lang="en-US" dirty="0"/>
              <a:t>Wells, K., </a:t>
            </a:r>
            <a:r>
              <a:rPr lang="en-US" dirty="0" err="1"/>
              <a:t>Klap</a:t>
            </a:r>
            <a:r>
              <a:rPr lang="en-US" dirty="0"/>
              <a:t>, R., Koike, A., et al. 2001. Ethnic disparities in unmet need for alcoholism, drug abuse and mental health care. </a:t>
            </a:r>
            <a:r>
              <a:rPr lang="en-US" i="1" dirty="0"/>
              <a:t>American Journal of Psychiatry, 158</a:t>
            </a:r>
            <a:r>
              <a:rPr lang="en-US" dirty="0"/>
              <a:t>, 2027-2032.</a:t>
            </a:r>
          </a:p>
          <a:p>
            <a:r>
              <a:rPr lang="en-US" dirty="0" err="1"/>
              <a:t>Saloner</a:t>
            </a:r>
            <a:r>
              <a:rPr lang="en-US" dirty="0"/>
              <a:t>, B. and Le Cook, B. 2013. Blacks and Hispanics are less likely than whites to complete addiction treatment, largely due to socioeconomic factors. </a:t>
            </a:r>
            <a:r>
              <a:rPr lang="en-US" i="1" dirty="0"/>
              <a:t>Health Affairs, 32, 1</a:t>
            </a:r>
            <a:r>
              <a:rPr lang="en-US" dirty="0"/>
              <a:t>,135-145. </a:t>
            </a:r>
          </a:p>
        </p:txBody>
      </p:sp>
    </p:spTree>
    <p:extLst>
      <p:ext uri="{BB962C8B-B14F-4D97-AF65-F5344CB8AC3E}">
        <p14:creationId xmlns:p14="http://schemas.microsoft.com/office/powerpoint/2010/main" val="122974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1594" b="15879"/>
          <a:stretch/>
        </p:blipFill>
        <p:spPr>
          <a:xfrm>
            <a:off x="0" y="5012575"/>
            <a:ext cx="12189645" cy="184542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56" y="480527"/>
            <a:ext cx="3444227" cy="4457234"/>
          </a:xfrm>
          <a:prstGeom prst="rect">
            <a:avLst/>
          </a:prstGeom>
        </p:spPr>
      </p:pic>
      <p:sp>
        <p:nvSpPr>
          <p:cNvPr id="5" name="Rectangle 4"/>
          <p:cNvSpPr/>
          <p:nvPr/>
        </p:nvSpPr>
        <p:spPr>
          <a:xfrm>
            <a:off x="4762151" y="446986"/>
            <a:ext cx="7172155" cy="452431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Cambria" panose="02040503050406030204" pitchFamily="18" charset="0"/>
              </a:rPr>
              <a:t>National Report Card: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C00000"/>
              </a:solidFill>
              <a:effectLst/>
              <a:uLnTx/>
              <a:uFillTx/>
              <a:latin typeface="Copperplate Gothic Bold" panose="020E07050202060204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C00000"/>
              </a:solidFill>
              <a:effectLst/>
              <a:uLnTx/>
              <a:uFillTx/>
              <a:latin typeface="Copperplate Gothic Bold" panose="020E07050202060204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C00000"/>
              </a:solidFill>
              <a:effectLst/>
              <a:uLnTx/>
              <a:uFillTx/>
              <a:latin typeface="Copperplate Gothic Bold" panose="020E07050202060204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Cambria" panose="02040503050406030204" pitchFamily="18" charset="0"/>
              </a:rPr>
              <a:t>A Review of the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Cambria" panose="02040503050406030204" pitchFamily="18" charset="0"/>
              </a:rPr>
              <a:t>Scientific Literature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C00000"/>
              </a:solidFill>
              <a:effectLst/>
              <a:uLnTx/>
              <a:uFillTx/>
              <a:latin typeface="Cambria" panose="020405030504060302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C00000"/>
                </a:solidFill>
                <a:effectLst/>
                <a:uLnTx/>
                <a:uFillTx/>
                <a:latin typeface="Cambria" panose="02040503050406030204" pitchFamily="18" charset="0"/>
              </a:rPr>
              <a:t>Page 46 </a:t>
            </a:r>
          </a:p>
        </p:txBody>
      </p:sp>
      <p:sp>
        <p:nvSpPr>
          <p:cNvPr id="6" name="TextBox 5"/>
          <p:cNvSpPr txBox="1"/>
          <p:nvPr/>
        </p:nvSpPr>
        <p:spPr>
          <a:xfrm>
            <a:off x="4762151" y="1381138"/>
            <a:ext cx="717215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0000FF"/>
                </a:solidFill>
                <a:effectLst/>
                <a:uLnTx/>
                <a:uFillTx/>
                <a:latin typeface="Freestyle Script" panose="030804020302050B0404" pitchFamily="66" charset="0"/>
              </a:rPr>
              <a:t>How did we do?</a:t>
            </a:r>
          </a:p>
        </p:txBody>
      </p:sp>
    </p:spTree>
    <p:extLst>
      <p:ext uri="{BB962C8B-B14F-4D97-AF65-F5344CB8AC3E}">
        <p14:creationId xmlns:p14="http://schemas.microsoft.com/office/powerpoint/2010/main" val="62656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527" t="-35" r="6875" b="-483"/>
          <a:stretch/>
        </p:blipFill>
        <p:spPr>
          <a:xfrm>
            <a:off x="0" y="0"/>
            <a:ext cx="1901686" cy="6927574"/>
          </a:xfrm>
          <a:prstGeom prst="rect">
            <a:avLst/>
          </a:prstGeom>
        </p:spPr>
      </p:pic>
      <p:sp>
        <p:nvSpPr>
          <p:cNvPr id="2" name="Title 1"/>
          <p:cNvSpPr>
            <a:spLocks noGrp="1"/>
          </p:cNvSpPr>
          <p:nvPr>
            <p:ph type="title"/>
          </p:nvPr>
        </p:nvSpPr>
        <p:spPr/>
        <p:txBody>
          <a:bodyPr>
            <a:normAutofit/>
          </a:bodyPr>
          <a:lstStyle/>
          <a:p>
            <a:pPr algn="ctr"/>
            <a:r>
              <a:rPr lang="en-US" sz="4000" b="1" dirty="0">
                <a:solidFill>
                  <a:srgbClr val="A42126"/>
                </a:solidFill>
                <a:latin typeface="+mn-lt"/>
              </a:rPr>
              <a:t>Painting the Current Picture </a:t>
            </a:r>
          </a:p>
        </p:txBody>
      </p:sp>
      <p:sp>
        <p:nvSpPr>
          <p:cNvPr id="3" name="Content Placeholder 2"/>
          <p:cNvSpPr>
            <a:spLocks noGrp="1"/>
          </p:cNvSpPr>
          <p:nvPr>
            <p:ph idx="1"/>
          </p:nvPr>
        </p:nvSpPr>
        <p:spPr>
          <a:xfrm>
            <a:off x="2036618" y="1604356"/>
            <a:ext cx="9700952" cy="4572607"/>
          </a:xfrm>
        </p:spPr>
        <p:txBody>
          <a:bodyPr>
            <a:normAutofit fontScale="92500" lnSpcReduction="10000"/>
          </a:bodyPr>
          <a:lstStyle/>
          <a:p>
            <a:pPr algn="just">
              <a:spcBef>
                <a:spcPts val="1200"/>
              </a:spcBef>
              <a:spcAft>
                <a:spcPts val="0"/>
              </a:spcAft>
              <a:buFont typeface="Symbol" panose="05050102010706020507" pitchFamily="18" charset="2"/>
              <a:buChar char=""/>
            </a:pPr>
            <a:r>
              <a:rPr lang="en-US" sz="3600" dirty="0">
                <a:effectLst/>
                <a:ea typeface="Times New Roman" panose="02020603050405020304" pitchFamily="18" charset="0"/>
              </a:rPr>
              <a:t>On average, Caucasians represented two-thirds (67%) of participants in respondents’ Drug Courts in 2014, African-Americans represented 17% of participants, and Hispanics represented 10%. </a:t>
            </a:r>
          </a:p>
          <a:p>
            <a:pPr algn="just">
              <a:spcBef>
                <a:spcPts val="1200"/>
              </a:spcBef>
              <a:spcAft>
                <a:spcPts val="0"/>
              </a:spcAft>
              <a:buFont typeface="Symbol" panose="05050102010706020507" pitchFamily="18" charset="2"/>
              <a:buChar char=""/>
            </a:pPr>
            <a:endParaRPr lang="en-US" sz="3600" dirty="0">
              <a:ea typeface="Times New Roman" panose="02020603050405020304" pitchFamily="18" charset="0"/>
            </a:endParaRPr>
          </a:p>
          <a:p>
            <a:pPr algn="just">
              <a:spcBef>
                <a:spcPts val="1200"/>
              </a:spcBef>
              <a:spcAft>
                <a:spcPts val="0"/>
              </a:spcAft>
              <a:buFont typeface="Symbol" panose="05050102010706020507" pitchFamily="18" charset="2"/>
              <a:buChar char=""/>
            </a:pPr>
            <a:r>
              <a:rPr lang="en-US" sz="3600" dirty="0">
                <a:effectLst/>
                <a:ea typeface="Times New Roman" panose="02020603050405020304" pitchFamily="18" charset="0"/>
              </a:rPr>
              <a:t>In 2014, representation of African-American and Hispanic individuals in respondents’ Drug Courts was lower than the arrestee, probation, and incarcerated population</a:t>
            </a:r>
            <a:r>
              <a:rPr lang="en-US" sz="3500" dirty="0">
                <a:effectLst/>
                <a:ea typeface="Times New Roman" panose="02020603050405020304" pitchFamily="18" charset="0"/>
              </a:rPr>
              <a:t>s</a:t>
            </a:r>
            <a:r>
              <a:rPr lang="en-US" dirty="0">
                <a:effectLst/>
                <a:ea typeface="Times New Roman" panose="02020603050405020304" pitchFamily="18" charset="0"/>
              </a:rPr>
              <a:t>. </a:t>
            </a:r>
            <a:endParaRPr lang="en-US" dirty="0"/>
          </a:p>
        </p:txBody>
      </p:sp>
    </p:spTree>
    <p:extLst>
      <p:ext uri="{BB962C8B-B14F-4D97-AF65-F5344CB8AC3E}">
        <p14:creationId xmlns:p14="http://schemas.microsoft.com/office/powerpoint/2010/main" val="19772667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5448"/>
            <a:ext cx="9601200" cy="1485900"/>
          </a:xfrm>
        </p:spPr>
        <p:txBody>
          <a:bodyPr>
            <a:normAutofit/>
          </a:bodyPr>
          <a:lstStyle/>
          <a:p>
            <a:pPr algn="ctr"/>
            <a:r>
              <a:rPr lang="en-US" sz="4000" b="1" dirty="0">
                <a:solidFill>
                  <a:srgbClr val="A42126"/>
                </a:solidFill>
                <a:latin typeface="+mn-lt"/>
              </a:rPr>
              <a:t>Painting the Current Picture </a:t>
            </a:r>
          </a:p>
        </p:txBody>
      </p:sp>
      <p:sp>
        <p:nvSpPr>
          <p:cNvPr id="3" name="Content Placeholder 2"/>
          <p:cNvSpPr>
            <a:spLocks noGrp="1"/>
          </p:cNvSpPr>
          <p:nvPr>
            <p:ph idx="1"/>
          </p:nvPr>
        </p:nvSpPr>
        <p:spPr>
          <a:xfrm>
            <a:off x="1371600" y="1266279"/>
            <a:ext cx="9601200" cy="3581400"/>
          </a:xfrm>
        </p:spPr>
        <p:txBody>
          <a:bodyPr/>
          <a:lstStyle/>
          <a:p>
            <a:pPr marL="0" indent="0" algn="ctr">
              <a:spcBef>
                <a:spcPts val="1200"/>
              </a:spcBef>
              <a:spcAft>
                <a:spcPts val="0"/>
              </a:spcAft>
              <a:buNone/>
            </a:pPr>
            <a:r>
              <a:rPr lang="en-US" sz="3200" dirty="0">
                <a:ea typeface="Times New Roman" panose="02020603050405020304" pitchFamily="18" charset="0"/>
              </a:rPr>
              <a:t>Based on available data from roughly one-half of U.S. states and territories, African-American and Hispanic participants graduated from some Drug Courts at rates substantially below those of other Drug Court participants.  </a:t>
            </a:r>
          </a:p>
          <a:p>
            <a:endParaRPr lang="en-US" dirty="0"/>
          </a:p>
        </p:txBody>
      </p:sp>
      <p:pic>
        <p:nvPicPr>
          <p:cNvPr id="4" name="Picture 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51594" b="15879"/>
          <a:stretch/>
        </p:blipFill>
        <p:spPr>
          <a:xfrm>
            <a:off x="77377" y="4472609"/>
            <a:ext cx="12189645" cy="2385391"/>
          </a:xfrm>
          <a:prstGeom prst="rect">
            <a:avLst/>
          </a:prstGeom>
        </p:spPr>
      </p:pic>
    </p:spTree>
    <p:extLst>
      <p:ext uri="{BB962C8B-B14F-4D97-AF65-F5344CB8AC3E}">
        <p14:creationId xmlns:p14="http://schemas.microsoft.com/office/powerpoint/2010/main" val="320625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2792</TotalTime>
  <Words>5610</Words>
  <Application>Microsoft Office PowerPoint</Application>
  <PresentationFormat>Widescreen</PresentationFormat>
  <Paragraphs>482</Paragraphs>
  <Slides>62</Slides>
  <Notes>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6" baseType="lpstr">
      <vt:lpstr>Arial</vt:lpstr>
      <vt:lpstr>Arial Black</vt:lpstr>
      <vt:lpstr>Calibri</vt:lpstr>
      <vt:lpstr>Cambria</vt:lpstr>
      <vt:lpstr>Copperplate Gothic Bold</vt:lpstr>
      <vt:lpstr>Courier New</vt:lpstr>
      <vt:lpstr>Franklin Gothic Book</vt:lpstr>
      <vt:lpstr>Freestyle Script</vt:lpstr>
      <vt:lpstr>Symbol</vt:lpstr>
      <vt:lpstr>Times New Roman</vt:lpstr>
      <vt:lpstr>Wingdings</vt:lpstr>
      <vt:lpstr>Crop</vt:lpstr>
      <vt:lpstr>Document</vt:lpstr>
      <vt:lpstr>Photo Editor Photo</vt:lpstr>
      <vt:lpstr>Equity and Inclusion  in Drug Court</vt:lpstr>
      <vt:lpstr>In this session we will:</vt:lpstr>
      <vt:lpstr>“White people always ask us [black activists] what they can do. We have enough to worry about with plain old survival. I say wholeheartedly to you with no malice: Figure out what you do well and get in the game. Why sit there and wait for us to figure it out? We didn’t create the problems.”  Damon Davis, producer of Whose Streets?, a 2017 documentary film about Ferguson, MO. </vt:lpstr>
      <vt:lpstr>The National perspective</vt:lpstr>
      <vt:lpstr>PowerPoint Presentation</vt:lpstr>
      <vt:lpstr>PowerPoint Presentation</vt:lpstr>
      <vt:lpstr>PowerPoint Presentation</vt:lpstr>
      <vt:lpstr>Painting the Current Picture </vt:lpstr>
      <vt:lpstr>Painting the Current Picture </vt:lpstr>
      <vt:lpstr>Painting the Current Picture </vt:lpstr>
      <vt:lpstr>Snapshot of Georgia SFY16 Active participants across all program types</vt:lpstr>
      <vt:lpstr>Do no harm…..     Equivalent Dispositions</vt:lpstr>
      <vt:lpstr>Begin with the end in mind    </vt:lpstr>
      <vt:lpstr>PowerPoint Presentation</vt:lpstr>
      <vt:lpstr>Performance Indicator</vt:lpstr>
      <vt:lpstr>Why do population groups graduate at different rates?  Race, a proxy or indicator of bias?</vt:lpstr>
      <vt:lpstr>And speaking of race……Mixed Race </vt:lpstr>
      <vt:lpstr>PowerPoint Presentation</vt:lpstr>
      <vt:lpstr>Women and Drug Court</vt:lpstr>
      <vt:lpstr>Begin with the end in mind Outcomes for Participants from a Health Perspective</vt:lpstr>
      <vt:lpstr>Understanding Disparities in Outcomes Social Indicators of Health and  Health Disparities</vt:lpstr>
      <vt:lpstr>History</vt:lpstr>
      <vt:lpstr>Post traumatic slavery syndrome</vt:lpstr>
      <vt:lpstr>Where do your participants live?  St. Louis, MO</vt:lpstr>
      <vt:lpstr>Residential Segregation</vt:lpstr>
      <vt:lpstr>Neighborhood Disadvantage  What participants say</vt:lpstr>
      <vt:lpstr>Culture of the Streets</vt:lpstr>
      <vt:lpstr>Wealth accumulation through respect and social relationships</vt:lpstr>
      <vt:lpstr>A Deficit of Trust</vt:lpstr>
      <vt:lpstr>Coping Strategies</vt:lpstr>
      <vt:lpstr>Drug Court Responses: Procedural Justice</vt:lpstr>
      <vt:lpstr>Drug Court Responses: Procedural Justice</vt:lpstr>
      <vt:lpstr>Performance Indicators</vt:lpstr>
      <vt:lpstr>Equivalent Treatment Recognize that equivalent does not mean treating people the same.</vt:lpstr>
      <vt:lpstr>Equivalent Treatment    Some factors to consider</vt:lpstr>
      <vt:lpstr>More factors to consider</vt:lpstr>
      <vt:lpstr>Coping Smoking patterns</vt:lpstr>
      <vt:lpstr>Coping: The Alcohol  Paradox</vt:lpstr>
      <vt:lpstr>Coping: Religion and Faith-Based Institutions</vt:lpstr>
      <vt:lpstr>Being color blind is not helpful</vt:lpstr>
      <vt:lpstr>Drugs may not be the ‘problem’</vt:lpstr>
      <vt:lpstr>What type of services?</vt:lpstr>
      <vt:lpstr>Equivalent Retention </vt:lpstr>
      <vt:lpstr>Performance Indicators</vt:lpstr>
      <vt:lpstr>PowerPoint Presentation</vt:lpstr>
      <vt:lpstr>To help with retention, assess for risk and needs           MO Drug Court Exits by Race &amp; RANT Score</vt:lpstr>
      <vt:lpstr>HEAT, A promising intervention</vt:lpstr>
      <vt:lpstr>Consider ways to connect your program to the participants to improve retention </vt:lpstr>
      <vt:lpstr>Incentives and sanctions   Performance indicators</vt:lpstr>
      <vt:lpstr>Equivalent Opportunity in Drug Court</vt:lpstr>
      <vt:lpstr>Recognize when Equivalent Access is not being Achieved</vt:lpstr>
      <vt:lpstr>2016 Statewide Statistics related to Adult Treatment Court</vt:lpstr>
      <vt:lpstr>Recruitment considerations</vt:lpstr>
      <vt:lpstr>Performance Indicator Understand reasons for non-admittance</vt:lpstr>
      <vt:lpstr>Poverty and Access to Drug Court</vt:lpstr>
      <vt:lpstr>Key Component #10  Community partnerships</vt:lpstr>
      <vt:lpstr>Community partners can….</vt:lpstr>
      <vt:lpstr>Create an atmosphere of social accountability</vt:lpstr>
      <vt:lpstr>PowerPoint Presentation</vt:lpstr>
      <vt:lpstr>MATCP Committee for Equity in Missouri Treatment Courts</vt:lpstr>
      <vt:lpstr>References</vt:lpstr>
      <vt:lpstr>PowerPoint Presentation</vt:lpstr>
    </vt:vector>
  </TitlesOfParts>
  <Company>Office of State Courts Administrator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M. Janku</dc:creator>
  <cp:lastModifiedBy>Anne M. Janku</cp:lastModifiedBy>
  <cp:revision>111</cp:revision>
  <cp:lastPrinted>2017-03-15T19:38:50Z</cp:lastPrinted>
  <dcterms:created xsi:type="dcterms:W3CDTF">2017-03-06T16:55:47Z</dcterms:created>
  <dcterms:modified xsi:type="dcterms:W3CDTF">2017-08-23T14:52:37Z</dcterms:modified>
</cp:coreProperties>
</file>