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3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8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5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7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78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0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8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2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5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9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3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3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1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0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3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9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8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7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7F42DC6-4403-4EB2-AE89-ABDEE377E22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564EBB9-73FD-446B-AB5B-AE645C0E5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0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dale.allen@athensclarkecounty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LAW ENFORCEMENT SUPPORT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TO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ACCOUNTABILITY COURTS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PRESENTED BY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Athens-Clarke county probation services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Field Services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11410" t="28257" r="61667" b="6570"/>
          <a:stretch/>
        </p:blipFill>
        <p:spPr bwMode="auto">
          <a:xfrm>
            <a:off x="2617898" y="2498724"/>
            <a:ext cx="6211777" cy="4149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47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Electronic Monitoring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Monitoring is a very useful tool, but only as good as the people implementing the program and the data available. </a:t>
            </a:r>
          </a:p>
          <a:p>
            <a:r>
              <a:rPr lang="en-US" dirty="0" smtClean="0"/>
              <a:t>Can be used in conjunction with a sentence or as a short-term sanction. </a:t>
            </a:r>
          </a:p>
          <a:p>
            <a:r>
              <a:rPr lang="en-US" dirty="0" smtClean="0"/>
              <a:t>We have found that the longer someone is on restrictive monitoring, the more likely they are to violate. </a:t>
            </a:r>
          </a:p>
          <a:p>
            <a:r>
              <a:rPr lang="en-US" dirty="0" smtClean="0"/>
              <a:t>Historically, the technology allows for curfew monitoring, GPS monitoring, and alcohol monitoring. </a:t>
            </a:r>
          </a:p>
          <a:p>
            <a:r>
              <a:rPr lang="en-US" dirty="0" smtClean="0"/>
              <a:t>There is a wide variety of technology and associated services available.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72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Electronic Monitoring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Monitoring</a:t>
            </a:r>
          </a:p>
          <a:p>
            <a:r>
              <a:rPr lang="en-US" dirty="0" smtClean="0"/>
              <a:t>GPS Monitoring</a:t>
            </a:r>
          </a:p>
          <a:p>
            <a:pPr lvl="1"/>
            <a:r>
              <a:rPr lang="en-US" dirty="0" smtClean="0"/>
              <a:t>One piece</a:t>
            </a:r>
          </a:p>
          <a:p>
            <a:pPr lvl="1"/>
            <a:r>
              <a:rPr lang="en-US" dirty="0" smtClean="0"/>
              <a:t>Two piece</a:t>
            </a:r>
          </a:p>
          <a:p>
            <a:r>
              <a:rPr lang="en-US" dirty="0" smtClean="0"/>
              <a:t>Alcohol Monitoring</a:t>
            </a:r>
          </a:p>
          <a:p>
            <a:pPr lvl="1"/>
            <a:r>
              <a:rPr lang="en-US" dirty="0" smtClean="0"/>
              <a:t>MEMS</a:t>
            </a:r>
          </a:p>
          <a:p>
            <a:pPr lvl="1"/>
            <a:r>
              <a:rPr lang="en-US" dirty="0" smtClean="0"/>
              <a:t>SCRAM</a:t>
            </a:r>
          </a:p>
          <a:p>
            <a:pPr lvl="1"/>
            <a:r>
              <a:rPr lang="en-US" dirty="0" smtClean="0"/>
              <a:t>CheckBAC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3" y="2286545"/>
            <a:ext cx="4210186" cy="388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9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Electronic Monitoring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uses (sentence, sanctions)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Future of EM</a:t>
            </a:r>
          </a:p>
          <a:p>
            <a:pPr lvl="1"/>
            <a:r>
              <a:rPr lang="en-US" dirty="0" smtClean="0"/>
              <a:t>Technology always updating</a:t>
            </a:r>
          </a:p>
          <a:p>
            <a:pPr lvl="1"/>
            <a:r>
              <a:rPr lang="en-US" dirty="0" smtClean="0"/>
              <a:t>Virtual Supervision becoming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Drug Testing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Why Drug Test</a:t>
            </a:r>
          </a:p>
          <a:p>
            <a:r>
              <a:rPr lang="en-US" dirty="0"/>
              <a:t>To ensure compliance with sentence or program rules.</a:t>
            </a:r>
          </a:p>
          <a:p>
            <a:r>
              <a:rPr lang="en-US" dirty="0"/>
              <a:t>To promote public safety by acting quickly in the event of relapse.</a:t>
            </a:r>
          </a:p>
          <a:p>
            <a:r>
              <a:rPr lang="en-US" dirty="0"/>
              <a:t>To identify and address substance abuse problems early on.</a:t>
            </a:r>
          </a:p>
          <a:p>
            <a:r>
              <a:rPr lang="en-US" dirty="0"/>
              <a:t>Drug Testing is a tool, not a solution.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5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Drug Testing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761413" cy="3934051"/>
          </a:xfrm>
        </p:spPr>
        <p:txBody>
          <a:bodyPr/>
          <a:lstStyle/>
          <a:p>
            <a:r>
              <a:rPr lang="en-US" dirty="0" smtClean="0"/>
              <a:t>Varied types of testing available.</a:t>
            </a:r>
          </a:p>
          <a:p>
            <a:r>
              <a:rPr lang="en-US" dirty="0" smtClean="0"/>
              <a:t>Cups/Sticks; Immunoassay; LC/MS and Specialty Testing. </a:t>
            </a:r>
          </a:p>
          <a:p>
            <a:r>
              <a:rPr lang="en-US" dirty="0" smtClean="0"/>
              <a:t>Pro’s and Cons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72" y="4448310"/>
            <a:ext cx="2857500" cy="212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06" y="4448310"/>
            <a:ext cx="2867025" cy="2124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99" y="4260260"/>
            <a:ext cx="274358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7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8460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Pros and Cons of Various Urine Testing Methods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618448"/>
              </p:ext>
            </p:extLst>
          </p:nvPr>
        </p:nvGraphicFramePr>
        <p:xfrm>
          <a:off x="1039091" y="2246810"/>
          <a:ext cx="10964487" cy="4397829"/>
        </p:xfrm>
        <a:graphic>
          <a:graphicData uri="http://schemas.openxmlformats.org/drawingml/2006/table">
            <a:tbl>
              <a:tblPr/>
              <a:tblGrid>
                <a:gridCol w="2178470">
                  <a:extLst>
                    <a:ext uri="{9D8B030D-6E8A-4147-A177-3AD203B41FA5}">
                      <a16:colId xmlns:a16="http://schemas.microsoft.com/office/drawing/2014/main" val="4114548807"/>
                    </a:ext>
                  </a:extLst>
                </a:gridCol>
                <a:gridCol w="3606739">
                  <a:extLst>
                    <a:ext uri="{9D8B030D-6E8A-4147-A177-3AD203B41FA5}">
                      <a16:colId xmlns:a16="http://schemas.microsoft.com/office/drawing/2014/main" val="704547820"/>
                    </a:ext>
                  </a:extLst>
                </a:gridCol>
                <a:gridCol w="5179278">
                  <a:extLst>
                    <a:ext uri="{9D8B030D-6E8A-4147-A177-3AD203B41FA5}">
                      <a16:colId xmlns:a16="http://schemas.microsoft.com/office/drawing/2014/main" val="204339357"/>
                    </a:ext>
                  </a:extLst>
                </a:gridCol>
              </a:tblGrid>
              <a:tr h="648772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Oxygen"/>
                        </a:rPr>
                        <a:t>           Pros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Oxygen"/>
                        </a:rPr>
                        <a:t>                 Cons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934632"/>
                  </a:ext>
                </a:extLst>
              </a:tr>
              <a:tr h="91732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Oxygen"/>
                        </a:rPr>
                        <a:t>Stick/Dip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Inexpensive</a:t>
                      </a:r>
                      <a:endParaRPr lang="en-US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Instant</a:t>
                      </a:r>
                      <a:endParaRPr lang="en-US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Can be conducted outside of lab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Less accurate</a:t>
                      </a:r>
                      <a:endParaRPr lang="en-US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Positives are only preliminary and must be confirmed by lab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761147"/>
                  </a:ext>
                </a:extLst>
              </a:tr>
              <a:tr h="111674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Oxygen"/>
                        </a:rPr>
                        <a:t>Cup Tests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Inexpensive</a:t>
                      </a:r>
                      <a:endParaRPr lang="en-US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Instant</a:t>
                      </a:r>
                      <a:endParaRPr lang="en-US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Can be conducted outside of lab</a:t>
                      </a:r>
                      <a:endParaRPr lang="en-US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Wide range of drugs tested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Greater accuracy than stick</a:t>
                      </a:r>
                      <a:endParaRPr lang="en-US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Positives are only preliminary and must be confirmed by lab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156380"/>
                  </a:ext>
                </a:extLst>
              </a:tr>
              <a:tr h="9040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Oxygen"/>
                        </a:rPr>
                        <a:t>Immunoassay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Can provide quantitative data</a:t>
                      </a:r>
                      <a:endParaRPr lang="en-US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Highly accurate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More expensive than stick/cups</a:t>
                      </a:r>
                      <a:endParaRPr lang="en-US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Results take longer</a:t>
                      </a:r>
                      <a:endParaRPr lang="en-US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Should still confirm positives to rule out cross-reactivity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933078"/>
                  </a:ext>
                </a:extLst>
              </a:tr>
              <a:tr h="81096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Oxygen"/>
                        </a:rPr>
                        <a:t>LC-MS/GC-MS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Most accurate testing available</a:t>
                      </a:r>
                      <a:endParaRPr lang="en-US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Gives most conclusive results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Takes longer for results</a:t>
                      </a:r>
                      <a:endParaRPr lang="en-US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Oxygen"/>
                        </a:rPr>
                        <a:t>Tends to cost much more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73479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352669"/>
            <a:ext cx="45719" cy="790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</a:b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Best Practices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have authority to test</a:t>
            </a:r>
          </a:p>
          <a:p>
            <a:r>
              <a:rPr lang="en-US" dirty="0" smtClean="0"/>
              <a:t>Observed testing is essential</a:t>
            </a:r>
          </a:p>
          <a:p>
            <a:r>
              <a:rPr lang="en-US" dirty="0" smtClean="0"/>
              <a:t>Document chain of custody from point of collection to securing of sample.</a:t>
            </a:r>
          </a:p>
          <a:p>
            <a:r>
              <a:rPr lang="en-US" dirty="0" smtClean="0"/>
              <a:t>Watch for Falsification/Adulterants.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76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42" y="365124"/>
            <a:ext cx="11241578" cy="201231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FALSIFICATIONS</a:t>
            </a:r>
            <a:br>
              <a:rPr lang="en-US" b="1" dirty="0"/>
            </a:br>
            <a:r>
              <a:rPr lang="en-US" b="1" dirty="0" smtClean="0"/>
              <a:t>or</a:t>
            </a:r>
            <a:br>
              <a:rPr lang="en-US" b="1" dirty="0" smtClean="0"/>
            </a:br>
            <a:r>
              <a:rPr lang="en-US" b="1" dirty="0" smtClean="0"/>
              <a:t>How I went to Jail Really, Really Fast!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702" y="1886988"/>
            <a:ext cx="10515600" cy="423178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42" y="2504036"/>
            <a:ext cx="3670935" cy="2284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677" y="2504036"/>
            <a:ext cx="2381250" cy="231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927" y="2488796"/>
            <a:ext cx="379285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07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761413" cy="3544751"/>
          </a:xfrm>
        </p:spPr>
        <p:txBody>
          <a:bodyPr>
            <a:normAutofit/>
          </a:bodyPr>
          <a:lstStyle/>
          <a:p>
            <a:r>
              <a:rPr lang="en-US" dirty="0" smtClean="0"/>
              <a:t>LE Support is crucial to the mission of Accountability Courts.</a:t>
            </a:r>
          </a:p>
          <a:p>
            <a:r>
              <a:rPr lang="en-US" dirty="0" smtClean="0"/>
              <a:t>They represent multiple tools that can be used for both accountability and treatment response. </a:t>
            </a:r>
          </a:p>
          <a:p>
            <a:r>
              <a:rPr lang="en-US" dirty="0" smtClean="0"/>
              <a:t>As with all tools, it is important to have the training and process to implement their use.</a:t>
            </a:r>
          </a:p>
          <a:p>
            <a:r>
              <a:rPr lang="en-US" dirty="0" smtClean="0"/>
              <a:t>Feel free to contact our office. We are always glad to assist!</a:t>
            </a:r>
          </a:p>
          <a:p>
            <a:pPr marL="457200" lvl="1" indent="0" algn="ct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4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19"/>
            <a:ext cx="8761413" cy="92442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LE/SURVEILLANCE OVERVIEW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Mission</a:t>
            </a: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The mission of law enforcement/surveillance operations is to lend support to the Accountability Court Team in needed areas, such as office visit supervision, home/work site visits, drug testing, and electronic monitoring as necessary. The officer should attend team meetings, staffing, and court whenever feasible. The officer is a valuable member of the team that brings certain skill sets to the table to assist in the participant’s success in the Accountability Court Program.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9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How may we help?</a:t>
            </a:r>
          </a:p>
          <a:p>
            <a:pPr marL="0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Dale Allen</a:t>
            </a:r>
          </a:p>
          <a:p>
            <a:pPr marL="457200" lvl="1" indent="0" algn="ctr">
              <a:buNone/>
            </a:pPr>
            <a:r>
              <a:rPr lang="en-US" dirty="0"/>
              <a:t>Chief Probation Officer</a:t>
            </a:r>
          </a:p>
          <a:p>
            <a:pPr marL="457200" lvl="1" indent="0" algn="ctr">
              <a:buNone/>
            </a:pPr>
            <a:r>
              <a:rPr lang="en-US" dirty="0">
                <a:hlinkClick r:id="rId2"/>
              </a:rPr>
              <a:t>dale.allen@athensclarkecounty.com</a:t>
            </a: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706-613-3911 x226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1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Basic Role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4" y="3265714"/>
            <a:ext cx="8825659" cy="27540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Enforce the Court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 information to the Accountability Court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Participate in the team’s ongoing assessment of a participant’s progress.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Participate in Accountability Court training further developing their special skills to apply in support of the team’s mission.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1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Special Skills and Abilities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POST Certified Sworn Officers.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Crisis Intervention and Personal Interaction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Home/Work Site visits.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Drug/Alcohol testing knowledge and equipment.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Knowledge of current electronic monitoring equipment and its applications.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4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Why you should use LE/Surveillance Officers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Safety.</a:t>
            </a:r>
          </a:p>
          <a:p>
            <a:r>
              <a:rPr lang="en-US" dirty="0" smtClean="0"/>
              <a:t>Trained Officers for house/work visits.</a:t>
            </a:r>
          </a:p>
          <a:p>
            <a:r>
              <a:rPr lang="en-US" dirty="0" smtClean="0"/>
              <a:t>Trained on specialized equipment.</a:t>
            </a:r>
          </a:p>
          <a:p>
            <a:r>
              <a:rPr lang="en-US" dirty="0" smtClean="0"/>
              <a:t>A “neutral party” so that the Coordinator, other staff, and judge may make non-biased and informed decisions. </a:t>
            </a:r>
          </a:p>
        </p:txBody>
      </p:sp>
    </p:spTree>
    <p:extLst>
      <p:ext uri="{BB962C8B-B14F-4D97-AF65-F5344CB8AC3E}">
        <p14:creationId xmlns:p14="http://schemas.microsoft.com/office/powerpoint/2010/main" val="64712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Field Services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6731725" y="1154578"/>
            <a:ext cx="2619375" cy="2590108"/>
          </a:xfrm>
        </p:spPr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725" y="1154578"/>
            <a:ext cx="2619375" cy="259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1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 SUPPORT IN THE FIELD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Home/Work Visits</a:t>
            </a:r>
          </a:p>
          <a:p>
            <a:pPr marL="0" indent="0">
              <a:buNone/>
            </a:pPr>
            <a:r>
              <a:rPr lang="en-US" dirty="0" smtClean="0"/>
              <a:t>General Contact/Welfare check</a:t>
            </a:r>
          </a:p>
          <a:p>
            <a:pPr marL="0" indent="0">
              <a:buNone/>
            </a:pPr>
            <a:r>
              <a:rPr lang="en-US" dirty="0" smtClean="0"/>
              <a:t>Drug Testing</a:t>
            </a:r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Amendment Searches</a:t>
            </a:r>
          </a:p>
          <a:p>
            <a:pPr marL="0" indent="0">
              <a:buNone/>
            </a:pPr>
            <a:r>
              <a:rPr lang="en-US" dirty="0" smtClean="0"/>
              <a:t>Requested checks by Coordinator or Counselors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4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Field Services Continued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Recommend two-person teams</a:t>
            </a:r>
          </a:p>
          <a:p>
            <a:pPr lvl="1"/>
            <a:r>
              <a:rPr lang="en-US" dirty="0" smtClean="0"/>
              <a:t>Recommend visits be done during appropriate/designated hours</a:t>
            </a:r>
          </a:p>
          <a:p>
            <a:pPr lvl="1"/>
            <a:r>
              <a:rPr lang="en-US" dirty="0" smtClean="0"/>
              <a:t>Participants should be aware of  hours that officers may visit</a:t>
            </a:r>
          </a:p>
          <a:p>
            <a:r>
              <a:rPr lang="en-US" dirty="0" smtClean="0"/>
              <a:t>Scope of action is limited to what is authorized by court order and participant agreements</a:t>
            </a:r>
          </a:p>
          <a:p>
            <a:r>
              <a:rPr lang="en-US" dirty="0" smtClean="0"/>
              <a:t>Court Order vs. police approach</a:t>
            </a:r>
          </a:p>
          <a:p>
            <a:pPr lvl="1"/>
            <a:r>
              <a:rPr lang="en-US" dirty="0" smtClean="0"/>
              <a:t>Separation of approach is best practice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12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Field Services Reporting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for Field Visit</a:t>
            </a:r>
          </a:p>
          <a:p>
            <a:r>
              <a:rPr lang="en-US" dirty="0" smtClean="0"/>
              <a:t>Results of Field Visit</a:t>
            </a:r>
          </a:p>
          <a:p>
            <a:r>
              <a:rPr lang="en-US" dirty="0" smtClean="0"/>
              <a:t>Document all contacts for staffing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02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678</TotalTime>
  <Words>700</Words>
  <Application>Microsoft Office PowerPoint</Application>
  <PresentationFormat>Widescreen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Oxygen</vt:lpstr>
      <vt:lpstr>Verdana</vt:lpstr>
      <vt:lpstr>Wingdings 3</vt:lpstr>
      <vt:lpstr>Ion Boardroom</vt:lpstr>
      <vt:lpstr>LAW ENFORCEMENT SUPPORT TO  ACCOUNTABILITY COURTS</vt:lpstr>
      <vt:lpstr>LE/SURVEILLANCE OVERVIEW</vt:lpstr>
      <vt:lpstr>Basic Role</vt:lpstr>
      <vt:lpstr>Special Skills and Abilities</vt:lpstr>
      <vt:lpstr>Why you should use LE/Surveillance Officers</vt:lpstr>
      <vt:lpstr>Field Services</vt:lpstr>
      <vt:lpstr>LE SUPPORT IN THE FIELD</vt:lpstr>
      <vt:lpstr>Field Services Continued</vt:lpstr>
      <vt:lpstr>Field Services Reporting</vt:lpstr>
      <vt:lpstr>Field Services</vt:lpstr>
      <vt:lpstr>Electronic Monitoring</vt:lpstr>
      <vt:lpstr>Electronic Monitoring</vt:lpstr>
      <vt:lpstr>Electronic Monitoring</vt:lpstr>
      <vt:lpstr>Drug Testing</vt:lpstr>
      <vt:lpstr>Drug Testing</vt:lpstr>
      <vt:lpstr>Pros and Cons of Various Urine Testing Methods</vt:lpstr>
      <vt:lpstr>Best Practices</vt:lpstr>
      <vt:lpstr>FALSIFICATIONS or How I went to Jail Really, Really Fast!</vt:lpstr>
      <vt:lpstr>Summary</vt:lpstr>
      <vt:lpstr>Questions</vt:lpstr>
    </vt:vector>
  </TitlesOfParts>
  <Company>ACCUG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ENFORCEMENT SUPPORT TO  ACCOUNTABILITY COURTS</dc:title>
  <dc:creator>Dale Allen</dc:creator>
  <cp:lastModifiedBy>Dale Allen</cp:lastModifiedBy>
  <cp:revision>19</cp:revision>
  <dcterms:created xsi:type="dcterms:W3CDTF">2017-08-21T15:53:14Z</dcterms:created>
  <dcterms:modified xsi:type="dcterms:W3CDTF">2017-09-08T16:13:54Z</dcterms:modified>
</cp:coreProperties>
</file>