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0"/>
  </p:handoutMasterIdLst>
  <p:sldIdLst>
    <p:sldId id="256" r:id="rId2"/>
    <p:sldId id="288" r:id="rId3"/>
    <p:sldId id="296" r:id="rId4"/>
    <p:sldId id="258" r:id="rId5"/>
    <p:sldId id="260" r:id="rId6"/>
    <p:sldId id="259" r:id="rId7"/>
    <p:sldId id="262" r:id="rId8"/>
    <p:sldId id="263" r:id="rId9"/>
    <p:sldId id="265" r:id="rId10"/>
    <p:sldId id="266" r:id="rId11"/>
    <p:sldId id="297" r:id="rId12"/>
    <p:sldId id="267" r:id="rId13"/>
    <p:sldId id="268" r:id="rId14"/>
    <p:sldId id="269" r:id="rId15"/>
    <p:sldId id="270" r:id="rId16"/>
    <p:sldId id="271" r:id="rId17"/>
    <p:sldId id="272" r:id="rId18"/>
    <p:sldId id="274" r:id="rId19"/>
    <p:sldId id="275" r:id="rId20"/>
    <p:sldId id="277" r:id="rId21"/>
    <p:sldId id="278" r:id="rId22"/>
    <p:sldId id="282" r:id="rId23"/>
    <p:sldId id="283" r:id="rId24"/>
    <p:sldId id="287" r:id="rId25"/>
    <p:sldId id="289" r:id="rId26"/>
    <p:sldId id="290" r:id="rId27"/>
    <p:sldId id="291" r:id="rId28"/>
    <p:sldId id="292" r:id="rId29"/>
    <p:sldId id="293" r:id="rId30"/>
    <p:sldId id="294" r:id="rId31"/>
    <p:sldId id="298" r:id="rId32"/>
    <p:sldId id="299" r:id="rId33"/>
    <p:sldId id="300" r:id="rId34"/>
    <p:sldId id="301" r:id="rId35"/>
    <p:sldId id="302" r:id="rId36"/>
    <p:sldId id="303" r:id="rId37"/>
    <p:sldId id="304" r:id="rId38"/>
    <p:sldId id="273" r:id="rId39"/>
  </p:sldIdLst>
  <p:sldSz cx="9144000" cy="6858000" type="screen4x3"/>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48" y="19728"/>
    </p:cViewPr>
  </p:outlineViewPr>
  <p:notesTextViewPr>
    <p:cViewPr>
      <p:scale>
        <a:sx n="100" d="100"/>
        <a:sy n="100" d="100"/>
      </p:scale>
      <p:origin x="0" y="0"/>
    </p:cViewPr>
  </p:notesTextViewPr>
  <p:sorterViewPr>
    <p:cViewPr>
      <p:scale>
        <a:sx n="66" d="100"/>
        <a:sy n="66" d="100"/>
      </p:scale>
      <p:origin x="0" y="8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471"/>
          </a:xfrm>
          <a:prstGeom prst="rect">
            <a:avLst/>
          </a:prstGeom>
        </p:spPr>
        <p:txBody>
          <a:bodyPr vert="horz" lIns="93973" tIns="46986" rIns="93973" bIns="46986"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471"/>
          </a:xfrm>
          <a:prstGeom prst="rect">
            <a:avLst/>
          </a:prstGeom>
        </p:spPr>
        <p:txBody>
          <a:bodyPr vert="horz" lIns="93973" tIns="46986" rIns="93973" bIns="46986" rtlCol="0"/>
          <a:lstStyle>
            <a:lvl1pPr algn="r">
              <a:defRPr sz="1200"/>
            </a:lvl1pPr>
          </a:lstStyle>
          <a:p>
            <a:fld id="{2135B826-95AB-4AA1-A84F-CCC6FE419696}" type="datetimeFigureOut">
              <a:rPr lang="en-US" smtClean="0"/>
              <a:t>9/7/2017</a:t>
            </a:fld>
            <a:endParaRPr lang="en-US"/>
          </a:p>
        </p:txBody>
      </p:sp>
      <p:sp>
        <p:nvSpPr>
          <p:cNvPr id="4" name="Footer Placeholder 3"/>
          <p:cNvSpPr>
            <a:spLocks noGrp="1"/>
          </p:cNvSpPr>
          <p:nvPr>
            <p:ph type="ftr" sz="quarter" idx="2"/>
          </p:nvPr>
        </p:nvSpPr>
        <p:spPr>
          <a:xfrm>
            <a:off x="0" y="8899328"/>
            <a:ext cx="3066733" cy="468471"/>
          </a:xfrm>
          <a:prstGeom prst="rect">
            <a:avLst/>
          </a:prstGeom>
        </p:spPr>
        <p:txBody>
          <a:bodyPr vert="horz" lIns="93973" tIns="46986" rIns="93973" bIns="4698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9328"/>
            <a:ext cx="3066733" cy="468471"/>
          </a:xfrm>
          <a:prstGeom prst="rect">
            <a:avLst/>
          </a:prstGeom>
        </p:spPr>
        <p:txBody>
          <a:bodyPr vert="horz" lIns="93973" tIns="46986" rIns="93973" bIns="46986" rtlCol="0" anchor="b"/>
          <a:lstStyle>
            <a:lvl1pPr algn="r">
              <a:defRPr sz="1200"/>
            </a:lvl1pPr>
          </a:lstStyle>
          <a:p>
            <a:fld id="{8C3A1F74-7779-4A92-BC0C-FD66D8056D25}" type="slidenum">
              <a:rPr lang="en-US" smtClean="0"/>
              <a:t>‹#›</a:t>
            </a:fld>
            <a:endParaRPr lang="en-US"/>
          </a:p>
        </p:txBody>
      </p:sp>
    </p:spTree>
    <p:extLst>
      <p:ext uri="{BB962C8B-B14F-4D97-AF65-F5344CB8AC3E}">
        <p14:creationId xmlns:p14="http://schemas.microsoft.com/office/powerpoint/2010/main" val="13820414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103BFE-859E-4D37-8A49-3313C0F6DF6B}" type="datetimeFigureOut">
              <a:rPr lang="en-US" smtClean="0"/>
              <a:t>9/7/2017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D6164D-0E2E-4E56-B663-59848C9CB8D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6164D-0E2E-4E56-B663-59848C9CB8D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6164D-0E2E-4E56-B663-59848C9CB8D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6164D-0E2E-4E56-B663-59848C9CB8D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6164D-0E2E-4E56-B663-59848C9CB8D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D6164D-0E2E-4E56-B663-59848C9CB8D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1D6164D-0E2E-4E56-B663-59848C9CB8D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1D6164D-0E2E-4E56-B663-59848C9CB8D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8103BFE-859E-4D37-8A49-3313C0F6DF6B}" type="datetimeFigureOut">
              <a:rPr lang="en-US" smtClean="0"/>
              <a:t>9/7/2017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1D6164D-0E2E-4E56-B663-59848C9CB8D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8103BFE-859E-4D37-8A49-3313C0F6DF6B}" type="datetimeFigureOut">
              <a:rPr lang="en-US" smtClean="0"/>
              <a:t>9/7/2017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D6164D-0E2E-4E56-B663-59848C9CB8D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8103BFE-859E-4D37-8A49-3313C0F6DF6B}" type="datetimeFigureOut">
              <a:rPr lang="en-US" smtClean="0"/>
              <a:t>9/7/2017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D6164D-0E2E-4E56-B663-59848C9CB8D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8103BFE-859E-4D37-8A49-3313C0F6DF6B}" type="datetimeFigureOut">
              <a:rPr lang="en-US" smtClean="0"/>
              <a:t>9/7/2017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D6164D-0E2E-4E56-B663-59848C9CB8D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ja.gov/Publications/MHC_Essential_Element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rational.org/" TargetMode="External"/><Relationship Id="rId2" Type="http://schemas.openxmlformats.org/officeDocument/2006/relationships/hyperlink" Target="http://www.unhooked.com/" TargetMode="External"/><Relationship Id="rId1" Type="http://schemas.openxmlformats.org/officeDocument/2006/relationships/slideLayout" Target="../slideLayouts/slideLayout2.xml"/><Relationship Id="rId4" Type="http://schemas.openxmlformats.org/officeDocument/2006/relationships/hyperlink" Target="http://www.secularhumanism.org/sos"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mailto:judgestevegoss@bellsouth.net"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371599"/>
          </a:xfrm>
        </p:spPr>
        <p:txBody>
          <a:bodyPr>
            <a:normAutofit/>
          </a:bodyPr>
          <a:lstStyle/>
          <a:p>
            <a:pPr algn="ctr"/>
            <a:r>
              <a:rPr lang="en-US" sz="4000" dirty="0" smtClean="0">
                <a:latin typeface="Arial" pitchFamily="34" charset="0"/>
                <a:cs typeface="Arial" pitchFamily="34" charset="0"/>
              </a:rPr>
              <a:t>LEGAL, ETHICAL AND PROFESSIONALISM ISSUES</a:t>
            </a:r>
            <a:endParaRPr lang="en-US" sz="4000" dirty="0">
              <a:latin typeface="Arial" pitchFamily="34" charset="0"/>
              <a:cs typeface="Arial" pitchFamily="34" charset="0"/>
            </a:endParaRPr>
          </a:p>
        </p:txBody>
      </p:sp>
      <p:sp>
        <p:nvSpPr>
          <p:cNvPr id="3" name="Subtitle 2"/>
          <p:cNvSpPr>
            <a:spLocks noGrp="1"/>
          </p:cNvSpPr>
          <p:nvPr>
            <p:ph type="subTitle" idx="1"/>
          </p:nvPr>
        </p:nvSpPr>
        <p:spPr>
          <a:xfrm>
            <a:off x="685800" y="2438400"/>
            <a:ext cx="7772400" cy="2590800"/>
          </a:xfrm>
        </p:spPr>
        <p:txBody>
          <a:bodyPr>
            <a:normAutofit/>
          </a:bodyPr>
          <a:lstStyle/>
          <a:p>
            <a:pPr algn="l"/>
            <a:r>
              <a:rPr lang="en-US" sz="3200" dirty="0" smtClean="0">
                <a:latin typeface="Arial" pitchFamily="34" charset="0"/>
                <a:cs typeface="Arial" pitchFamily="34" charset="0"/>
              </a:rPr>
              <a:t>CACJ Training Conference</a:t>
            </a:r>
          </a:p>
          <a:p>
            <a:pPr algn="l"/>
            <a:r>
              <a:rPr lang="en-US" sz="3200" dirty="0" smtClean="0">
                <a:latin typeface="Arial" pitchFamily="34" charset="0"/>
                <a:cs typeface="Arial" pitchFamily="34" charset="0"/>
              </a:rPr>
              <a:t>Athens GA</a:t>
            </a:r>
          </a:p>
          <a:p>
            <a:pPr algn="l"/>
            <a:r>
              <a:rPr lang="en-US" sz="3200" dirty="0" smtClean="0">
                <a:latin typeface="Arial" pitchFamily="34" charset="0"/>
                <a:cs typeface="Arial" pitchFamily="34" charset="0"/>
              </a:rPr>
              <a:t>September 19, 2017</a:t>
            </a:r>
          </a:p>
          <a:p>
            <a:pPr algn="l"/>
            <a:r>
              <a:rPr lang="en-US" sz="3200" dirty="0" smtClean="0">
                <a:latin typeface="Arial" pitchFamily="34" charset="0"/>
                <a:cs typeface="Arial" pitchFamily="34" charset="0"/>
              </a:rPr>
              <a:t>Stephen S. Goss, Judge</a:t>
            </a:r>
          </a:p>
          <a:p>
            <a:pPr algn="l"/>
            <a:r>
              <a:rPr lang="en-US" sz="2000" dirty="0" smtClean="0">
                <a:latin typeface="Arial" pitchFamily="34" charset="0"/>
                <a:cs typeface="Arial" pitchFamily="34" charset="0"/>
              </a:rPr>
              <a:t>judgestevegoss@bellsouth.net</a:t>
            </a:r>
            <a:endParaRPr lang="en-US" sz="200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pPr eaLnBrk="1" hangingPunct="1"/>
            <a:r>
              <a:rPr lang="en-US" altLang="en-US" b="1" dirty="0" smtClean="0"/>
              <a:t>Pre-plea diversion- </a:t>
            </a:r>
            <a:r>
              <a:rPr lang="en-US" altLang="en-US" dirty="0" smtClean="0"/>
              <a:t>if no plea and solely linking the defendant with mental health, substance abuse and community resources, then the competency issue may not be as significant a legal issue</a:t>
            </a:r>
          </a:p>
          <a:p>
            <a:pPr eaLnBrk="1" hangingPunct="1"/>
            <a:r>
              <a:rPr lang="en-US" altLang="en-US" b="1" dirty="0" smtClean="0"/>
              <a:t>Diversion with stipulated facts</a:t>
            </a:r>
          </a:p>
          <a:p>
            <a:pPr eaLnBrk="1" hangingPunct="1"/>
            <a:r>
              <a:rPr lang="en-US" altLang="en-US" b="1" dirty="0" smtClean="0"/>
              <a:t>Post-plea, deferred entry of judgment</a:t>
            </a:r>
          </a:p>
          <a:p>
            <a:pPr eaLnBrk="1" hangingPunct="1"/>
            <a:r>
              <a:rPr lang="en-US" altLang="en-US" b="1" dirty="0" smtClean="0"/>
              <a:t>Post-adjudication with probation</a:t>
            </a:r>
          </a:p>
          <a:p>
            <a:pPr eaLnBrk="1" hangingPunct="1"/>
            <a:r>
              <a:rPr lang="en-US" altLang="en-US" b="1" dirty="0" smtClean="0"/>
              <a:t>Probation revocation</a:t>
            </a:r>
          </a:p>
          <a:p>
            <a:pPr eaLnBrk="1" hangingPunct="1"/>
            <a:r>
              <a:rPr lang="en-US" altLang="en-US" b="1" dirty="0" smtClean="0"/>
              <a:t>Mixed Model</a:t>
            </a:r>
          </a:p>
          <a:p>
            <a:pPr eaLnBrk="1" hangingPunct="1"/>
            <a:endParaRPr lang="en-US" altLang="en-US" b="1" dirty="0" smtClean="0"/>
          </a:p>
          <a:p>
            <a:pPr eaLnBrk="1" hangingPunct="1"/>
            <a:endParaRPr lang="en-US" altLang="en-US" b="1" dirty="0" smtClean="0"/>
          </a:p>
        </p:txBody>
      </p:sp>
      <p:sp>
        <p:nvSpPr>
          <p:cNvPr id="6" name="Title 1"/>
          <p:cNvSpPr>
            <a:spLocks noGrp="1"/>
          </p:cNvSpPr>
          <p:nvPr>
            <p:ph type="title"/>
          </p:nvPr>
        </p:nvSpPr>
        <p:spPr/>
        <p:txBody>
          <a:bodyPr>
            <a:noAutofit/>
          </a:bodyPr>
          <a:lstStyle/>
          <a:p>
            <a:pPr eaLnBrk="1" hangingPunct="1">
              <a:defRPr/>
            </a:pPr>
            <a:r>
              <a:rPr lang="en-US" sz="2800" dirty="0" smtClean="0">
                <a:latin typeface="Arial" pitchFamily="34" charset="0"/>
                <a:cs typeface="Arial" pitchFamily="34" charset="0"/>
              </a:rPr>
              <a:t>What is your treatment court model?</a:t>
            </a:r>
            <a:br>
              <a:rPr lang="en-US" sz="2800" dirty="0" smtClean="0">
                <a:latin typeface="Arial" pitchFamily="34" charset="0"/>
                <a:cs typeface="Arial" pitchFamily="34" charset="0"/>
              </a:rPr>
            </a:br>
            <a:r>
              <a:rPr lang="en-US" sz="2800" i="1" dirty="0" smtClean="0">
                <a:latin typeface="Arial" pitchFamily="34" charset="0"/>
                <a:cs typeface="Arial" pitchFamily="34" charset="0"/>
              </a:rPr>
              <a:t>See</a:t>
            </a:r>
            <a:r>
              <a:rPr lang="en-US" sz="2800" dirty="0" smtClean="0">
                <a:latin typeface="Arial" pitchFamily="34" charset="0"/>
                <a:cs typeface="Arial" pitchFamily="34" charset="0"/>
              </a:rPr>
              <a:t>, The Drug Court Judicial Benchbook, NDCI, Section 2.14-2.20 pp. 33-35</a:t>
            </a:r>
            <a:endParaRPr lang="en-US" sz="28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Post-plea deferred sentence</a:t>
            </a:r>
          </a:p>
          <a:p>
            <a:r>
              <a:rPr lang="en-US" dirty="0" smtClean="0"/>
              <a:t>Post adjudication- probation</a:t>
            </a:r>
          </a:p>
          <a:p>
            <a:r>
              <a:rPr lang="en-US" dirty="0" smtClean="0"/>
              <a:t>Probation revocation</a:t>
            </a:r>
          </a:p>
          <a:p>
            <a:r>
              <a:rPr lang="en-US" dirty="0" smtClean="0"/>
              <a:t>These three models specifically mentioned in Georgia statutes 15-1-15 (drug courts);     15-1-16(mental health courts);                 15-1-17 (vets courts); 15-1-19 (OUI).        </a:t>
            </a:r>
            <a:endParaRPr lang="en-US" dirty="0"/>
          </a:p>
        </p:txBody>
      </p:sp>
      <p:sp>
        <p:nvSpPr>
          <p:cNvPr id="3" name="Title 2"/>
          <p:cNvSpPr>
            <a:spLocks noGrp="1"/>
          </p:cNvSpPr>
          <p:nvPr>
            <p:ph type="title"/>
          </p:nvPr>
        </p:nvSpPr>
        <p:spPr/>
        <p:txBody>
          <a:bodyPr/>
          <a:lstStyle/>
          <a:p>
            <a:r>
              <a:rPr lang="en-US" dirty="0" smtClean="0"/>
              <a:t>Court Models</a:t>
            </a:r>
            <a:endParaRPr lang="en-US" dirty="0"/>
          </a:p>
        </p:txBody>
      </p:sp>
    </p:spTree>
    <p:extLst>
      <p:ext uri="{BB962C8B-B14F-4D97-AF65-F5344CB8AC3E}">
        <p14:creationId xmlns:p14="http://schemas.microsoft.com/office/powerpoint/2010/main" val="361713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fontScale="92500"/>
          </a:bodyPr>
          <a:lstStyle/>
          <a:p>
            <a:pPr eaLnBrk="1" hangingPunct="1">
              <a:defRPr/>
            </a:pPr>
            <a:r>
              <a:rPr lang="en-US" sz="2800" dirty="0" smtClean="0">
                <a:latin typeface="Arial" pitchFamily="34" charset="0"/>
                <a:cs typeface="Arial" pitchFamily="34" charset="0"/>
              </a:rPr>
              <a:t>“ Defendants fully understand the program requirements before agreeing to participate in a mental health court. They are provided legal counsel to inform this decision and subsequent decisions about program involvement. Procedures exist in the mental health court to address, in a timely fashion, concerns about a </a:t>
            </a:r>
            <a:r>
              <a:rPr lang="en-US" sz="2800" u="sng" dirty="0" smtClean="0">
                <a:latin typeface="Arial" pitchFamily="34" charset="0"/>
                <a:cs typeface="Arial" pitchFamily="34" charset="0"/>
              </a:rPr>
              <a:t>defendant’s competency </a:t>
            </a:r>
            <a:r>
              <a:rPr lang="en-US" sz="2800" dirty="0" smtClean="0">
                <a:latin typeface="Arial" pitchFamily="34" charset="0"/>
                <a:cs typeface="Arial" pitchFamily="34" charset="0"/>
              </a:rPr>
              <a:t>whenever they arise.” ( emphasis supplied)</a:t>
            </a:r>
          </a:p>
          <a:p>
            <a:pPr marL="0" indent="0" eaLnBrk="1" hangingPunct="1">
              <a:buFont typeface="Calibri" pitchFamily="34" charset="0"/>
              <a:buNone/>
              <a:defRPr/>
            </a:pPr>
            <a:r>
              <a:rPr lang="en-US" sz="1900" dirty="0" smtClean="0">
                <a:latin typeface="Arial" pitchFamily="34" charset="0"/>
                <a:cs typeface="Arial" pitchFamily="34" charset="0"/>
              </a:rPr>
              <a:t>Council of State Governments (CSG) Justice Center &amp; Bureau of Justice   Assistance, Improving Responses to People with Mental Illnesses: The Essential Elements of a Mental Health Court (2007), available at</a:t>
            </a:r>
          </a:p>
          <a:p>
            <a:pPr eaLnBrk="1" hangingPunct="1">
              <a:defRPr/>
            </a:pPr>
            <a:r>
              <a:rPr lang="en-US" sz="1900" dirty="0" smtClean="0">
                <a:latin typeface="Arial" pitchFamily="34" charset="0"/>
                <a:cs typeface="Arial" pitchFamily="34" charset="0"/>
                <a:hlinkClick r:id="rId2"/>
              </a:rPr>
              <a:t>https://www.bja.gov/Publications/MHC_Essential_Elements.pdf</a:t>
            </a:r>
            <a:endParaRPr lang="en-US" sz="1900" dirty="0" smtClean="0">
              <a:latin typeface="Arial" pitchFamily="34" charset="0"/>
              <a:cs typeface="Arial" pitchFamily="34" charset="0"/>
            </a:endParaRPr>
          </a:p>
          <a:p>
            <a:pPr marL="109728" indent="0" eaLnBrk="1" hangingPunct="1">
              <a:buNone/>
              <a:defRPr/>
            </a:pPr>
            <a:endParaRPr lang="en-US" dirty="0"/>
          </a:p>
        </p:txBody>
      </p:sp>
      <p:sp>
        <p:nvSpPr>
          <p:cNvPr id="5" name="Title 1"/>
          <p:cNvSpPr>
            <a:spLocks noGrp="1"/>
          </p:cNvSpPr>
          <p:nvPr>
            <p:ph type="title"/>
          </p:nvPr>
        </p:nvSpPr>
        <p:spPr/>
        <p:txBody>
          <a:bodyPr/>
          <a:lstStyle/>
          <a:p>
            <a:pPr eaLnBrk="1" hangingPunct="1">
              <a:defRPr/>
            </a:pPr>
            <a:r>
              <a:rPr lang="en-US" sz="3200" dirty="0" smtClean="0"/>
              <a:t>Mental Health Courts</a:t>
            </a:r>
            <a:br>
              <a:rPr lang="en-US" sz="3200" dirty="0" smtClean="0"/>
            </a:br>
            <a:r>
              <a:rPr lang="en-US" sz="3200" dirty="0" smtClean="0"/>
              <a:t>Essential Element #5</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1447800"/>
            <a:ext cx="8229600" cy="4525963"/>
          </a:xfrm>
        </p:spPr>
        <p:txBody>
          <a:bodyPr/>
          <a:lstStyle/>
          <a:p>
            <a:pPr eaLnBrk="1" hangingPunct="1"/>
            <a:r>
              <a:rPr lang="en-US" altLang="en-US" sz="2800" dirty="0" smtClean="0">
                <a:latin typeface="Arial" pitchFamily="34" charset="0"/>
                <a:cs typeface="Arial" pitchFamily="34" charset="0"/>
              </a:rPr>
              <a:t>If post-plea, got to be competent to knowingly waive rights and enter a plea</a:t>
            </a:r>
          </a:p>
          <a:p>
            <a:pPr eaLnBrk="1" hangingPunct="1"/>
            <a:r>
              <a:rPr lang="en-US" altLang="en-US" sz="2800" dirty="0" smtClean="0">
                <a:latin typeface="Arial" pitchFamily="34" charset="0"/>
                <a:cs typeface="Arial" pitchFamily="34" charset="0"/>
              </a:rPr>
              <a:t>Even if pre-adjudication, got to be competent to sign contracts, confidentiality waivers etc.</a:t>
            </a:r>
          </a:p>
          <a:p>
            <a:pPr eaLnBrk="1" hangingPunct="1"/>
            <a:r>
              <a:rPr lang="en-US" altLang="en-US" sz="2800" dirty="0" smtClean="0">
                <a:latin typeface="Arial" pitchFamily="34" charset="0"/>
                <a:cs typeface="Arial" pitchFamily="34" charset="0"/>
              </a:rPr>
              <a:t>Able to assist counsel?</a:t>
            </a:r>
          </a:p>
          <a:p>
            <a:pPr eaLnBrk="1" hangingPunct="1"/>
            <a:r>
              <a:rPr lang="en-US" altLang="en-US" sz="2800" dirty="0" smtClean="0">
                <a:latin typeface="Arial" pitchFamily="34" charset="0"/>
                <a:cs typeface="Arial" pitchFamily="34" charset="0"/>
              </a:rPr>
              <a:t>Subsequent sanctions/termination/probation revocation hearings</a:t>
            </a:r>
          </a:p>
        </p:txBody>
      </p:sp>
      <p:sp>
        <p:nvSpPr>
          <p:cNvPr id="5" name="Title 1"/>
          <p:cNvSpPr>
            <a:spLocks noGrp="1"/>
          </p:cNvSpPr>
          <p:nvPr>
            <p:ph type="title"/>
          </p:nvPr>
        </p:nvSpPr>
        <p:spPr/>
        <p:txBody>
          <a:bodyPr>
            <a:normAutofit fontScale="90000"/>
          </a:bodyPr>
          <a:lstStyle/>
          <a:p>
            <a:pPr eaLnBrk="1" fontAlgn="auto" hangingPunct="1">
              <a:spcAft>
                <a:spcPts val="0"/>
              </a:spcAft>
              <a:defRPr/>
            </a:pPr>
            <a:r>
              <a:rPr lang="en-US" altLang="en-US" sz="3600" dirty="0" smtClean="0">
                <a:solidFill>
                  <a:schemeClr val="tx1">
                    <a:lumMod val="75000"/>
                    <a:lumOff val="25000"/>
                  </a:schemeClr>
                </a:solidFill>
                <a:latin typeface="Arial" pitchFamily="34" charset="0"/>
                <a:cs typeface="Arial" pitchFamily="34" charset="0"/>
              </a:rPr>
              <a:t>Competency within context</a:t>
            </a:r>
            <a:br>
              <a:rPr lang="en-US" altLang="en-US" sz="3600" dirty="0" smtClean="0">
                <a:solidFill>
                  <a:schemeClr val="tx1">
                    <a:lumMod val="75000"/>
                    <a:lumOff val="25000"/>
                  </a:schemeClr>
                </a:solidFill>
                <a:latin typeface="Arial" pitchFamily="34" charset="0"/>
                <a:cs typeface="Arial" pitchFamily="34" charset="0"/>
              </a:rPr>
            </a:br>
            <a:r>
              <a:rPr lang="en-US" altLang="en-US" sz="3600" dirty="0" smtClean="0">
                <a:solidFill>
                  <a:schemeClr val="tx1">
                    <a:lumMod val="75000"/>
                    <a:lumOff val="25000"/>
                  </a:schemeClr>
                </a:solidFill>
                <a:latin typeface="Arial" pitchFamily="34" charset="0"/>
                <a:cs typeface="Arial" pitchFamily="34" charset="0"/>
              </a:rPr>
              <a:t>of a specialty MHC </a:t>
            </a:r>
            <a:r>
              <a:rPr lang="en-US" altLang="en-US" sz="3600" dirty="0">
                <a:solidFill>
                  <a:schemeClr val="tx1">
                    <a:lumMod val="75000"/>
                    <a:lumOff val="25000"/>
                  </a:schemeClr>
                </a:solidFill>
                <a:latin typeface="Arial" pitchFamily="34" charset="0"/>
                <a:cs typeface="Arial" pitchFamily="34" charset="0"/>
              </a:rPr>
              <a:t>/</a:t>
            </a:r>
            <a:r>
              <a:rPr lang="en-US" altLang="en-US" sz="3600" dirty="0" smtClean="0">
                <a:solidFill>
                  <a:schemeClr val="tx1">
                    <a:lumMod val="75000"/>
                    <a:lumOff val="25000"/>
                  </a:schemeClr>
                </a:solidFill>
                <a:latin typeface="Arial" pitchFamily="34" charset="0"/>
                <a:cs typeface="Arial" pitchFamily="34" charset="0"/>
              </a:rPr>
              <a:t> Drug /Vets Court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a:bodyPr>
          <a:lstStyle/>
          <a:p>
            <a:pPr eaLnBrk="1" hangingPunct="1"/>
            <a:r>
              <a:rPr lang="en-US" altLang="en-US" sz="2400" dirty="0" smtClean="0">
                <a:latin typeface="Arial" pitchFamily="34" charset="0"/>
                <a:cs typeface="Arial" pitchFamily="34" charset="0"/>
              </a:rPr>
              <a:t>Even if participant meets mentally competent standards , do not stop there. Make sure the participant knows what he/she is agreeing to do in the court program.</a:t>
            </a:r>
          </a:p>
          <a:p>
            <a:pPr eaLnBrk="1" hangingPunct="1"/>
            <a:r>
              <a:rPr lang="en-US" altLang="en-US" sz="2400" dirty="0" smtClean="0">
                <a:latin typeface="Arial" pitchFamily="34" charset="0"/>
                <a:cs typeface="Arial" pitchFamily="34" charset="0"/>
              </a:rPr>
              <a:t>Printed participant handbook/worksheet</a:t>
            </a:r>
          </a:p>
          <a:p>
            <a:pPr eaLnBrk="1" hangingPunct="1"/>
            <a:r>
              <a:rPr lang="en-US" altLang="en-US" sz="2400" dirty="0" smtClean="0">
                <a:latin typeface="Arial" pitchFamily="34" charset="0"/>
                <a:cs typeface="Arial" pitchFamily="34" charset="0"/>
              </a:rPr>
              <a:t>Have a court program staff person go over the printed materials and have the participant sign for a copy ( keep it in their file)</a:t>
            </a:r>
          </a:p>
          <a:p>
            <a:pPr eaLnBrk="1" hangingPunct="1"/>
            <a:r>
              <a:rPr lang="en-US" altLang="en-US" sz="2400" dirty="0" smtClean="0">
                <a:latin typeface="Arial" pitchFamily="34" charset="0"/>
                <a:cs typeface="Arial" pitchFamily="34" charset="0"/>
              </a:rPr>
              <a:t>Procedural justice- participants feel as if they are being treated fairly if it is explained and they voluntarily agree to join the program. Better buy in usually results in better program outcomes</a:t>
            </a:r>
          </a:p>
        </p:txBody>
      </p:sp>
      <p:sp>
        <p:nvSpPr>
          <p:cNvPr id="5" name="Title 1"/>
          <p:cNvSpPr>
            <a:spLocks noGrp="1"/>
          </p:cNvSpPr>
          <p:nvPr>
            <p:ph type="title"/>
          </p:nvPr>
        </p:nvSpPr>
        <p:spPr/>
        <p:txBody>
          <a:bodyPr/>
          <a:lstStyle/>
          <a:p>
            <a:pPr eaLnBrk="1" hangingPunct="1">
              <a:defRPr/>
            </a:pPr>
            <a:r>
              <a:rPr lang="en-US" dirty="0" smtClean="0"/>
              <a:t>Spell It Out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fontScale="92500" lnSpcReduction="10000"/>
          </a:bodyPr>
          <a:lstStyle/>
          <a:p>
            <a:pPr eaLnBrk="1" hangingPunct="1">
              <a:defRPr/>
            </a:pPr>
            <a:r>
              <a:rPr lang="en-US" sz="2800" dirty="0" smtClean="0">
                <a:latin typeface="Arial" pitchFamily="34" charset="0"/>
                <a:cs typeface="Arial" pitchFamily="34" charset="0"/>
              </a:rPr>
              <a:t>USSC evaluating the interplay between competency to stand trial ( </a:t>
            </a:r>
            <a:r>
              <a:rPr lang="en-US" sz="2800" i="1" dirty="0" smtClean="0">
                <a:latin typeface="Arial" pitchFamily="34" charset="0"/>
                <a:cs typeface="Arial" pitchFamily="34" charset="0"/>
              </a:rPr>
              <a:t>Dusky</a:t>
            </a:r>
            <a:r>
              <a:rPr lang="en-US" sz="2800" dirty="0" smtClean="0">
                <a:latin typeface="Arial" pitchFamily="34" charset="0"/>
                <a:cs typeface="Arial" pitchFamily="34" charset="0"/>
              </a:rPr>
              <a:t> and </a:t>
            </a:r>
            <a:r>
              <a:rPr lang="en-US" sz="2800" i="1" dirty="0" smtClean="0">
                <a:latin typeface="Arial" pitchFamily="34" charset="0"/>
                <a:cs typeface="Arial" pitchFamily="34" charset="0"/>
              </a:rPr>
              <a:t>Drope) </a:t>
            </a:r>
            <a:r>
              <a:rPr lang="en-US" sz="2800" dirty="0" smtClean="0">
                <a:latin typeface="Arial" pitchFamily="34" charset="0"/>
                <a:cs typeface="Arial" pitchFamily="34" charset="0"/>
              </a:rPr>
              <a:t>and competency to self-represent at trial ( person with schizophrenia being tried for murder)</a:t>
            </a:r>
          </a:p>
          <a:p>
            <a:pPr eaLnBrk="1" hangingPunct="1">
              <a:defRPr/>
            </a:pPr>
            <a:r>
              <a:rPr lang="en-US" dirty="0" smtClean="0">
                <a:latin typeface="Arial" pitchFamily="34" charset="0"/>
                <a:cs typeface="Arial" pitchFamily="34" charset="0"/>
              </a:rPr>
              <a:t>“Mental illness is not a unitary concept. It varies in degree. It can </a:t>
            </a:r>
            <a:r>
              <a:rPr lang="en-US" u="sng" dirty="0" smtClean="0">
                <a:latin typeface="Arial" pitchFamily="34" charset="0"/>
                <a:cs typeface="Arial" pitchFamily="34" charset="0"/>
              </a:rPr>
              <a:t>vary over time</a:t>
            </a:r>
            <a:r>
              <a:rPr lang="en-US" dirty="0" smtClean="0">
                <a:latin typeface="Arial" pitchFamily="34" charset="0"/>
                <a:cs typeface="Arial" pitchFamily="34" charset="0"/>
              </a:rPr>
              <a:t>. It interferes with an individual’s </a:t>
            </a:r>
            <a:r>
              <a:rPr lang="en-US" u="sng" dirty="0" smtClean="0">
                <a:latin typeface="Arial" pitchFamily="34" charset="0"/>
                <a:cs typeface="Arial" pitchFamily="34" charset="0"/>
              </a:rPr>
              <a:t>functioning</a:t>
            </a:r>
            <a:r>
              <a:rPr lang="en-US" dirty="0" smtClean="0">
                <a:latin typeface="Arial" pitchFamily="34" charset="0"/>
                <a:cs typeface="Arial" pitchFamily="34" charset="0"/>
              </a:rPr>
              <a:t> at different times in different ways….In certain instances an individual may well.. be able to work with counsel at trial, yet at the same time he may be unable to carry out the basic tasks needed to present his own defense without help of counsel.” </a:t>
            </a:r>
            <a:r>
              <a:rPr lang="en-US" i="1" dirty="0" smtClean="0">
                <a:latin typeface="Arial" pitchFamily="34" charset="0"/>
                <a:cs typeface="Arial" pitchFamily="34" charset="0"/>
              </a:rPr>
              <a:t>Indiana v. Edwards </a:t>
            </a:r>
            <a:r>
              <a:rPr lang="en-US" dirty="0" smtClean="0">
                <a:latin typeface="Arial" pitchFamily="34" charset="0"/>
                <a:cs typeface="Arial" pitchFamily="34" charset="0"/>
              </a:rPr>
              <a:t>at 2386.( emphasis supplied)</a:t>
            </a:r>
          </a:p>
          <a:p>
            <a:pPr eaLnBrk="1" hangingPunct="1">
              <a:defRPr/>
            </a:pPr>
            <a:endParaRPr lang="en-US" dirty="0" smtClean="0"/>
          </a:p>
        </p:txBody>
      </p:sp>
      <p:sp>
        <p:nvSpPr>
          <p:cNvPr id="5" name="Title 1"/>
          <p:cNvSpPr>
            <a:spLocks noGrp="1"/>
          </p:cNvSpPr>
          <p:nvPr>
            <p:ph type="title"/>
          </p:nvPr>
        </p:nvSpPr>
        <p:spPr/>
        <p:txBody>
          <a:bodyPr>
            <a:normAutofit fontScale="90000"/>
          </a:bodyPr>
          <a:lstStyle/>
          <a:p>
            <a:pPr algn="ctr" eaLnBrk="1" hangingPunct="1">
              <a:defRPr/>
            </a:pPr>
            <a:r>
              <a:rPr lang="en-US" sz="3600" i="1" dirty="0" smtClean="0"/>
              <a:t>Indiana v. Edwards</a:t>
            </a:r>
            <a:r>
              <a:rPr lang="en-US" sz="3600" dirty="0" smtClean="0"/>
              <a:t/>
            </a:r>
            <a:br>
              <a:rPr lang="en-US" sz="3600" dirty="0" smtClean="0"/>
            </a:br>
            <a:r>
              <a:rPr lang="en-US" sz="3600" dirty="0" smtClean="0"/>
              <a:t>554 U.S. 164, 128 S. Ct. 2379 (2008)</a:t>
            </a:r>
            <a:endParaRPr lang="en-US" sz="36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481328"/>
            <a:ext cx="8229600" cy="4538472"/>
          </a:xfrm>
        </p:spPr>
        <p:txBody>
          <a:bodyPr>
            <a:normAutofit fontScale="85000" lnSpcReduction="20000"/>
          </a:bodyPr>
          <a:lstStyle/>
          <a:p>
            <a:pPr eaLnBrk="1" hangingPunct="1"/>
            <a:r>
              <a:rPr lang="en-US" altLang="en-US" b="1" i="1" dirty="0" smtClean="0"/>
              <a:t>Lopez v. Evans, 25 N.Y. 3d 199 (2015)- </a:t>
            </a:r>
            <a:r>
              <a:rPr lang="en-US" altLang="en-US" dirty="0" smtClean="0"/>
              <a:t>held it was a violation of the state constitutional due process clause to hold a parole revocation hearing on a defendant in a state of current mental incompetency</a:t>
            </a:r>
          </a:p>
          <a:p>
            <a:pPr eaLnBrk="1" hangingPunct="1"/>
            <a:r>
              <a:rPr lang="en-US" altLang="en-US" b="1" i="1" dirty="0" smtClean="0"/>
              <a:t>Department of Children and Families v. Carmona, 159 So.3d 165 (Florida District Court of Appeals 2015)- </a:t>
            </a:r>
            <a:r>
              <a:rPr lang="en-US" altLang="en-US" dirty="0" smtClean="0"/>
              <a:t>notes Florida statute which specifically prohibits holding  probation violation proceedings or hearings on defendant’s failure to comply with court orders if currently incompetent</a:t>
            </a:r>
          </a:p>
          <a:p>
            <a:pPr eaLnBrk="1" hangingPunct="1"/>
            <a:r>
              <a:rPr lang="en-US" altLang="en-US" b="1" i="1" dirty="0" smtClean="0"/>
              <a:t>State v. </a:t>
            </a:r>
            <a:r>
              <a:rPr lang="en-US" altLang="en-US" b="1" i="1" dirty="0" err="1" smtClean="0"/>
              <a:t>Villiarimo</a:t>
            </a:r>
            <a:r>
              <a:rPr lang="en-US" altLang="en-US" b="1" i="1" dirty="0" smtClean="0"/>
              <a:t>, 320 P. 3d 874 (Hawaii Supreme Court 2014)-</a:t>
            </a:r>
            <a:r>
              <a:rPr lang="en-US" altLang="en-US" dirty="0" smtClean="0"/>
              <a:t>held trial court abused discretion in denying continuance request in a probation revocation proceeding based on need for further medical examination on current mental competency</a:t>
            </a:r>
          </a:p>
          <a:p>
            <a:pPr eaLnBrk="1" hangingPunct="1"/>
            <a:endParaRPr lang="en-US" altLang="en-US" dirty="0" smtClean="0"/>
          </a:p>
        </p:txBody>
      </p:sp>
      <p:sp>
        <p:nvSpPr>
          <p:cNvPr id="5" name="Title 1"/>
          <p:cNvSpPr>
            <a:spLocks noGrp="1"/>
          </p:cNvSpPr>
          <p:nvPr>
            <p:ph type="title"/>
          </p:nvPr>
        </p:nvSpPr>
        <p:spPr/>
        <p:txBody>
          <a:bodyPr/>
          <a:lstStyle/>
          <a:p>
            <a:pPr eaLnBrk="1" hangingPunct="1">
              <a:defRPr/>
            </a:pPr>
            <a:r>
              <a:rPr lang="en-US" dirty="0" smtClean="0"/>
              <a:t>State cases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416" y="5410200"/>
            <a:ext cx="7481776" cy="457200"/>
          </a:xfrm>
        </p:spPr>
        <p:txBody>
          <a:bodyPr/>
          <a:lstStyle/>
          <a:p>
            <a:r>
              <a:rPr lang="en-US" dirty="0" smtClean="0">
                <a:latin typeface="Arial" pitchFamily="34" charset="0"/>
                <a:cs typeface="Arial" pitchFamily="34" charset="0"/>
              </a:rPr>
              <a:t>STATE CASES</a:t>
            </a:r>
            <a:endParaRPr lang="en-US" dirty="0">
              <a:latin typeface="Arial" pitchFamily="34" charset="0"/>
              <a:cs typeface="Arial" pitchFamily="34" charset="0"/>
            </a:endParaRPr>
          </a:p>
        </p:txBody>
      </p:sp>
      <p:sp>
        <p:nvSpPr>
          <p:cNvPr id="5" name="Content Placeholder 2"/>
          <p:cNvSpPr>
            <a:spLocks noGrp="1"/>
          </p:cNvSpPr>
          <p:nvPr>
            <p:ph sz="half" idx="1"/>
          </p:nvPr>
        </p:nvSpPr>
        <p:spPr/>
        <p:txBody>
          <a:bodyPr>
            <a:noAutofit/>
          </a:bodyPr>
          <a:lstStyle/>
          <a:p>
            <a:pPr eaLnBrk="1" hangingPunct="1">
              <a:defRPr/>
            </a:pPr>
            <a:r>
              <a:rPr lang="en-US" sz="2000" b="1" i="1" dirty="0" smtClean="0"/>
              <a:t>People v. Kimmel, 882 N.Y.S. 2d 895 (2009)- </a:t>
            </a:r>
            <a:r>
              <a:rPr lang="en-US" sz="2000" dirty="0" smtClean="0"/>
              <a:t>mental health court termination hearings held in abeyance for months while the defendant was undergoing competency restoration efforts</a:t>
            </a:r>
          </a:p>
          <a:p>
            <a:pPr eaLnBrk="1" hangingPunct="1">
              <a:defRPr/>
            </a:pPr>
            <a:r>
              <a:rPr lang="en-US" sz="2000" b="1" i="1" dirty="0" smtClean="0"/>
              <a:t>Dept. of Children and Families v. State of Florida, 2015 WL 524135 (Florida District Court of Appeals 2015)- </a:t>
            </a:r>
            <a:r>
              <a:rPr lang="en-US" sz="2000" dirty="0" smtClean="0"/>
              <a:t>all too familiar fact pattern. Trial judge had tried all known options in the community . Defendant was mentally ill but did not meet criteria for involuntary civil commitment. He was not restorable for trial competency. Had been in court system for 10 years with cyclical decompensation events. Opinion states despite placement and safety efforts, defendant preferred “the streets of Miami.” Appeals court ordered that he be released because it was up to the legislature to fill gaps and address inadequacies in the law.</a:t>
            </a:r>
            <a:endParaRPr lang="en-US" sz="2000" b="1"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fontScale="92500" lnSpcReduction="10000"/>
          </a:bodyPr>
          <a:lstStyle/>
          <a:p>
            <a:r>
              <a:rPr lang="en-US" altLang="en-US" sz="3200" b="0" dirty="0" smtClean="0"/>
              <a:t>Court proceedings open to public and media- </a:t>
            </a:r>
            <a:r>
              <a:rPr lang="en-US" altLang="en-US" sz="3200" b="0" i="1" dirty="0" smtClean="0"/>
              <a:t>State v Brown, 293 Ga. 493 </a:t>
            </a:r>
            <a:r>
              <a:rPr lang="en-US" altLang="en-US" sz="3200" b="0" dirty="0" smtClean="0"/>
              <a:t>(2013)(at 496- </a:t>
            </a:r>
            <a:r>
              <a:rPr lang="en-US" altLang="en-US" sz="3200" dirty="0" smtClean="0"/>
              <a:t>G</a:t>
            </a:r>
            <a:r>
              <a:rPr lang="en-US" altLang="en-US" sz="3200" b="0" dirty="0" smtClean="0"/>
              <a:t>eorgia law is more protective of open courtrooms than federal law)</a:t>
            </a:r>
          </a:p>
          <a:p>
            <a:r>
              <a:rPr lang="en-US" altLang="en-US" sz="3200" b="0" dirty="0" err="1" smtClean="0"/>
              <a:t>Staffings</a:t>
            </a:r>
            <a:r>
              <a:rPr lang="en-US" altLang="en-US" sz="3200" b="0" dirty="0" smtClean="0"/>
              <a:t>- Can be closed to press and media </a:t>
            </a:r>
            <a:r>
              <a:rPr lang="en-US" altLang="en-US" sz="3200" b="0" i="1" dirty="0" smtClean="0"/>
              <a:t>See, State v. Sykes, 182 Wash. 2d 168; 339 P. 3d. 972 (Wash. Supreme Court 2014</a:t>
            </a:r>
            <a:r>
              <a:rPr lang="en-US" altLang="en-US" sz="3200" dirty="0" smtClean="0"/>
              <a:t>) </a:t>
            </a:r>
            <a:r>
              <a:rPr lang="en-US" altLang="en-US" sz="3200" b="0" dirty="0" smtClean="0"/>
              <a:t>( notes the collaborative team approach crucial to the model).</a:t>
            </a:r>
          </a:p>
        </p:txBody>
      </p:sp>
      <p:sp>
        <p:nvSpPr>
          <p:cNvPr id="5" name="Title 1"/>
          <p:cNvSpPr>
            <a:spLocks noGrp="1"/>
          </p:cNvSpPr>
          <p:nvPr>
            <p:ph type="title"/>
          </p:nvPr>
        </p:nvSpPr>
        <p:spPr/>
        <p:txBody>
          <a:bodyPr/>
          <a:lstStyle/>
          <a:p>
            <a:r>
              <a:rPr lang="en-US" altLang="en-US" sz="3200" b="0" dirty="0" smtClean="0"/>
              <a:t>Drug, MH, Vets Treatment Courts</a:t>
            </a:r>
            <a:br>
              <a:rPr lang="en-US" altLang="en-US" sz="3200" b="0" dirty="0" smtClean="0"/>
            </a:br>
            <a:r>
              <a:rPr lang="en-US" altLang="en-US" sz="3200" b="0" dirty="0" smtClean="0"/>
              <a:t>Open Court Proceedings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r>
              <a:rPr lang="en-US" altLang="en-US" sz="3200" b="0" dirty="0" smtClean="0"/>
              <a:t>Following </a:t>
            </a:r>
            <a:r>
              <a:rPr lang="en-US" altLang="en-US" sz="3200" b="0" i="1" dirty="0" smtClean="0"/>
              <a:t>Sykes, </a:t>
            </a:r>
            <a:r>
              <a:rPr lang="en-US" altLang="en-US" sz="3200" b="0" dirty="0" smtClean="0"/>
              <a:t>the Washington Court of Appeals held that drug court staffing meetings are not historically open to the press or public but noted that following these meetings, cases are discussed with the participants in an open courtroom proceeding</a:t>
            </a:r>
            <a:endParaRPr lang="en-US" altLang="en-US" sz="3200" b="0" i="1" dirty="0" smtClean="0"/>
          </a:p>
        </p:txBody>
      </p:sp>
      <p:sp>
        <p:nvSpPr>
          <p:cNvPr id="5" name="Title 1"/>
          <p:cNvSpPr>
            <a:spLocks noGrp="1"/>
          </p:cNvSpPr>
          <p:nvPr>
            <p:ph type="title"/>
          </p:nvPr>
        </p:nvSpPr>
        <p:spPr/>
        <p:txBody>
          <a:bodyPr>
            <a:normAutofit fontScale="90000"/>
          </a:bodyPr>
          <a:lstStyle/>
          <a:p>
            <a:r>
              <a:rPr lang="en-US" altLang="en-US" sz="3600" i="1" dirty="0" smtClean="0"/>
              <a:t>State v. </a:t>
            </a:r>
            <a:r>
              <a:rPr lang="en-US" altLang="en-US" sz="3600" i="1" dirty="0" err="1" smtClean="0"/>
              <a:t>Leclech</a:t>
            </a:r>
            <a:r>
              <a:rPr lang="en-US" altLang="en-US" sz="3600" i="1" dirty="0" smtClean="0"/>
              <a:t> </a:t>
            </a:r>
            <a:r>
              <a:rPr lang="en-US" altLang="en-US" sz="3600" b="0" i="1" dirty="0" smtClean="0"/>
              <a:t/>
            </a:r>
            <a:br>
              <a:rPr lang="en-US" altLang="en-US" sz="3600" b="0" i="1" dirty="0" smtClean="0"/>
            </a:br>
            <a:r>
              <a:rPr lang="en-US" altLang="en-US" sz="3600" b="0" i="1" dirty="0" smtClean="0"/>
              <a:t>188 Wash. App. 1015 (2015)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latin typeface="Arial" pitchFamily="34" charset="0"/>
                <a:cs typeface="Arial" pitchFamily="34" charset="0"/>
              </a:rPr>
              <a:t>Competency/Informed decision making</a:t>
            </a:r>
          </a:p>
          <a:p>
            <a:r>
              <a:rPr lang="en-US" sz="3600" dirty="0" smtClean="0">
                <a:latin typeface="Arial" pitchFamily="34" charset="0"/>
                <a:cs typeface="Arial" pitchFamily="34" charset="0"/>
              </a:rPr>
              <a:t>Open courtrooms</a:t>
            </a:r>
          </a:p>
          <a:p>
            <a:r>
              <a:rPr lang="en-US" sz="3600" dirty="0" smtClean="0">
                <a:latin typeface="Arial" pitchFamily="34" charset="0"/>
                <a:cs typeface="Arial" pitchFamily="34" charset="0"/>
              </a:rPr>
              <a:t>Role of the judge/attorneys</a:t>
            </a:r>
          </a:p>
          <a:p>
            <a:r>
              <a:rPr lang="en-US" sz="3600" dirty="0" smtClean="0">
                <a:latin typeface="Arial" pitchFamily="34" charset="0"/>
                <a:cs typeface="Arial" pitchFamily="34" charset="0"/>
              </a:rPr>
              <a:t>Establishment clause and constitutional issues</a:t>
            </a:r>
          </a:p>
          <a:p>
            <a:r>
              <a:rPr lang="en-US" sz="3600" dirty="0" smtClean="0">
                <a:latin typeface="Arial" pitchFamily="34" charset="0"/>
                <a:cs typeface="Arial" pitchFamily="34" charset="0"/>
              </a:rPr>
              <a:t>Georgia accountability court cases</a:t>
            </a:r>
          </a:p>
          <a:p>
            <a:endParaRPr lang="en-US" dirty="0"/>
          </a:p>
        </p:txBody>
      </p:sp>
      <p:sp>
        <p:nvSpPr>
          <p:cNvPr id="3" name="Title 2"/>
          <p:cNvSpPr>
            <a:spLocks noGrp="1"/>
          </p:cNvSpPr>
          <p:nvPr>
            <p:ph type="title"/>
          </p:nvPr>
        </p:nvSpPr>
        <p:spPr/>
        <p:txBody>
          <a:bodyPr/>
          <a:lstStyle/>
          <a:p>
            <a:r>
              <a:rPr lang="en-US" dirty="0" smtClean="0"/>
              <a:t>Discussion Points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r>
              <a:rPr lang="en-US" altLang="en-US" sz="2800" dirty="0" smtClean="0"/>
              <a:t>The Drug Court Judicial </a:t>
            </a:r>
            <a:r>
              <a:rPr lang="en-US" altLang="en-US" sz="2800" dirty="0" err="1" smtClean="0"/>
              <a:t>Benchbook</a:t>
            </a:r>
            <a:r>
              <a:rPr lang="en-US" altLang="en-US" sz="2800" dirty="0" smtClean="0"/>
              <a:t>, NDCI (2011) Section 10:15 pages 206-208.</a:t>
            </a:r>
          </a:p>
          <a:p>
            <a:r>
              <a:rPr lang="en-US" altLang="en-US" sz="2800" dirty="0" smtClean="0"/>
              <a:t>Drug/MH/Vets Court judge role of educating the public on these programs must be balanced by concerns of appearance of partiality</a:t>
            </a:r>
          </a:p>
          <a:p>
            <a:r>
              <a:rPr lang="en-US" altLang="en-US" sz="2800" dirty="0" smtClean="0"/>
              <a:t>ABA Model Code of Judicial Conduct Rules 3:1 and 3.7 permit so long as no appearance of partiality</a:t>
            </a:r>
          </a:p>
        </p:txBody>
      </p:sp>
      <p:sp>
        <p:nvSpPr>
          <p:cNvPr id="5" name="Title 1"/>
          <p:cNvSpPr>
            <a:spLocks noGrp="1"/>
          </p:cNvSpPr>
          <p:nvPr>
            <p:ph type="title"/>
          </p:nvPr>
        </p:nvSpPr>
        <p:spPr/>
        <p:txBody>
          <a:bodyPr/>
          <a:lstStyle/>
          <a:p>
            <a:r>
              <a:rPr lang="en-US" altLang="en-US" sz="3600" dirty="0" smtClean="0"/>
              <a:t>Judge-Publicity and Educator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r>
              <a:rPr lang="en-US" altLang="en-US" sz="2800" dirty="0" smtClean="0"/>
              <a:t>Obviously, while telling success stories do not disclose confidential information about a participant/graduate</a:t>
            </a:r>
          </a:p>
          <a:p>
            <a:pPr>
              <a:buNone/>
            </a:pPr>
            <a:endParaRPr lang="en-US" altLang="en-US" sz="2800" dirty="0" smtClean="0"/>
          </a:p>
          <a:p>
            <a:r>
              <a:rPr lang="en-US" altLang="en-US" sz="2800" dirty="0" smtClean="0"/>
              <a:t>Be cautious not to create the appearance of a fixed position on the particulars of cases or other comments which might call impartiality into question</a:t>
            </a:r>
          </a:p>
        </p:txBody>
      </p:sp>
      <p:sp>
        <p:nvSpPr>
          <p:cNvPr id="5" name="Title 1"/>
          <p:cNvSpPr>
            <a:spLocks noGrp="1"/>
          </p:cNvSpPr>
          <p:nvPr>
            <p:ph type="title"/>
          </p:nvPr>
        </p:nvSpPr>
        <p:spPr/>
        <p:txBody>
          <a:bodyPr/>
          <a:lstStyle/>
          <a:p>
            <a:r>
              <a:rPr lang="en-US" altLang="en-US" sz="4000" dirty="0" smtClean="0"/>
              <a:t>Judge-Publicity and Educator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fontScale="92500" lnSpcReduction="10000"/>
          </a:bodyPr>
          <a:lstStyle/>
          <a:p>
            <a:r>
              <a:rPr lang="en-US" altLang="en-US" sz="3200" dirty="0" smtClean="0"/>
              <a:t>Canon 1: </a:t>
            </a:r>
            <a:r>
              <a:rPr lang="en-US" altLang="en-US" sz="3200" b="0" i="1" dirty="0" smtClean="0"/>
              <a:t>“A judge shall uphold and promote the independence, integrity and impartiality of the judiciary, and shall avoid impropriety and the appearance of impropriety”</a:t>
            </a:r>
          </a:p>
          <a:p>
            <a:r>
              <a:rPr lang="en-US" altLang="en-US" sz="3200" dirty="0" smtClean="0"/>
              <a:t>Rule 1.2: </a:t>
            </a:r>
            <a:r>
              <a:rPr lang="en-US" altLang="en-US" sz="3200" b="0" i="1" dirty="0" smtClean="0"/>
              <a:t>“ A judge shall act at all times in a manner that promotes public confidence in the independence, integrity, and impartiality of the judiciary…”</a:t>
            </a:r>
            <a:endParaRPr lang="en-US" altLang="en-US" sz="3200" dirty="0" smtClean="0"/>
          </a:p>
        </p:txBody>
      </p:sp>
      <p:sp>
        <p:nvSpPr>
          <p:cNvPr id="5" name="Title 1"/>
          <p:cNvSpPr>
            <a:spLocks noGrp="1"/>
          </p:cNvSpPr>
          <p:nvPr>
            <p:ph type="title"/>
          </p:nvPr>
        </p:nvSpPr>
        <p:spPr/>
        <p:txBody>
          <a:bodyPr/>
          <a:lstStyle/>
          <a:p>
            <a:r>
              <a:rPr lang="en-US" altLang="en-US" sz="3200" dirty="0" smtClean="0"/>
              <a:t>ABA Model Code of Judicial Conduct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fontScale="92500"/>
          </a:bodyPr>
          <a:lstStyle/>
          <a:p>
            <a:r>
              <a:rPr lang="en-US" altLang="en-US" sz="2800" dirty="0" smtClean="0"/>
              <a:t>(5)- “ ..</a:t>
            </a:r>
            <a:r>
              <a:rPr lang="en-US" altLang="en-US" sz="2800" b="0" i="1" dirty="0" smtClean="0"/>
              <a:t>The test for appearance of impropriety is whether the conduct would create in reasonable minds a perception that the judge violated this Code or engaged in other conduct that reflects adversely on the judge’s honesty, </a:t>
            </a:r>
            <a:r>
              <a:rPr lang="en-US" altLang="en-US" sz="2800" b="0" i="1" u="sng" dirty="0" smtClean="0"/>
              <a:t>impartiality, temperament, or fitness </a:t>
            </a:r>
            <a:r>
              <a:rPr lang="en-US" altLang="en-US" sz="2800" b="0" i="1" dirty="0" smtClean="0"/>
              <a:t>to serve as a judge”</a:t>
            </a:r>
          </a:p>
          <a:p>
            <a:r>
              <a:rPr lang="en-US" altLang="en-US" sz="2800" dirty="0" smtClean="0"/>
              <a:t>(6)- </a:t>
            </a:r>
            <a:r>
              <a:rPr lang="en-US" altLang="en-US" sz="2800" b="0" i="1" dirty="0" smtClean="0"/>
              <a:t>“ A judge should initiate and participate in community outreach activities for the purpose of promoting public understanding of and confidence in the administration of justice….”</a:t>
            </a:r>
            <a:endParaRPr lang="en-US" altLang="en-US" sz="2800" dirty="0" smtClean="0"/>
          </a:p>
        </p:txBody>
      </p:sp>
      <p:sp>
        <p:nvSpPr>
          <p:cNvPr id="5" name="Title 1"/>
          <p:cNvSpPr>
            <a:spLocks noGrp="1"/>
          </p:cNvSpPr>
          <p:nvPr>
            <p:ph type="title"/>
          </p:nvPr>
        </p:nvSpPr>
        <p:spPr/>
        <p:txBody>
          <a:bodyPr/>
          <a:lstStyle/>
          <a:p>
            <a:r>
              <a:rPr lang="en-US" altLang="en-US" sz="3600" dirty="0" smtClean="0"/>
              <a:t>Rule 1.2- Comments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3200" dirty="0" smtClean="0"/>
              <a:t>“</a:t>
            </a:r>
            <a:r>
              <a:rPr lang="en-US" sz="3200" dirty="0" smtClean="0">
                <a:latin typeface="Arial" pitchFamily="34" charset="0"/>
                <a:cs typeface="Arial" pitchFamily="34" charset="0"/>
              </a:rPr>
              <a:t>Judges shall avoid impropriety and the appearance of impropriety in all their activities”</a:t>
            </a:r>
          </a:p>
          <a:p>
            <a:r>
              <a:rPr lang="en-US" sz="3200" dirty="0" smtClean="0">
                <a:latin typeface="Arial" pitchFamily="34" charset="0"/>
                <a:cs typeface="Arial" pitchFamily="34" charset="0"/>
              </a:rPr>
              <a:t>Rule 2.9 regarding averting </a:t>
            </a:r>
            <a:r>
              <a:rPr lang="en-US" sz="3200" i="1" dirty="0" smtClean="0">
                <a:latin typeface="Arial" pitchFamily="34" charset="0"/>
                <a:cs typeface="Arial" pitchFamily="34" charset="0"/>
              </a:rPr>
              <a:t>ex parte </a:t>
            </a:r>
            <a:r>
              <a:rPr lang="en-US" sz="3200" dirty="0" smtClean="0">
                <a:latin typeface="Arial" pitchFamily="34" charset="0"/>
                <a:cs typeface="Arial" pitchFamily="34" charset="0"/>
              </a:rPr>
              <a:t>communications, comment 4 on accountability courts ( still not a bar to disqualification)-get consent on record, in contract or consent order (staffing conferences)</a:t>
            </a:r>
          </a:p>
          <a:p>
            <a:r>
              <a:rPr lang="en-US" sz="3200" dirty="0" smtClean="0">
                <a:latin typeface="Arial" pitchFamily="34" charset="0"/>
                <a:cs typeface="Arial" pitchFamily="34" charset="0"/>
              </a:rPr>
              <a:t>Accountability court proceedings are less formal but the judge still has to keep a measure of arms length. It is still court and the judge is still the judge.</a:t>
            </a:r>
          </a:p>
          <a:p>
            <a:endParaRPr lang="en-US" sz="3200" dirty="0"/>
          </a:p>
        </p:txBody>
      </p:sp>
      <p:sp>
        <p:nvSpPr>
          <p:cNvPr id="3" name="Title 2"/>
          <p:cNvSpPr>
            <a:spLocks noGrp="1"/>
          </p:cNvSpPr>
          <p:nvPr>
            <p:ph type="title"/>
          </p:nvPr>
        </p:nvSpPr>
        <p:spPr/>
        <p:txBody>
          <a:bodyPr>
            <a:normAutofit/>
          </a:bodyPr>
          <a:lstStyle/>
          <a:p>
            <a:r>
              <a:rPr lang="en-US" sz="3200" dirty="0" smtClean="0">
                <a:latin typeface="Arial" pitchFamily="34" charset="0"/>
                <a:cs typeface="Arial" pitchFamily="34" charset="0"/>
              </a:rPr>
              <a:t>Georgia Code of Judicial Conduct </a:t>
            </a:r>
            <a:br>
              <a:rPr lang="en-US" sz="3200" dirty="0" smtClean="0">
                <a:latin typeface="Arial" pitchFamily="34" charset="0"/>
                <a:cs typeface="Arial" pitchFamily="34" charset="0"/>
              </a:rPr>
            </a:br>
            <a:r>
              <a:rPr lang="en-US" sz="3200" dirty="0" smtClean="0">
                <a:latin typeface="Arial" pitchFamily="34" charset="0"/>
                <a:cs typeface="Arial" pitchFamily="34" charset="0"/>
              </a:rPr>
              <a:t>Canon 2</a:t>
            </a:r>
            <a:endParaRPr lang="en-US" sz="32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p:txBody>
          <a:bodyPr/>
          <a:lstStyle/>
          <a:p>
            <a:pPr eaLnBrk="1" hangingPunct="1"/>
            <a:r>
              <a:rPr lang="en-US" altLang="en-US" smtClean="0"/>
              <a:t>National Legal Aid and Defender Association:</a:t>
            </a:r>
          </a:p>
          <a:p>
            <a:pPr eaLnBrk="1" hangingPunct="1">
              <a:buFontTx/>
              <a:buNone/>
            </a:pPr>
            <a:r>
              <a:rPr lang="en-US" altLang="en-US" smtClean="0"/>
              <a:t>  </a:t>
            </a:r>
            <a:r>
              <a:rPr lang="en-US" altLang="en-US" b="1" smtClean="0"/>
              <a:t>Nothing in the problem solving court policies or procedures should compromise counsel’s ethical responsibility to…challenge evidence or findings and the right to recommend alternative treatments or sanctions.</a:t>
            </a:r>
          </a:p>
        </p:txBody>
      </p:sp>
      <p:sp>
        <p:nvSpPr>
          <p:cNvPr id="5" name="Rectangle 2"/>
          <p:cNvSpPr>
            <a:spLocks noGrp="1" noChangeArrowheads="1"/>
          </p:cNvSpPr>
          <p:nvPr>
            <p:ph type="title"/>
          </p:nvPr>
        </p:nvSpPr>
        <p:spPr/>
        <p:txBody>
          <a:bodyPr/>
          <a:lstStyle/>
          <a:p>
            <a:pPr eaLnBrk="1" hangingPunct="1"/>
            <a:r>
              <a:rPr lang="en-US" altLang="en-US" dirty="0" smtClean="0"/>
              <a:t>Respect Role of Defense Lawyer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p:txBody>
          <a:bodyPr/>
          <a:lstStyle/>
          <a:p>
            <a:pPr eaLnBrk="1" hangingPunct="1"/>
            <a:r>
              <a:rPr lang="en-US" altLang="en-US" sz="3200" b="1" dirty="0" smtClean="0"/>
              <a:t>ABA Standards Defense Function </a:t>
            </a:r>
          </a:p>
        </p:txBody>
      </p:sp>
      <p:sp>
        <p:nvSpPr>
          <p:cNvPr id="6" name="Content Placeholder 1"/>
          <p:cNvSpPr>
            <a:spLocks noGrp="1"/>
          </p:cNvSpPr>
          <p:nvPr>
            <p:ph idx="1"/>
          </p:nvPr>
        </p:nvSpPr>
        <p:spPr/>
        <p:txBody>
          <a:bodyPr>
            <a:normAutofit fontScale="92500" lnSpcReduction="10000"/>
          </a:bodyPr>
          <a:lstStyle/>
          <a:p>
            <a:pPr eaLnBrk="1" hangingPunct="1"/>
            <a:r>
              <a:rPr lang="en-US" altLang="en-US" sz="2800" i="1" dirty="0" smtClean="0">
                <a:latin typeface="Arial" pitchFamily="34" charset="0"/>
                <a:cs typeface="Arial" pitchFamily="34" charset="0"/>
              </a:rPr>
              <a:t>The basic duty defense counsel owes to the administration of justice and as an officer of the court is to serve as the </a:t>
            </a:r>
            <a:r>
              <a:rPr lang="en-US" altLang="en-US" sz="2800" i="1" dirty="0" err="1" smtClean="0">
                <a:latin typeface="Arial" pitchFamily="34" charset="0"/>
                <a:cs typeface="Arial" pitchFamily="34" charset="0"/>
              </a:rPr>
              <a:t>accused's</a:t>
            </a:r>
            <a:r>
              <a:rPr lang="en-US" altLang="en-US" sz="2800" i="1" dirty="0" smtClean="0">
                <a:latin typeface="Arial" pitchFamily="34" charset="0"/>
                <a:cs typeface="Arial" pitchFamily="34" charset="0"/>
              </a:rPr>
              <a:t> counselor and advocate with courage and devotion and to render effective, quality </a:t>
            </a:r>
            <a:r>
              <a:rPr lang="en-US" altLang="en-US" sz="2800" dirty="0" smtClean="0">
                <a:latin typeface="Arial" pitchFamily="34" charset="0"/>
                <a:cs typeface="Arial" pitchFamily="34" charset="0"/>
              </a:rPr>
              <a:t>ABA Model Rule 1.2; (“Defense Function Guidelines”)</a:t>
            </a:r>
          </a:p>
          <a:p>
            <a:pPr eaLnBrk="1" hangingPunct="1"/>
            <a:r>
              <a:rPr lang="en-US" altLang="en-US" sz="2800" dirty="0" smtClean="0">
                <a:latin typeface="Arial" pitchFamily="34" charset="0"/>
                <a:cs typeface="Arial" pitchFamily="34" charset="0"/>
              </a:rPr>
              <a:t> Defense counsel should, at the earliest possible time, be or </a:t>
            </a:r>
            <a:r>
              <a:rPr lang="en-US" altLang="en-US" sz="2800" i="1" dirty="0" smtClean="0">
                <a:latin typeface="Arial" pitchFamily="34" charset="0"/>
                <a:cs typeface="Arial" pitchFamily="34" charset="0"/>
              </a:rPr>
              <a:t>become familiar with all of the sentencing alternatives available to the court and within the community </a:t>
            </a:r>
            <a:r>
              <a:rPr lang="en-US" altLang="en-US" sz="2800" dirty="0" smtClean="0">
                <a:latin typeface="Arial" pitchFamily="34" charset="0"/>
                <a:cs typeface="Arial" pitchFamily="34" charset="0"/>
              </a:rPr>
              <a:t>and other facilities which may be of assistance in a plan for meeting the accused's needs. ABA Defense Function Standards 8.1</a:t>
            </a:r>
          </a:p>
          <a:p>
            <a:pPr eaLnBrk="1" hangingPunct="1"/>
            <a:endParaRPr lang="en-US" alt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r>
              <a:rPr lang="en-US" altLang="en-US" dirty="0" smtClean="0"/>
              <a:t>Best Practices</a:t>
            </a:r>
          </a:p>
        </p:txBody>
      </p:sp>
      <p:sp>
        <p:nvSpPr>
          <p:cNvPr id="5" name="Rectangle 3"/>
          <p:cNvSpPr>
            <a:spLocks noGrp="1" noChangeArrowheads="1"/>
          </p:cNvSpPr>
          <p:nvPr>
            <p:ph idx="1"/>
          </p:nvPr>
        </p:nvSpPr>
        <p:spPr>
          <a:xfrm>
            <a:off x="457200" y="990600"/>
            <a:ext cx="8229600" cy="5016691"/>
          </a:xfrm>
        </p:spPr>
        <p:txBody>
          <a:bodyPr>
            <a:noAutofit/>
          </a:bodyPr>
          <a:lstStyle/>
          <a:p>
            <a:pPr eaLnBrk="1" hangingPunct="1"/>
            <a:r>
              <a:rPr lang="en-US" altLang="en-US" sz="3200" dirty="0" smtClean="0">
                <a:latin typeface="Arial" pitchFamily="34" charset="0"/>
                <a:cs typeface="Arial" pitchFamily="34" charset="0"/>
              </a:rPr>
              <a:t>Ensure that DA and Defense Counsel attend staffing and review hearings</a:t>
            </a:r>
          </a:p>
          <a:p>
            <a:pPr eaLnBrk="1" hangingPunct="1"/>
            <a:r>
              <a:rPr lang="en-US" altLang="en-US" sz="3200" dirty="0" smtClean="0">
                <a:latin typeface="Arial" pitchFamily="34" charset="0"/>
                <a:cs typeface="Arial" pitchFamily="34" charset="0"/>
              </a:rPr>
              <a:t>Where CJC permit </a:t>
            </a:r>
            <a:r>
              <a:rPr lang="en-US" altLang="en-US" sz="3200" i="1" dirty="0" smtClean="0">
                <a:latin typeface="Arial" pitchFamily="34" charset="0"/>
                <a:cs typeface="Arial" pitchFamily="34" charset="0"/>
              </a:rPr>
              <a:t>ex parte-</a:t>
            </a:r>
            <a:r>
              <a:rPr lang="en-US" altLang="en-US" sz="3200" dirty="0" smtClean="0">
                <a:latin typeface="Arial" pitchFamily="34" charset="0"/>
                <a:cs typeface="Arial" pitchFamily="34" charset="0"/>
              </a:rPr>
              <a:t>insure disclosure to all team members-get waiver on record</a:t>
            </a:r>
          </a:p>
          <a:p>
            <a:pPr eaLnBrk="1" hangingPunct="1"/>
            <a:r>
              <a:rPr lang="en-US" altLang="en-US" sz="3200" dirty="0" smtClean="0">
                <a:latin typeface="Arial" pitchFamily="34" charset="0"/>
                <a:cs typeface="Arial" pitchFamily="34" charset="0"/>
              </a:rPr>
              <a:t>Judges avoid public activities (non-judicial) with participants, except for cameo appearance </a:t>
            </a:r>
          </a:p>
          <a:p>
            <a:pPr eaLnBrk="1" hangingPunct="1"/>
            <a:r>
              <a:rPr lang="en-US" altLang="en-US" sz="3200" dirty="0" smtClean="0">
                <a:latin typeface="Arial" pitchFamily="34" charset="0"/>
                <a:cs typeface="Arial" pitchFamily="34" charset="0"/>
              </a:rPr>
              <a:t>Respect Ethical Obligations of Defense Counsel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600" dirty="0" smtClean="0">
                <a:latin typeface="Arial" pitchFamily="34" charset="0"/>
                <a:cs typeface="Arial" pitchFamily="34" charset="0"/>
              </a:rPr>
              <a:t>1</a:t>
            </a:r>
            <a:r>
              <a:rPr lang="en-US" sz="3600" baseline="30000" dirty="0" smtClean="0">
                <a:latin typeface="Arial" pitchFamily="34" charset="0"/>
                <a:cs typeface="Arial" pitchFamily="34" charset="0"/>
              </a:rPr>
              <a:t>st</a:t>
            </a:r>
            <a:r>
              <a:rPr lang="en-US" sz="3600" dirty="0" smtClean="0">
                <a:latin typeface="Arial" pitchFamily="34" charset="0"/>
                <a:cs typeface="Arial" pitchFamily="34" charset="0"/>
              </a:rPr>
              <a:t> Amendment- Establishment Clause</a:t>
            </a:r>
            <a:endParaRPr lang="en-US" sz="3600" dirty="0">
              <a:latin typeface="Arial" pitchFamily="34" charset="0"/>
              <a:cs typeface="Arial" pitchFamily="34" charset="0"/>
            </a:endParaRPr>
          </a:p>
        </p:txBody>
      </p:sp>
      <p:sp>
        <p:nvSpPr>
          <p:cNvPr id="4" name="Rectangle 3"/>
          <p:cNvSpPr>
            <a:spLocks noGrp="1" noChangeArrowheads="1"/>
          </p:cNvSpPr>
          <p:nvPr>
            <p:ph idx="1"/>
          </p:nvPr>
        </p:nvSpPr>
        <p:spPr/>
        <p:txBody>
          <a:bodyPr>
            <a:normAutofit lnSpcReduction="10000"/>
          </a:bodyPr>
          <a:lstStyle/>
          <a:p>
            <a:pPr eaLnBrk="1" hangingPunct="1">
              <a:lnSpc>
                <a:spcPct val="90000"/>
              </a:lnSpc>
            </a:pPr>
            <a:r>
              <a:rPr lang="en-US" altLang="en-US" dirty="0" smtClean="0"/>
              <a:t>Working the twelve steps requires:</a:t>
            </a:r>
          </a:p>
          <a:p>
            <a:pPr eaLnBrk="1" hangingPunct="1">
              <a:lnSpc>
                <a:spcPct val="90000"/>
              </a:lnSpc>
              <a:buFontTx/>
              <a:buNone/>
            </a:pPr>
            <a:r>
              <a:rPr lang="en-US" altLang="en-US" dirty="0" smtClean="0"/>
              <a:t> </a:t>
            </a:r>
          </a:p>
          <a:p>
            <a:pPr eaLnBrk="1" hangingPunct="1">
              <a:lnSpc>
                <a:spcPct val="90000"/>
              </a:lnSpc>
              <a:buFont typeface="Wingdings" pitchFamily="2" charset="2"/>
              <a:buChar char="Ø"/>
            </a:pPr>
            <a:r>
              <a:rPr lang="en-US" altLang="en-US" dirty="0" smtClean="0"/>
              <a:t>  </a:t>
            </a:r>
            <a:r>
              <a:rPr lang="en-US" altLang="en-US" sz="2400" b="1" dirty="0" smtClean="0"/>
              <a:t>Confess to God “the nature of our wrongs”   		(Step 5); </a:t>
            </a:r>
          </a:p>
          <a:p>
            <a:pPr eaLnBrk="1" hangingPunct="1">
              <a:lnSpc>
                <a:spcPct val="90000"/>
              </a:lnSpc>
              <a:buFont typeface="Wingdings" pitchFamily="2" charset="2"/>
              <a:buChar char="Ø"/>
            </a:pPr>
            <a:endParaRPr lang="en-US" altLang="en-US" sz="2400" b="1" dirty="0" smtClean="0"/>
          </a:p>
          <a:p>
            <a:pPr eaLnBrk="1" hangingPunct="1">
              <a:lnSpc>
                <a:spcPct val="90000"/>
              </a:lnSpc>
              <a:buFont typeface="Wingdings" pitchFamily="2" charset="2"/>
              <a:buChar char="Ø"/>
            </a:pPr>
            <a:r>
              <a:rPr lang="en-US" altLang="en-US" sz="2400" b="1" dirty="0" smtClean="0"/>
              <a:t>   Appeal to God to “remove our short comings”  	(Step 7); </a:t>
            </a:r>
          </a:p>
          <a:p>
            <a:pPr eaLnBrk="1" hangingPunct="1">
              <a:lnSpc>
                <a:spcPct val="90000"/>
              </a:lnSpc>
              <a:buFont typeface="Wingdings" pitchFamily="2" charset="2"/>
              <a:buChar char="Ø"/>
            </a:pPr>
            <a:endParaRPr lang="en-US" altLang="en-US" sz="2400" b="1" dirty="0" smtClean="0"/>
          </a:p>
          <a:p>
            <a:pPr eaLnBrk="1" hangingPunct="1">
              <a:lnSpc>
                <a:spcPct val="90000"/>
              </a:lnSpc>
              <a:buFont typeface="Wingdings" pitchFamily="2" charset="2"/>
              <a:buChar char="Ø"/>
            </a:pPr>
            <a:r>
              <a:rPr lang="en-US" altLang="en-US" sz="2400" b="1" dirty="0" smtClean="0"/>
              <a:t>   By “prayer and meditation” to make “contact” 	with God to achieve the “knowledge of his 	will” (Step 11).  </a:t>
            </a:r>
          </a:p>
          <a:p>
            <a:pPr eaLnBrk="1" hangingPunct="1">
              <a:lnSpc>
                <a:spcPct val="90000"/>
              </a:lnSpc>
              <a:buFont typeface="Wingdings" pitchFamily="2" charset="2"/>
              <a:buChar char="Ø"/>
            </a:pPr>
            <a:r>
              <a:rPr lang="en-US" altLang="en-US" sz="1400" dirty="0" smtClean="0"/>
              <a:t>Thanks to Judge William Meyer, NDCI Senior Judicial Fellow , for establishment clause slides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800600"/>
            <a:ext cx="7481776" cy="1524000"/>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smtClean="0"/>
              <a:t>Establishment Clause</a:t>
            </a:r>
            <a:endParaRPr lang="en-US" dirty="0"/>
          </a:p>
        </p:txBody>
      </p:sp>
      <p:sp>
        <p:nvSpPr>
          <p:cNvPr id="5" name="Rectangle 3"/>
          <p:cNvSpPr>
            <a:spLocks noGrp="1" noChangeArrowheads="1"/>
          </p:cNvSpPr>
          <p:nvPr>
            <p:ph sz="half" idx="1"/>
          </p:nvPr>
        </p:nvSpPr>
        <p:spPr>
          <a:xfrm>
            <a:off x="1143000" y="304800"/>
            <a:ext cx="7480300" cy="5410200"/>
          </a:xfrm>
        </p:spPr>
        <p:txBody>
          <a:bodyPr>
            <a:normAutofit/>
          </a:bodyPr>
          <a:lstStyle/>
          <a:p>
            <a:pPr eaLnBrk="1" hangingPunct="1">
              <a:lnSpc>
                <a:spcPct val="80000"/>
              </a:lnSpc>
            </a:pPr>
            <a:r>
              <a:rPr lang="en-US" altLang="en-US" sz="1800" i="1" dirty="0" smtClean="0"/>
              <a:t>Kerr v. Ferry</a:t>
            </a:r>
            <a:r>
              <a:rPr lang="en-US" altLang="en-US" sz="1800" dirty="0" smtClean="0"/>
              <a:t>, 95 F.3d 472, 479-80 (7th Cir. 1996) (prison violated Establishment Clause by requiring attendance at Narcotics Anonymous meetings which used “God” in its treatment approach); </a:t>
            </a:r>
          </a:p>
          <a:p>
            <a:pPr eaLnBrk="1" hangingPunct="1">
              <a:lnSpc>
                <a:spcPct val="80000"/>
              </a:lnSpc>
            </a:pPr>
            <a:endParaRPr lang="en-US" altLang="en-US" sz="1800" dirty="0" smtClean="0"/>
          </a:p>
          <a:p>
            <a:pPr eaLnBrk="1" hangingPunct="1">
              <a:lnSpc>
                <a:spcPct val="80000"/>
              </a:lnSpc>
            </a:pPr>
            <a:r>
              <a:rPr lang="en-US" altLang="en-US" sz="1800" i="1" dirty="0" smtClean="0"/>
              <a:t>Griffin v. Coughlin</a:t>
            </a:r>
            <a:r>
              <a:rPr lang="en-US" altLang="en-US" sz="1800" dirty="0" smtClean="0"/>
              <a:t>, 88 N.Y. 2d 674 (1996) cert. denied 519 U.S. 1054 (1997) (conditioning desirable privilege – family visitation – on prisoner’s participation in program that incorporated Alcoholics Anonymous doctrine was unconstitutional as violation of the Establishment Clause); </a:t>
            </a:r>
          </a:p>
          <a:p>
            <a:pPr eaLnBrk="1" hangingPunct="1">
              <a:lnSpc>
                <a:spcPct val="80000"/>
              </a:lnSpc>
              <a:buFontTx/>
              <a:buNone/>
            </a:pPr>
            <a:endParaRPr lang="en-US" altLang="en-US" sz="1800" dirty="0" smtClean="0"/>
          </a:p>
          <a:p>
            <a:pPr eaLnBrk="1" hangingPunct="1">
              <a:lnSpc>
                <a:spcPct val="80000"/>
              </a:lnSpc>
            </a:pPr>
            <a:r>
              <a:rPr lang="en-US" altLang="en-US" sz="1800" dirty="0" smtClean="0"/>
              <a:t> </a:t>
            </a:r>
            <a:r>
              <a:rPr lang="en-US" altLang="en-US" sz="1800" i="1" dirty="0" smtClean="0"/>
              <a:t>Inouye v. </a:t>
            </a:r>
            <a:r>
              <a:rPr lang="en-US" altLang="en-US" sz="1800" i="1" dirty="0" err="1" smtClean="0"/>
              <a:t>Kemna</a:t>
            </a:r>
            <a:r>
              <a:rPr lang="en-US" altLang="en-US" sz="1800" dirty="0" smtClean="0"/>
              <a:t>, 504 F.3d 705 (9th Cir. 9-7-2007, amended on 10/3/07)(Parole officer lost qualified immunity by forcing AA on Buddhist)</a:t>
            </a:r>
          </a:p>
          <a:p>
            <a:pPr eaLnBrk="1" hangingPunct="1">
              <a:lnSpc>
                <a:spcPct val="80000"/>
              </a:lnSpc>
            </a:pPr>
            <a:endParaRPr lang="en-US" altLang="en-US" sz="1800" i="1" dirty="0" smtClean="0"/>
          </a:p>
          <a:p>
            <a:pPr eaLnBrk="1" hangingPunct="1">
              <a:lnSpc>
                <a:spcPct val="80000"/>
              </a:lnSpc>
            </a:pPr>
            <a:r>
              <a:rPr lang="en-US" altLang="en-US" sz="1800" i="1" dirty="0" err="1" smtClean="0"/>
              <a:t>Hanas</a:t>
            </a:r>
            <a:r>
              <a:rPr lang="en-US" altLang="en-US" sz="1800" i="1" dirty="0" smtClean="0"/>
              <a:t> v. Inter City Christian Outreach</a:t>
            </a:r>
            <a:r>
              <a:rPr lang="en-US" altLang="en-US" sz="1800" dirty="0" smtClean="0"/>
              <a:t>, 542 F. Supp. 2d 683 (E.D. Mich.  2/29/08) (Drug Court program manager and drug court consultant held liable for actions related to referral to faith based program, where they knew of participant’s objections while in the program and when the program denied the participant the opportunity to practice his chosen faith –Catholicism) . </a:t>
            </a:r>
          </a:p>
          <a:p>
            <a:pPr eaLnBrk="1" hangingPunct="1">
              <a:lnSpc>
                <a:spcPct val="80000"/>
              </a:lnSpc>
              <a:buFontTx/>
              <a:buNone/>
            </a:pPr>
            <a:endParaRPr lang="en-US" altLang="en-US"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t>M</a:t>
            </a:r>
            <a:r>
              <a:rPr lang="en-US" sz="3600" dirty="0" smtClean="0"/>
              <a:t>ental status of the defendant in an accountability court context</a:t>
            </a:r>
            <a:endParaRPr lang="en-US" sz="3600" dirty="0"/>
          </a:p>
        </p:txBody>
      </p:sp>
      <p:sp>
        <p:nvSpPr>
          <p:cNvPr id="3" name="Subtitle 2"/>
          <p:cNvSpPr>
            <a:spLocks noGrp="1"/>
          </p:cNvSpPr>
          <p:nvPr>
            <p:ph type="subTitle" idx="1"/>
          </p:nvPr>
        </p:nvSpPr>
        <p:spPr/>
        <p:txBody>
          <a:bodyPr>
            <a:normAutofit/>
          </a:bodyPr>
          <a:lstStyle/>
          <a:p>
            <a:r>
              <a:rPr lang="en-US" sz="3600" dirty="0" smtClean="0"/>
              <a:t>Competency ?</a:t>
            </a:r>
            <a:endParaRPr lang="en-US" sz="3600" dirty="0"/>
          </a:p>
        </p:txBody>
      </p:sp>
    </p:spTree>
    <p:extLst>
      <p:ext uri="{BB962C8B-B14F-4D97-AF65-F5344CB8AC3E}">
        <p14:creationId xmlns:p14="http://schemas.microsoft.com/office/powerpoint/2010/main" val="1256214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Secular choice-Self Select</a:t>
            </a:r>
            <a:endParaRPr lang="en-US" dirty="0"/>
          </a:p>
        </p:txBody>
      </p:sp>
      <p:sp>
        <p:nvSpPr>
          <p:cNvPr id="4" name="Rectangle 3"/>
          <p:cNvSpPr>
            <a:spLocks noGrp="1" noChangeArrowheads="1"/>
          </p:cNvSpPr>
          <p:nvPr>
            <p:ph idx="1"/>
          </p:nvPr>
        </p:nvSpPr>
        <p:spPr>
          <a:xfrm>
            <a:off x="457200" y="1481328"/>
            <a:ext cx="8229600" cy="4843272"/>
          </a:xfrm>
        </p:spPr>
        <p:txBody>
          <a:bodyPr>
            <a:normAutofit fontScale="92500" lnSpcReduction="10000"/>
          </a:bodyPr>
          <a:lstStyle/>
          <a:p>
            <a:pPr eaLnBrk="1" hangingPunct="1">
              <a:lnSpc>
                <a:spcPct val="80000"/>
              </a:lnSpc>
            </a:pPr>
            <a:r>
              <a:rPr lang="en-US" altLang="en-US" sz="2400" dirty="0" smtClean="0"/>
              <a:t>  </a:t>
            </a:r>
            <a:r>
              <a:rPr lang="en-US" altLang="en-US" sz="2400" i="1" dirty="0" smtClean="0"/>
              <a:t>O’Conner v. California</a:t>
            </a:r>
            <a:r>
              <a:rPr lang="en-US" altLang="en-US" sz="2400" dirty="0" smtClean="0"/>
              <a:t>, 855 F. Supp. 303, 308 (C. D. Calif.) (no Establishment Clause violation where DUI probationer had choice over program, including self-help programs that are not premised or monotheistic deity)</a:t>
            </a:r>
          </a:p>
          <a:p>
            <a:pPr eaLnBrk="1" hangingPunct="1">
              <a:lnSpc>
                <a:spcPct val="80000"/>
              </a:lnSpc>
            </a:pPr>
            <a:endParaRPr lang="en-US" altLang="en-US" sz="2400" i="1" dirty="0" smtClean="0"/>
          </a:p>
          <a:p>
            <a:pPr eaLnBrk="1" hangingPunct="1">
              <a:lnSpc>
                <a:spcPct val="80000"/>
              </a:lnSpc>
            </a:pPr>
            <a:r>
              <a:rPr lang="en-US" altLang="en-US" sz="2400" i="1" dirty="0" smtClean="0"/>
              <a:t>In Re Restraint of Garcia</a:t>
            </a:r>
            <a:r>
              <a:rPr lang="en-US" altLang="en-US" sz="2400" dirty="0" smtClean="0"/>
              <a:t>, 24 P.3d 1091 (Wash. App. 2001) (same)</a:t>
            </a:r>
          </a:p>
          <a:p>
            <a:pPr eaLnBrk="1" hangingPunct="1">
              <a:lnSpc>
                <a:spcPct val="80000"/>
              </a:lnSpc>
              <a:buFontTx/>
              <a:buNone/>
            </a:pPr>
            <a:endParaRPr lang="en-US" altLang="en-US" sz="2400" dirty="0" smtClean="0"/>
          </a:p>
          <a:p>
            <a:pPr eaLnBrk="1" hangingPunct="1">
              <a:lnSpc>
                <a:spcPct val="80000"/>
              </a:lnSpc>
            </a:pPr>
            <a:r>
              <a:rPr lang="en-US" altLang="en-US" sz="2400" i="1" dirty="0" smtClean="0"/>
              <a:t>Americans United v. Prison Fellowship</a:t>
            </a:r>
            <a:r>
              <a:rPr lang="en-US" altLang="en-US" sz="2400" dirty="0" smtClean="0"/>
              <a:t>,509 F.3d 406 (8th Cir. 12/3/07) (state supported non-coercive, non-rewarding faith based program unconstitutional First Amend. establishment clause violation, where alternative not available)</a:t>
            </a:r>
          </a:p>
          <a:p>
            <a:pPr eaLnBrk="1" hangingPunct="1">
              <a:lnSpc>
                <a:spcPct val="80000"/>
              </a:lnSpc>
            </a:pPr>
            <a:endParaRPr lang="en-US" altLang="en-US" sz="2400" b="1" dirty="0" smtClean="0"/>
          </a:p>
          <a:p>
            <a:pPr eaLnBrk="1" hangingPunct="1">
              <a:lnSpc>
                <a:spcPct val="80000"/>
              </a:lnSpc>
            </a:pPr>
            <a:endParaRPr lang="en-US" altLang="en-US" sz="1200" b="1" dirty="0" smtClean="0"/>
          </a:p>
          <a:p>
            <a:pPr eaLnBrk="1" hangingPunct="1">
              <a:lnSpc>
                <a:spcPct val="80000"/>
              </a:lnSpc>
            </a:pPr>
            <a:r>
              <a:rPr lang="en-US" altLang="en-US" sz="1200" b="1" dirty="0" err="1" smtClean="0"/>
              <a:t>LifeRing</a:t>
            </a:r>
            <a:r>
              <a:rPr lang="en-US" altLang="en-US" sz="1200" b="1" dirty="0" smtClean="0"/>
              <a:t> Recovery </a:t>
            </a:r>
            <a:r>
              <a:rPr lang="en-US" altLang="en-US" sz="1200" u="sng" dirty="0" smtClean="0">
                <a:hlinkClick r:id="rId2" tooltip="blocked::http://www.unhooked.com/"/>
              </a:rPr>
              <a:t>http://www.unhooked.com</a:t>
            </a:r>
            <a:endParaRPr lang="en-US" altLang="en-US" sz="1200" dirty="0" smtClean="0"/>
          </a:p>
          <a:p>
            <a:pPr eaLnBrk="1" hangingPunct="1">
              <a:lnSpc>
                <a:spcPct val="80000"/>
              </a:lnSpc>
            </a:pPr>
            <a:r>
              <a:rPr lang="en-US" altLang="en-US" sz="1200" b="1" dirty="0" smtClean="0"/>
              <a:t>Rational Recovery </a:t>
            </a:r>
            <a:r>
              <a:rPr lang="en-US" altLang="en-US" sz="1200" u="sng" dirty="0" smtClean="0">
                <a:hlinkClick r:id="rId3" tooltip="blocked::http://www.rational.org/"/>
              </a:rPr>
              <a:t>http://www.rational.org</a:t>
            </a:r>
            <a:endParaRPr lang="en-US" altLang="en-US" sz="1200" dirty="0" smtClean="0"/>
          </a:p>
          <a:p>
            <a:pPr eaLnBrk="1" hangingPunct="1">
              <a:lnSpc>
                <a:spcPct val="80000"/>
              </a:lnSpc>
            </a:pPr>
            <a:r>
              <a:rPr lang="en-US" altLang="en-US" sz="1200" b="1" dirty="0" smtClean="0"/>
              <a:t>Secular Organizations for Sobriety (SOS) </a:t>
            </a:r>
            <a:r>
              <a:rPr lang="en-US" altLang="en-US" sz="1200" u="sng" dirty="0" smtClean="0">
                <a:hlinkClick r:id="rId4" tooltip="blocked::http://www.secularhumanism.org/sos"/>
              </a:rPr>
              <a:t>http://www.secularhumanism.org/sos</a:t>
            </a:r>
            <a:endParaRPr lang="en-US" altLang="en-US" sz="1200" dirty="0" smtClean="0"/>
          </a:p>
          <a:p>
            <a:pPr eaLnBrk="1" hangingPunct="1">
              <a:lnSpc>
                <a:spcPct val="80000"/>
              </a:lnSpc>
            </a:pPr>
            <a:endParaRPr lang="en-US" altLang="en-US" sz="2400" dirty="0" smtClean="0"/>
          </a:p>
          <a:p>
            <a:pPr eaLnBrk="1" hangingPunct="1">
              <a:lnSpc>
                <a:spcPct val="80000"/>
              </a:lnSpc>
            </a:pPr>
            <a:endParaRPr lang="en-US" altLang="en-US" sz="24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i="1" dirty="0" smtClean="0"/>
              <a:t>Fleming v. State, </a:t>
            </a:r>
            <a:r>
              <a:rPr lang="en-US" dirty="0" smtClean="0"/>
              <a:t>297 Ga. 606 (2015)</a:t>
            </a:r>
          </a:p>
          <a:p>
            <a:r>
              <a:rPr lang="en-US" dirty="0" smtClean="0"/>
              <a:t>Reviewed drug court statute (OCGA 15-1-15) and held time spent in drug court post-plea/pre-sentence ( diversion)does not count towards subsequent sentence if terminated from drug court. After termination, the previous plea agreement split sentence was imposed with prison time.</a:t>
            </a:r>
          </a:p>
          <a:p>
            <a:r>
              <a:rPr lang="en-US" dirty="0" smtClean="0"/>
              <a:t>Held if there had been jail sanction days during drug court, those would count because they would be included in the jail custodian affidavit. However, overall time in drug court is not “confinement” per OCGA 17-10-11(a).</a:t>
            </a:r>
          </a:p>
          <a:p>
            <a:r>
              <a:rPr lang="en-US" dirty="0" smtClean="0"/>
              <a:t>See, </a:t>
            </a:r>
            <a:r>
              <a:rPr lang="en-US" i="1" dirty="0" smtClean="0"/>
              <a:t>Stinson v State</a:t>
            </a:r>
            <a:r>
              <a:rPr lang="en-US" dirty="0" smtClean="0"/>
              <a:t>, 279 Ga. App. 107(2006).</a:t>
            </a:r>
          </a:p>
          <a:p>
            <a:endParaRPr lang="en-US" dirty="0"/>
          </a:p>
          <a:p>
            <a:endParaRPr lang="en-US" dirty="0" smtClean="0"/>
          </a:p>
          <a:p>
            <a:endParaRPr lang="en-US" dirty="0"/>
          </a:p>
        </p:txBody>
      </p:sp>
      <p:sp>
        <p:nvSpPr>
          <p:cNvPr id="3" name="Title 2"/>
          <p:cNvSpPr>
            <a:spLocks noGrp="1"/>
          </p:cNvSpPr>
          <p:nvPr>
            <p:ph type="title"/>
          </p:nvPr>
        </p:nvSpPr>
        <p:spPr/>
        <p:txBody>
          <a:bodyPr>
            <a:normAutofit/>
          </a:bodyPr>
          <a:lstStyle/>
          <a:p>
            <a:r>
              <a:rPr lang="en-US" sz="3600" dirty="0" smtClean="0">
                <a:effectLst/>
              </a:rPr>
              <a:t>Georgia cases</a:t>
            </a:r>
            <a:endParaRPr lang="en-US" sz="3600" dirty="0">
              <a:effectLst/>
            </a:endParaRPr>
          </a:p>
        </p:txBody>
      </p:sp>
    </p:spTree>
    <p:extLst>
      <p:ext uri="{BB962C8B-B14F-4D97-AF65-F5344CB8AC3E}">
        <p14:creationId xmlns:p14="http://schemas.microsoft.com/office/powerpoint/2010/main" val="1021824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enrolling defendant in Accountability Court post-plea but sentence deferred, get the agreed upon sentence on the record or in a written agreement filed in Clerk of Court file so that if the participant is terminated from Accountability Court and has to be sentenced, the negotiated sentence to be imposed is already clearly defined in the record</a:t>
            </a:r>
            <a:endParaRPr lang="en-US" dirty="0"/>
          </a:p>
        </p:txBody>
      </p:sp>
      <p:sp>
        <p:nvSpPr>
          <p:cNvPr id="3" name="Title 2"/>
          <p:cNvSpPr>
            <a:spLocks noGrp="1"/>
          </p:cNvSpPr>
          <p:nvPr>
            <p:ph type="title"/>
          </p:nvPr>
        </p:nvSpPr>
        <p:spPr/>
        <p:txBody>
          <a:bodyPr/>
          <a:lstStyle/>
          <a:p>
            <a:r>
              <a:rPr lang="en-US" b="0" dirty="0" smtClean="0">
                <a:effectLst/>
              </a:rPr>
              <a:t>Good practice point</a:t>
            </a:r>
            <a:endParaRPr lang="en-US" b="0" dirty="0">
              <a:effectLst/>
            </a:endParaRPr>
          </a:p>
        </p:txBody>
      </p:sp>
    </p:spTree>
    <p:extLst>
      <p:ext uri="{BB962C8B-B14F-4D97-AF65-F5344CB8AC3E}">
        <p14:creationId xmlns:p14="http://schemas.microsoft.com/office/powerpoint/2010/main" val="413336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See, OCGA 15-1-15(b)(4)(Drug);              OCGA 15-1-16©(4) (MHC);                     OCGA 15-1-17©(4) (Vets);                      OCGA 15-1-19(b)(4) (OUI). </a:t>
            </a:r>
          </a:p>
          <a:p>
            <a:r>
              <a:rPr lang="en-US" dirty="0" smtClean="0"/>
              <a:t>Can waive the right to withdraw guilty plea before sentence generally-make it clear on the record</a:t>
            </a:r>
          </a:p>
          <a:p>
            <a:r>
              <a:rPr lang="en-US" b="1" i="1" dirty="0" smtClean="0"/>
              <a:t>Blackwell v. State, </a:t>
            </a:r>
            <a:r>
              <a:rPr lang="en-US" dirty="0" smtClean="0"/>
              <a:t>299 Ga. 122 (2016).</a:t>
            </a:r>
            <a:endParaRPr lang="en-US" b="1" i="1" dirty="0"/>
          </a:p>
        </p:txBody>
      </p:sp>
      <p:sp>
        <p:nvSpPr>
          <p:cNvPr id="3" name="Title 2"/>
          <p:cNvSpPr>
            <a:spLocks noGrp="1"/>
          </p:cNvSpPr>
          <p:nvPr>
            <p:ph type="title"/>
          </p:nvPr>
        </p:nvSpPr>
        <p:spPr/>
        <p:txBody>
          <a:bodyPr>
            <a:normAutofit fontScale="90000"/>
          </a:bodyPr>
          <a:lstStyle/>
          <a:p>
            <a:r>
              <a:rPr lang="en-US" b="0" dirty="0" smtClean="0">
                <a:effectLst/>
              </a:rPr>
              <a:t>Waiver of right to withdraw accountability court plea</a:t>
            </a:r>
            <a:endParaRPr lang="en-US" b="0" dirty="0">
              <a:effectLst/>
            </a:endParaRPr>
          </a:p>
        </p:txBody>
      </p:sp>
    </p:spTree>
    <p:extLst>
      <p:ext uri="{BB962C8B-B14F-4D97-AF65-F5344CB8AC3E}">
        <p14:creationId xmlns:p14="http://schemas.microsoft.com/office/powerpoint/2010/main" val="2414625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Plead guilty to  drug felony with deferred sentence and enrolled in drug court. Clearly placed on the record failure to complete drug court would result in imposition of sentence on original felony charge.</a:t>
            </a:r>
          </a:p>
          <a:p>
            <a:r>
              <a:rPr lang="en-US" dirty="0" smtClean="0"/>
              <a:t>Held that any appeal of a decision by the court to terminate from drug court in order to impose sentence is a discretionary appeal application pursuant to OCGA 5-6-35(a)(5) (consistent with probation revocation appeal)</a:t>
            </a:r>
            <a:endParaRPr lang="en-US" dirty="0"/>
          </a:p>
        </p:txBody>
      </p:sp>
      <p:sp>
        <p:nvSpPr>
          <p:cNvPr id="3" name="Title 2"/>
          <p:cNvSpPr>
            <a:spLocks noGrp="1"/>
          </p:cNvSpPr>
          <p:nvPr>
            <p:ph type="title"/>
          </p:nvPr>
        </p:nvSpPr>
        <p:spPr/>
        <p:txBody>
          <a:bodyPr>
            <a:normAutofit fontScale="90000"/>
          </a:bodyPr>
          <a:lstStyle/>
          <a:p>
            <a:r>
              <a:rPr lang="en-US" sz="3600" i="1" dirty="0" smtClean="0"/>
              <a:t>Andrews v. State</a:t>
            </a:r>
            <a:r>
              <a:rPr lang="en-US" sz="3600" dirty="0" smtClean="0"/>
              <a:t>,</a:t>
            </a:r>
            <a:br>
              <a:rPr lang="en-US" sz="3600" dirty="0" smtClean="0"/>
            </a:br>
            <a:r>
              <a:rPr lang="en-US" sz="3600" b="0" dirty="0" smtClean="0">
                <a:effectLst/>
              </a:rPr>
              <a:t>276 Ga. App. 428 (2005)</a:t>
            </a:r>
            <a:endParaRPr lang="en-US" sz="3600" dirty="0"/>
          </a:p>
        </p:txBody>
      </p:sp>
    </p:spTree>
    <p:extLst>
      <p:ext uri="{BB962C8B-B14F-4D97-AF65-F5344CB8AC3E}">
        <p14:creationId xmlns:p14="http://schemas.microsoft.com/office/powerpoint/2010/main" val="12139491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 drug court program termination hearing, burden of proof on the State is the preponderance of the evidence standard         ( akin to probation revocation)</a:t>
            </a:r>
            <a:endParaRPr lang="en-US" dirty="0"/>
          </a:p>
        </p:txBody>
      </p:sp>
      <p:sp>
        <p:nvSpPr>
          <p:cNvPr id="3" name="Title 2"/>
          <p:cNvSpPr>
            <a:spLocks noGrp="1"/>
          </p:cNvSpPr>
          <p:nvPr>
            <p:ph type="title"/>
          </p:nvPr>
        </p:nvSpPr>
        <p:spPr/>
        <p:txBody>
          <a:bodyPr>
            <a:normAutofit fontScale="90000"/>
          </a:bodyPr>
          <a:lstStyle/>
          <a:p>
            <a:r>
              <a:rPr lang="en-US" sz="3600" i="1" dirty="0" smtClean="0"/>
              <a:t>Wilkinson v. State</a:t>
            </a:r>
            <a:br>
              <a:rPr lang="en-US" sz="3600" i="1" dirty="0" smtClean="0"/>
            </a:br>
            <a:r>
              <a:rPr lang="en-US" sz="3600" dirty="0" smtClean="0"/>
              <a:t>283 Ga. App. 213 (2006).</a:t>
            </a:r>
            <a:endParaRPr lang="en-US" sz="3600" i="1" dirty="0"/>
          </a:p>
        </p:txBody>
      </p:sp>
    </p:spTree>
    <p:extLst>
      <p:ext uri="{BB962C8B-B14F-4D97-AF65-F5344CB8AC3E}">
        <p14:creationId xmlns:p14="http://schemas.microsoft.com/office/powerpoint/2010/main" val="1823503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Affirms trial court denial of double jeopardy plea</a:t>
            </a:r>
          </a:p>
          <a:p>
            <a:r>
              <a:rPr lang="en-US" dirty="0" smtClean="0"/>
              <a:t>Negotiated plea on a felony with agreement to defer sentence and enroll in drug court</a:t>
            </a:r>
          </a:p>
          <a:p>
            <a:r>
              <a:rPr lang="en-US" dirty="0" smtClean="0"/>
              <a:t>When sought to enroll, due to participant’s prescription medicines for a mental health condition, the drug court denied admittance, noting at the time it was a new program without the clinical resources to monitor the medical condition.</a:t>
            </a:r>
          </a:p>
          <a:p>
            <a:endParaRPr lang="en-US" dirty="0"/>
          </a:p>
        </p:txBody>
      </p:sp>
      <p:sp>
        <p:nvSpPr>
          <p:cNvPr id="3" name="Title 2"/>
          <p:cNvSpPr>
            <a:spLocks noGrp="1"/>
          </p:cNvSpPr>
          <p:nvPr>
            <p:ph type="title"/>
          </p:nvPr>
        </p:nvSpPr>
        <p:spPr/>
        <p:txBody>
          <a:bodyPr>
            <a:normAutofit fontScale="90000"/>
          </a:bodyPr>
          <a:lstStyle/>
          <a:p>
            <a:r>
              <a:rPr lang="en-US" sz="3600" i="1" dirty="0" smtClean="0"/>
              <a:t>Evans v. State, </a:t>
            </a:r>
            <a:r>
              <a:rPr lang="en-US" sz="3600" dirty="0" smtClean="0"/>
              <a:t>293 Ga. App. 371 (2008)</a:t>
            </a:r>
            <a:endParaRPr lang="en-US" sz="3600" i="1" dirty="0"/>
          </a:p>
        </p:txBody>
      </p:sp>
    </p:spTree>
    <p:extLst>
      <p:ext uri="{BB962C8B-B14F-4D97-AF65-F5344CB8AC3E}">
        <p14:creationId xmlns:p14="http://schemas.microsoft.com/office/powerpoint/2010/main" val="4145688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Defendant argued the denial of enrollment was an Americans with Disabilities Act violation.</a:t>
            </a:r>
          </a:p>
          <a:p>
            <a:r>
              <a:rPr lang="en-US" dirty="0" smtClean="0"/>
              <a:t>At 373, GCA held it would not interfere with the termination of the drug court contract absent “manifest abuse of discretion” by the trial court.</a:t>
            </a:r>
          </a:p>
          <a:p>
            <a:r>
              <a:rPr lang="en-US" dirty="0" smtClean="0"/>
              <a:t>While the GCA held there was no ADA violation under the particular facts of this case, it did hold that a drug court is a “public entity” to which the ADA applies.</a:t>
            </a:r>
            <a:endParaRPr lang="en-US" dirty="0"/>
          </a:p>
        </p:txBody>
      </p:sp>
      <p:sp>
        <p:nvSpPr>
          <p:cNvPr id="3" name="Title 2"/>
          <p:cNvSpPr>
            <a:spLocks noGrp="1"/>
          </p:cNvSpPr>
          <p:nvPr>
            <p:ph type="title"/>
          </p:nvPr>
        </p:nvSpPr>
        <p:spPr/>
        <p:txBody>
          <a:bodyPr>
            <a:normAutofit/>
          </a:bodyPr>
          <a:lstStyle/>
          <a:p>
            <a:r>
              <a:rPr lang="en-US" sz="3600" dirty="0" smtClean="0"/>
              <a:t>Evans v. State</a:t>
            </a:r>
            <a:endParaRPr lang="en-US" sz="3600" dirty="0"/>
          </a:p>
        </p:txBody>
      </p:sp>
    </p:spTree>
    <p:extLst>
      <p:ext uri="{BB962C8B-B14F-4D97-AF65-F5344CB8AC3E}">
        <p14:creationId xmlns:p14="http://schemas.microsoft.com/office/powerpoint/2010/main" val="4133056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5" name="Rectangle 3"/>
          <p:cNvSpPr>
            <a:spLocks noGrp="1" noChangeArrowheads="1"/>
          </p:cNvSpPr>
          <p:nvPr>
            <p:ph sz="half" idx="1"/>
          </p:nvPr>
        </p:nvSpPr>
        <p:spPr/>
        <p:txBody>
          <a:bodyPr rtlCol="0">
            <a:normAutofit/>
          </a:bodyPr>
          <a:lstStyle/>
          <a:p>
            <a:pPr marL="91440" indent="-91440" eaLnBrk="1" fontAlgn="auto" hangingPunct="1">
              <a:defRPr/>
            </a:pPr>
            <a:r>
              <a:rPr lang="en-US" sz="2400" dirty="0" smtClean="0">
                <a:solidFill>
                  <a:schemeClr val="tx1">
                    <a:lumMod val="75000"/>
                    <a:lumOff val="25000"/>
                  </a:schemeClr>
                </a:solidFill>
              </a:rPr>
              <a:t>Dougherty  Superior MHSA</a:t>
            </a:r>
          </a:p>
          <a:p>
            <a:pPr marL="91440" indent="-91440" eaLnBrk="1" fontAlgn="auto" hangingPunct="1">
              <a:defRPr/>
            </a:pPr>
            <a:r>
              <a:rPr lang="en-US" sz="2400" dirty="0" smtClean="0">
                <a:solidFill>
                  <a:schemeClr val="tx1">
                    <a:lumMod val="75000"/>
                    <a:lumOff val="25000"/>
                  </a:schemeClr>
                </a:solidFill>
              </a:rPr>
              <a:t>Judge Stephen Goss: </a:t>
            </a:r>
            <a:r>
              <a:rPr lang="en-US" sz="2400" dirty="0" smtClean="0">
                <a:solidFill>
                  <a:schemeClr val="tx1">
                    <a:lumMod val="75000"/>
                    <a:lumOff val="25000"/>
                  </a:schemeClr>
                </a:solidFill>
                <a:hlinkClick r:id="rId2"/>
              </a:rPr>
              <a:t>judgestevegoss@bellsouth.net</a:t>
            </a:r>
            <a:r>
              <a:rPr lang="en-US" sz="2400" dirty="0" smtClean="0">
                <a:solidFill>
                  <a:schemeClr val="tx1">
                    <a:lumMod val="75000"/>
                    <a:lumOff val="25000"/>
                  </a:schemeClr>
                </a:solidFill>
              </a:rPr>
              <a:t> </a:t>
            </a:r>
          </a:p>
          <a:p>
            <a:pPr marL="91440" indent="-91440" eaLnBrk="1" fontAlgn="auto" hangingPunct="1">
              <a:defRPr/>
            </a:pPr>
            <a:endParaRPr lang="en-US" sz="2400" dirty="0">
              <a:solidFill>
                <a:schemeClr val="tx1">
                  <a:lumMod val="75000"/>
                  <a:lumOff val="25000"/>
                </a:schemeClr>
              </a:solidFill>
            </a:endParaRPr>
          </a:p>
          <a:p>
            <a:pPr marL="91440" indent="-91440" eaLnBrk="1" fontAlgn="auto" hangingPunct="1">
              <a:defRPr/>
            </a:pPr>
            <a:r>
              <a:rPr lang="en-US" sz="2400" dirty="0" smtClean="0">
                <a:solidFill>
                  <a:schemeClr val="tx1">
                    <a:lumMod val="75000"/>
                    <a:lumOff val="25000"/>
                  </a:schemeClr>
                </a:solidFill>
              </a:rPr>
              <a:t>P.O. Box 1827</a:t>
            </a:r>
          </a:p>
          <a:p>
            <a:pPr marL="91440" indent="-91440" eaLnBrk="1" fontAlgn="auto" hangingPunct="1">
              <a:defRPr/>
            </a:pPr>
            <a:r>
              <a:rPr lang="en-US" sz="2400" dirty="0" smtClean="0">
                <a:solidFill>
                  <a:schemeClr val="tx1">
                    <a:lumMod val="75000"/>
                    <a:lumOff val="25000"/>
                  </a:schemeClr>
                </a:solidFill>
              </a:rPr>
              <a:t>Albany GA 31702</a:t>
            </a:r>
          </a:p>
          <a:p>
            <a:pPr marL="91440" indent="-91440" eaLnBrk="1" fontAlgn="auto" hangingPunct="1">
              <a:defRPr/>
            </a:pPr>
            <a:endParaRPr lang="en-US" sz="2400" dirty="0">
              <a:solidFill>
                <a:schemeClr val="tx1">
                  <a:lumMod val="75000"/>
                  <a:lumOff val="25000"/>
                </a:schemeClr>
              </a:solidFill>
            </a:endParaRPr>
          </a:p>
          <a:p>
            <a:pPr marL="91440" indent="-91440" eaLnBrk="1" fontAlgn="auto" hangingPunct="1">
              <a:defRPr/>
            </a:pPr>
            <a:r>
              <a:rPr lang="en-US" sz="2400" dirty="0" smtClean="0">
                <a:solidFill>
                  <a:schemeClr val="tx1">
                    <a:lumMod val="75000"/>
                    <a:lumOff val="25000"/>
                  </a:schemeClr>
                </a:solidFill>
              </a:rPr>
              <a:t>Office phone: 229-434-2683</a:t>
            </a:r>
          </a:p>
          <a:p>
            <a:pPr marL="91440" indent="-91440" eaLnBrk="1" fontAlgn="auto" hangingPunct="1">
              <a:defRPr/>
            </a:pPr>
            <a:r>
              <a:rPr lang="en-US" sz="2400" dirty="0" smtClean="0">
                <a:solidFill>
                  <a:schemeClr val="tx1">
                    <a:lumMod val="75000"/>
                    <a:lumOff val="25000"/>
                  </a:schemeClr>
                </a:solidFill>
              </a:rPr>
              <a:t>Fax: 229-431-2174</a:t>
            </a:r>
          </a:p>
          <a:p>
            <a:pPr marL="0" indent="0" eaLnBrk="1" fontAlgn="auto" hangingPunct="1">
              <a:buFont typeface="Wingdings" panose="05000000000000000000" pitchFamily="2" charset="2"/>
              <a:buNone/>
              <a:defRPr/>
            </a:pPr>
            <a:endParaRPr lang="en-US" sz="2400" dirty="0">
              <a:solidFill>
                <a:schemeClr val="tx1">
                  <a:lumMod val="75000"/>
                  <a:lumOff val="25000"/>
                </a:schemeClr>
              </a:solidFill>
            </a:endParaRPr>
          </a:p>
          <a:p>
            <a:pPr marL="0" indent="0" eaLnBrk="1" fontAlgn="auto" hangingPunct="1">
              <a:buFont typeface="Wingdings" panose="05000000000000000000" pitchFamily="2" charset="2"/>
              <a:buNone/>
              <a:defRPr/>
            </a:pPr>
            <a:endParaRPr lang="en-US" sz="2400" dirty="0" smtClean="0">
              <a:solidFill>
                <a:schemeClr val="tx1">
                  <a:lumMod val="75000"/>
                  <a:lumOff val="25000"/>
                </a:schemeClr>
              </a:solidFill>
            </a:endParaRPr>
          </a:p>
          <a:p>
            <a:pPr marL="0" indent="0" eaLnBrk="1" fontAlgn="auto" hangingPunct="1">
              <a:buFont typeface="Wingdings" panose="05000000000000000000" pitchFamily="2" charset="2"/>
              <a:buNone/>
              <a:defRPr/>
            </a:pPr>
            <a:endParaRPr lang="en-US" sz="2400" dirty="0" smtClean="0">
              <a:solidFill>
                <a:schemeClr val="tx1">
                  <a:lumMod val="75000"/>
                  <a:lumOff val="25000"/>
                </a:schemeClr>
              </a:solidFill>
            </a:endParaRPr>
          </a:p>
          <a:p>
            <a:pPr marL="91440" indent="-91440" eaLnBrk="1" fontAlgn="auto" hangingPunct="1">
              <a:buNone/>
              <a:defRPr/>
            </a:pPr>
            <a:endParaRPr lang="en-US" sz="2800" dirty="0" smtClean="0">
              <a:solidFill>
                <a:schemeClr val="tx1">
                  <a:lumMod val="75000"/>
                  <a:lumOff val="25000"/>
                </a:schemeClr>
              </a:solidFill>
              <a:latin typeface="Arial Black" pitchFamily="34" charset="0"/>
            </a:endParaRPr>
          </a:p>
          <a:p>
            <a:pPr marL="91440" indent="-91440" eaLnBrk="1" fontAlgn="auto" hangingPunct="1">
              <a:defRPr/>
            </a:pPr>
            <a:endParaRPr lang="en-US" sz="2400" dirty="0" smtClean="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fontAlgn="auto" hangingPunct="1">
              <a:spcAft>
                <a:spcPts val="0"/>
              </a:spcAft>
              <a:defRPr/>
            </a:pPr>
            <a:r>
              <a:rPr lang="en-US" altLang="en-US" dirty="0" smtClean="0">
                <a:solidFill>
                  <a:schemeClr val="tx1">
                    <a:lumMod val="75000"/>
                    <a:lumOff val="25000"/>
                  </a:schemeClr>
                </a:solidFill>
              </a:rPr>
              <a:t>Competency</a:t>
            </a:r>
          </a:p>
        </p:txBody>
      </p:sp>
      <p:sp>
        <p:nvSpPr>
          <p:cNvPr id="16387" name="Content Placeholder 2"/>
          <p:cNvSpPr>
            <a:spLocks noGrp="1"/>
          </p:cNvSpPr>
          <p:nvPr>
            <p:ph idx="1"/>
          </p:nvPr>
        </p:nvSpPr>
        <p:spPr/>
        <p:txBody>
          <a:bodyPr/>
          <a:lstStyle/>
          <a:p>
            <a:pPr eaLnBrk="1" hangingPunct="1"/>
            <a:r>
              <a:rPr lang="en-US" altLang="en-US" sz="3600" smtClean="0"/>
              <a:t>The “here and now”</a:t>
            </a:r>
          </a:p>
          <a:p>
            <a:pPr eaLnBrk="1" hangingPunct="1"/>
            <a:r>
              <a:rPr lang="en-US" altLang="en-US" sz="3600" smtClean="0"/>
              <a:t>A motion picture- it waxes and wanes</a:t>
            </a:r>
          </a:p>
          <a:p>
            <a:pPr eaLnBrk="1" hangingPunct="1"/>
            <a:r>
              <a:rPr lang="en-US" altLang="en-US" sz="3600" smtClean="0"/>
              <a:t>Can change, particularly if a disease process sensitive to prescription therapy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822325" y="758825"/>
            <a:ext cx="7543800" cy="3565525"/>
          </a:xfrm>
        </p:spPr>
        <p:txBody>
          <a:bodyPr/>
          <a:lstStyle/>
          <a:p>
            <a:pPr eaLnBrk="1" fontAlgn="auto" hangingPunct="1">
              <a:spcAft>
                <a:spcPts val="0"/>
              </a:spcAft>
              <a:defRPr/>
            </a:pPr>
            <a:r>
              <a:rPr lang="en-US" altLang="en-US" sz="4000" i="1" dirty="0" smtClean="0"/>
              <a:t>Dusky v. United States</a:t>
            </a:r>
            <a:br>
              <a:rPr lang="en-US" altLang="en-US" sz="4000" i="1" dirty="0" smtClean="0"/>
            </a:br>
            <a:r>
              <a:rPr lang="en-US" altLang="en-US" sz="2800" i="1" dirty="0" smtClean="0"/>
              <a:t>362 US 402 (1960)</a:t>
            </a:r>
            <a:endParaRPr lang="en-US" altLang="en-US" sz="4000" i="1" dirty="0" smtClean="0"/>
          </a:p>
        </p:txBody>
      </p:sp>
      <p:sp>
        <p:nvSpPr>
          <p:cNvPr id="66563" name="Rectangle 3"/>
          <p:cNvSpPr>
            <a:spLocks noGrp="1" noChangeArrowheads="1"/>
          </p:cNvSpPr>
          <p:nvPr>
            <p:ph type="subTitle" idx="1"/>
          </p:nvPr>
        </p:nvSpPr>
        <p:spPr>
          <a:xfrm>
            <a:off x="457200" y="-381000"/>
            <a:ext cx="8229600" cy="5562600"/>
          </a:xfrm>
        </p:spPr>
        <p:txBody>
          <a:bodyPr rtlCol="0"/>
          <a:lstStyle/>
          <a:p>
            <a:pPr indent="1588" eaLnBrk="1" fontAlgn="auto" hangingPunct="1">
              <a:spcBef>
                <a:spcPts val="0"/>
              </a:spcBef>
              <a:buFont typeface="Wingdings" panose="05000000000000000000" pitchFamily="2" charset="2"/>
              <a:buNone/>
              <a:defRPr/>
            </a:pPr>
            <a:endParaRPr lang="en-US" sz="3200" dirty="0" smtClean="0"/>
          </a:p>
          <a:p>
            <a:pPr indent="1588" eaLnBrk="1" fontAlgn="auto" hangingPunct="1">
              <a:spcBef>
                <a:spcPts val="0"/>
              </a:spcBef>
              <a:buFont typeface="Wingdings" panose="05000000000000000000" pitchFamily="2" charset="2"/>
              <a:buNone/>
              <a:defRPr/>
            </a:pPr>
            <a:r>
              <a:rPr lang="en-US" sz="3200" dirty="0" smtClean="0"/>
              <a:t>Competency- Does the defendant have sufficient present ability to consult with his lawyer with a reasonable degree of rational understanding with a rational and factual understanding of the proceedings against him ?</a:t>
            </a:r>
          </a:p>
          <a:p>
            <a:pPr indent="1588" eaLnBrk="1" fontAlgn="auto" hangingPunct="1">
              <a:spcBef>
                <a:spcPts val="0"/>
              </a:spcBef>
              <a:buFont typeface="Wingdings" panose="05000000000000000000" pitchFamily="2" charset="2"/>
              <a:buNone/>
              <a:defRPr/>
            </a:pPr>
            <a:endParaRPr lang="en-US" sz="3200" dirty="0"/>
          </a:p>
          <a:p>
            <a:pPr indent="1588" eaLnBrk="1" fontAlgn="auto" hangingPunct="1">
              <a:spcBef>
                <a:spcPts val="0"/>
              </a:spcBef>
              <a:buFont typeface="Wingdings" panose="05000000000000000000" pitchFamily="2" charset="2"/>
              <a:buNone/>
              <a:defRPr/>
            </a:pPr>
            <a:endParaRPr lang="en-US" sz="3200" dirty="0" smtClean="0"/>
          </a:p>
          <a:p>
            <a:pPr indent="1588" eaLnBrk="1" fontAlgn="auto" hangingPunct="1">
              <a:spcBef>
                <a:spcPts val="0"/>
              </a:spcBef>
              <a:buFont typeface="Wingdings" panose="05000000000000000000" pitchFamily="2" charset="2"/>
              <a:buNone/>
              <a:defRPr/>
            </a:pPr>
            <a:endParaRPr lang="en-US" sz="3200" dirty="0" smtClean="0"/>
          </a:p>
          <a:p>
            <a:pPr eaLnBrk="1" fontAlgn="auto" hangingPunct="1">
              <a:buFont typeface="Wingdings" panose="05000000000000000000" pitchFamily="2" charset="2"/>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6562"/>
                                        </p:tgtEl>
                                        <p:attrNameLst>
                                          <p:attrName>style.visibility</p:attrName>
                                        </p:attrNameLst>
                                      </p:cBhvr>
                                      <p:to>
                                        <p:strVal val="visible"/>
                                      </p:to>
                                    </p:set>
                                    <p:animEffect transition="in" filter="dissolve">
                                      <p:cBhvr>
                                        <p:cTn id="7" dur="500"/>
                                        <p:tgtEl>
                                          <p:spTgt spid="665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dissolve">
                                      <p:cBhvr>
                                        <p:cTn id="12" dur="500"/>
                                        <p:tgtEl>
                                          <p:spTgt spid="665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000" dirty="0" smtClean="0">
                <a:latin typeface="Arial" pitchFamily="34" charset="0"/>
                <a:cs typeface="Arial" pitchFamily="34" charset="0"/>
              </a:rPr>
              <a:t>Mental Competency :</a:t>
            </a:r>
            <a:br>
              <a:rPr lang="en-US" sz="4000" dirty="0" smtClean="0">
                <a:latin typeface="Arial" pitchFamily="34" charset="0"/>
                <a:cs typeface="Arial" pitchFamily="34" charset="0"/>
              </a:rPr>
            </a:br>
            <a:r>
              <a:rPr lang="en-US" sz="4000" dirty="0" smtClean="0">
                <a:latin typeface="Arial" pitchFamily="34" charset="0"/>
                <a:cs typeface="Arial" pitchFamily="34" charset="0"/>
              </a:rPr>
              <a:t>Based in Constitutional Due Process</a:t>
            </a:r>
            <a:endParaRPr lang="en-US" sz="4000" dirty="0">
              <a:latin typeface="Arial" pitchFamily="34" charset="0"/>
              <a:cs typeface="Arial" pitchFamily="34" charset="0"/>
            </a:endParaRPr>
          </a:p>
        </p:txBody>
      </p:sp>
      <p:sp>
        <p:nvSpPr>
          <p:cNvPr id="4" name="Content Placeholder 2"/>
          <p:cNvSpPr>
            <a:spLocks noGrp="1"/>
          </p:cNvSpPr>
          <p:nvPr>
            <p:ph idx="1"/>
          </p:nvPr>
        </p:nvSpPr>
        <p:spPr/>
        <p:txBody>
          <a:bodyPr>
            <a:normAutofit/>
          </a:bodyPr>
          <a:lstStyle/>
          <a:p>
            <a:pPr eaLnBrk="1" hangingPunct="1"/>
            <a:r>
              <a:rPr lang="en-US" altLang="en-US" sz="3200" dirty="0" smtClean="0">
                <a:latin typeface="Arial" pitchFamily="34" charset="0"/>
                <a:cs typeface="Arial" pitchFamily="34" charset="0"/>
              </a:rPr>
              <a:t>…..” nor shall any State deprive any person of life, liberty, or property, without due process of law…”</a:t>
            </a:r>
          </a:p>
          <a:p>
            <a:pPr eaLnBrk="1" hangingPunct="1"/>
            <a:r>
              <a:rPr lang="en-US" altLang="en-US" sz="3200" dirty="0" smtClean="0">
                <a:latin typeface="Arial" pitchFamily="34" charset="0"/>
                <a:cs typeface="Arial" pitchFamily="34" charset="0"/>
              </a:rPr>
              <a:t>United States Constitution, Amendments V and XIV</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lnSpcReduction="10000"/>
          </a:bodyPr>
          <a:lstStyle/>
          <a:p>
            <a:pPr eaLnBrk="1" hangingPunct="1">
              <a:defRPr/>
            </a:pPr>
            <a:r>
              <a:rPr lang="en-US" sz="2800" b="1" i="1" dirty="0" smtClean="0"/>
              <a:t>Pate v. Robinson, 383 U.S. 375 (1966)-</a:t>
            </a:r>
            <a:r>
              <a:rPr lang="en-US" sz="2800" dirty="0" smtClean="0"/>
              <a:t>the conviction of an accused person while he is legally incompetent violates due process      ( substantive due process)</a:t>
            </a:r>
          </a:p>
          <a:p>
            <a:pPr eaLnBrk="1" hangingPunct="1">
              <a:defRPr/>
            </a:pPr>
            <a:r>
              <a:rPr lang="en-US" sz="2800" b="1" i="1" dirty="0" err="1" smtClean="0"/>
              <a:t>Drope</a:t>
            </a:r>
            <a:r>
              <a:rPr lang="en-US" sz="2800" b="1" i="1" dirty="0" smtClean="0"/>
              <a:t> v. Missouri, 420 U.S. 162 (1975)- </a:t>
            </a:r>
            <a:r>
              <a:rPr lang="en-US" sz="2800" dirty="0" smtClean="0"/>
              <a:t>..a person whose mental condition is such that he lacks capacity to understand the nature and object of the proceeding against him, to consult with counsel, and to assist in preparing his defense may not be subjected to a trial…”</a:t>
            </a:r>
            <a:endParaRPr lang="en-US" sz="2800" i="1" dirty="0"/>
          </a:p>
        </p:txBody>
      </p:sp>
      <p:sp>
        <p:nvSpPr>
          <p:cNvPr id="5" name="Title 1"/>
          <p:cNvSpPr>
            <a:spLocks noGrp="1"/>
          </p:cNvSpPr>
          <p:nvPr>
            <p:ph type="title"/>
          </p:nvPr>
        </p:nvSpPr>
        <p:spPr/>
        <p:txBody>
          <a:bodyPr>
            <a:normAutofit fontScale="90000"/>
          </a:bodyPr>
          <a:lstStyle/>
          <a:p>
            <a:pPr eaLnBrk="1" hangingPunct="1">
              <a:defRPr/>
            </a:pPr>
            <a:r>
              <a:rPr lang="en-US" sz="4000" dirty="0" smtClean="0"/>
              <a:t>USSC </a:t>
            </a:r>
            <a:r>
              <a:rPr lang="en-US" sz="4000" dirty="0"/>
              <a:t>-</a:t>
            </a:r>
            <a:r>
              <a:rPr lang="en-US" sz="4000" dirty="0" smtClean="0"/>
              <a:t>Competency and Due Process</a:t>
            </a: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pPr eaLnBrk="1" hangingPunct="1">
              <a:defRPr/>
            </a:pPr>
            <a:r>
              <a:rPr lang="en-US" sz="2800" b="1" i="1" dirty="0" smtClean="0">
                <a:latin typeface="Arial" pitchFamily="34" charset="0"/>
                <a:cs typeface="Arial" pitchFamily="34" charset="0"/>
              </a:rPr>
              <a:t>Godinez v. Moran, 509 U.S. 389 (1993)- </a:t>
            </a:r>
            <a:r>
              <a:rPr lang="en-US" sz="2800" dirty="0" smtClean="0">
                <a:latin typeface="Arial" pitchFamily="34" charset="0"/>
                <a:cs typeface="Arial" pitchFamily="34" charset="0"/>
              </a:rPr>
              <a:t>the standard for mental competency to plead guilty is the same as the competency standard for standing trial</a:t>
            </a:r>
          </a:p>
          <a:p>
            <a:pPr eaLnBrk="1" hangingPunct="1">
              <a:defRPr/>
            </a:pPr>
            <a:r>
              <a:rPr lang="en-US" sz="2800" b="1" i="1" dirty="0" smtClean="0">
                <a:latin typeface="Arial" pitchFamily="34" charset="0"/>
                <a:cs typeface="Arial" pitchFamily="34" charset="0"/>
              </a:rPr>
              <a:t>Ryan v. Gonzalez, 133 S. Ct. 696 (USSC 2013)-</a:t>
            </a:r>
            <a:r>
              <a:rPr lang="en-US" sz="2800" dirty="0" smtClean="0">
                <a:latin typeface="Arial" pitchFamily="34" charset="0"/>
                <a:cs typeface="Arial" pitchFamily="34" charset="0"/>
              </a:rPr>
              <a:t> reiterates that the right to be competent for a criminal trial does not directly flow from 6A Right to Counsel but rather is a due process right</a:t>
            </a:r>
            <a:endParaRPr lang="en-US" sz="2800" b="1" i="1" dirty="0">
              <a:latin typeface="Arial" pitchFamily="34" charset="0"/>
              <a:cs typeface="Arial" pitchFamily="34" charset="0"/>
            </a:endParaRPr>
          </a:p>
        </p:txBody>
      </p:sp>
      <p:sp>
        <p:nvSpPr>
          <p:cNvPr id="5" name="Title 1"/>
          <p:cNvSpPr>
            <a:spLocks noGrp="1"/>
          </p:cNvSpPr>
          <p:nvPr>
            <p:ph type="title"/>
          </p:nvPr>
        </p:nvSpPr>
        <p:spPr/>
        <p:txBody>
          <a:bodyPr>
            <a:normAutofit fontScale="90000"/>
          </a:bodyPr>
          <a:lstStyle/>
          <a:p>
            <a:pPr algn="ctr" eaLnBrk="1" hangingPunct="1">
              <a:defRPr/>
            </a:pPr>
            <a:r>
              <a:rPr lang="en-US" sz="4000" dirty="0" smtClean="0">
                <a:latin typeface="Arial" pitchFamily="34" charset="0"/>
                <a:cs typeface="Arial" pitchFamily="34" charset="0"/>
              </a:rPr>
              <a:t>USSC- Competency</a:t>
            </a:r>
            <a:br>
              <a:rPr lang="en-US" sz="4000" dirty="0" smtClean="0">
                <a:latin typeface="Arial" pitchFamily="34" charset="0"/>
                <a:cs typeface="Arial" pitchFamily="34" charset="0"/>
              </a:rPr>
            </a:br>
            <a:r>
              <a:rPr lang="en-US" sz="4000" dirty="0" smtClean="0">
                <a:latin typeface="Arial" pitchFamily="34" charset="0"/>
                <a:cs typeface="Arial" pitchFamily="34" charset="0"/>
              </a:rPr>
              <a:t> and Due Process</a:t>
            </a:r>
            <a:endParaRPr lang="en-US" sz="40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3200" dirty="0" smtClean="0">
                <a:latin typeface="Arial" pitchFamily="34" charset="0"/>
                <a:cs typeface="Arial" pitchFamily="34" charset="0"/>
              </a:rPr>
              <a:t>Duty of the Court to Inquire if Bona Fide Concerns about a Defendant’s Competency</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eaLnBrk="1" hangingPunct="1">
              <a:defRPr/>
            </a:pPr>
            <a:r>
              <a:rPr lang="en-US" sz="2800" b="1" i="1" dirty="0" smtClean="0">
                <a:latin typeface="Arial" pitchFamily="34" charset="0"/>
                <a:cs typeface="Arial" pitchFamily="34" charset="0"/>
              </a:rPr>
              <a:t>Baker v. State, 250 Ga. 187 (1982)</a:t>
            </a:r>
          </a:p>
          <a:p>
            <a:pPr eaLnBrk="1" hangingPunct="1">
              <a:defRPr/>
            </a:pPr>
            <a:r>
              <a:rPr lang="en-US" sz="2800" b="1" i="1" dirty="0" smtClean="0">
                <a:latin typeface="Arial" pitchFamily="34" charset="0"/>
                <a:cs typeface="Arial" pitchFamily="34" charset="0"/>
              </a:rPr>
              <a:t>United States v. Wingo, 789 F. 3d 1226 (11</a:t>
            </a:r>
            <a:r>
              <a:rPr lang="en-US" sz="2800" b="1" i="1" baseline="30000" dirty="0" smtClean="0">
                <a:latin typeface="Arial" pitchFamily="34" charset="0"/>
                <a:cs typeface="Arial" pitchFamily="34" charset="0"/>
              </a:rPr>
              <a:t>th</a:t>
            </a:r>
            <a:r>
              <a:rPr lang="en-US" sz="2800" b="1" i="1" dirty="0" smtClean="0">
                <a:latin typeface="Arial" pitchFamily="34" charset="0"/>
                <a:cs typeface="Arial" pitchFamily="34" charset="0"/>
              </a:rPr>
              <a:t> Cir. 2015) </a:t>
            </a:r>
            <a:r>
              <a:rPr lang="en-US" sz="2800" dirty="0" smtClean="0">
                <a:latin typeface="Arial" pitchFamily="34" charset="0"/>
                <a:cs typeface="Arial" pitchFamily="34" charset="0"/>
              </a:rPr>
              <a:t>(“[S]ometimes running a district court can be like a high-wire balancing act. But when it comes to ensuring the competence of defendants when they go to trial or plead guilty, the court takes on the role of a safety net”)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1100</TotalTime>
  <Words>2606</Words>
  <Application>Microsoft Office PowerPoint</Application>
  <PresentationFormat>On-screen Show (4:3)</PresentationFormat>
  <Paragraphs>170</Paragraphs>
  <Slides>38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Arial Black</vt:lpstr>
      <vt:lpstr>Calibri</vt:lpstr>
      <vt:lpstr>Lucida Sans Unicode</vt:lpstr>
      <vt:lpstr>Verdana</vt:lpstr>
      <vt:lpstr>Wingdings</vt:lpstr>
      <vt:lpstr>Wingdings 2</vt:lpstr>
      <vt:lpstr>Wingdings 3</vt:lpstr>
      <vt:lpstr>Concourse</vt:lpstr>
      <vt:lpstr>LEGAL, ETHICAL AND PROFESSIONALISM ISSUES</vt:lpstr>
      <vt:lpstr>Discussion Points</vt:lpstr>
      <vt:lpstr>Mental status of the defendant in an accountability court context</vt:lpstr>
      <vt:lpstr>Competency</vt:lpstr>
      <vt:lpstr>Dusky v. United States 362 US 402 (1960)</vt:lpstr>
      <vt:lpstr>Mental Competency : Based in Constitutional Due Process</vt:lpstr>
      <vt:lpstr>USSC -Competency and Due Process</vt:lpstr>
      <vt:lpstr>USSC- Competency  and Due Process</vt:lpstr>
      <vt:lpstr>Duty of the Court to Inquire if Bona Fide Concerns about a Defendant’s Competency</vt:lpstr>
      <vt:lpstr>What is your treatment court model? See, The Drug Court Judicial Benchbook, NDCI, Section 2.14-2.20 pp. 33-35</vt:lpstr>
      <vt:lpstr>Court Models</vt:lpstr>
      <vt:lpstr>Mental Health Courts Essential Element #5</vt:lpstr>
      <vt:lpstr>Competency within context of a specialty MHC / Drug /Vets Court</vt:lpstr>
      <vt:lpstr>Spell It Out</vt:lpstr>
      <vt:lpstr>Indiana v. Edwards 554 U.S. 164, 128 S. Ct. 2379 (2008)</vt:lpstr>
      <vt:lpstr>State cases </vt:lpstr>
      <vt:lpstr>STATE CASES</vt:lpstr>
      <vt:lpstr>Drug, MH, Vets Treatment Courts Open Court Proceedings</vt:lpstr>
      <vt:lpstr>State v. Leclech  188 Wash. App. 1015 (2015)</vt:lpstr>
      <vt:lpstr>Judge-Publicity and Educator</vt:lpstr>
      <vt:lpstr>Judge-Publicity and Educator</vt:lpstr>
      <vt:lpstr>ABA Model Code of Judicial Conduct</vt:lpstr>
      <vt:lpstr>Rule 1.2- Comments</vt:lpstr>
      <vt:lpstr>Georgia Code of Judicial Conduct  Canon 2</vt:lpstr>
      <vt:lpstr>Respect Role of Defense Lawyer</vt:lpstr>
      <vt:lpstr>ABA Standards Defense Function </vt:lpstr>
      <vt:lpstr>Best Practices</vt:lpstr>
      <vt:lpstr>1st Amendment- Establishment Clause</vt:lpstr>
      <vt:lpstr>   Establishment Clause</vt:lpstr>
      <vt:lpstr>Secular choice-Self Select</vt:lpstr>
      <vt:lpstr>Georgia cases</vt:lpstr>
      <vt:lpstr>Good practice point</vt:lpstr>
      <vt:lpstr>Waiver of right to withdraw accountability court plea</vt:lpstr>
      <vt:lpstr>Andrews v. State, 276 Ga. App. 428 (2005)</vt:lpstr>
      <vt:lpstr>Wilkinson v. State 283 Ga. App. 213 (2006).</vt:lpstr>
      <vt:lpstr>Evans v. State, 293 Ga. App. 371 (2008)</vt:lpstr>
      <vt:lpstr>Evans v. State</vt:lpstr>
      <vt:lpstr>Contact Info</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PROFESSIONALISM AND ETHICAL ISSUES</dc:title>
  <dc:creator>Steve</dc:creator>
  <cp:lastModifiedBy>LawClerk</cp:lastModifiedBy>
  <cp:revision>49</cp:revision>
  <cp:lastPrinted>2017-09-08T03:54:51Z</cp:lastPrinted>
  <dcterms:created xsi:type="dcterms:W3CDTF">2017-02-19T20:34:25Z</dcterms:created>
  <dcterms:modified xsi:type="dcterms:W3CDTF">2017-09-08T04:05:41Z</dcterms:modified>
</cp:coreProperties>
</file>