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Medication assisted treatment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632200"/>
            <a:ext cx="9557657" cy="13403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Dr. Andrew Cox, EDE, LPC, LCSW, CAC2, MAC</a:t>
            </a:r>
          </a:p>
          <a:p>
            <a:r>
              <a:rPr lang="en-US" sz="2400" dirty="0" smtClean="0"/>
              <a:t>Dayna Solomon, MPA</a:t>
            </a:r>
          </a:p>
          <a:p>
            <a:r>
              <a:rPr lang="en-US" sz="2400" dirty="0" smtClean="0"/>
              <a:t>T.J. BeMent, MPA, ICM Fellow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4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16" y="764373"/>
            <a:ext cx="10623884" cy="1293028"/>
          </a:xfrm>
        </p:spPr>
        <p:txBody>
          <a:bodyPr/>
          <a:lstStyle/>
          <a:p>
            <a:r>
              <a:rPr lang="en-US" dirty="0" smtClean="0"/>
              <a:t>mat medical provider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Legitimate medical </a:t>
            </a:r>
            <a:r>
              <a:rPr lang="en-US" sz="3600" dirty="0" smtClean="0"/>
              <a:t>provider</a:t>
            </a:r>
          </a:p>
          <a:p>
            <a:r>
              <a:rPr lang="en-US" sz="3600" dirty="0"/>
              <a:t>Communication between medical provider and </a:t>
            </a:r>
            <a:r>
              <a:rPr lang="en-US" sz="3600" dirty="0" smtClean="0"/>
              <a:t>coordinator and treatment provider</a:t>
            </a:r>
            <a:endParaRPr lang="en-US" sz="3600" dirty="0"/>
          </a:p>
          <a:p>
            <a:r>
              <a:rPr lang="en-US" sz="3600" dirty="0"/>
              <a:t>Educational counseling of </a:t>
            </a:r>
            <a:r>
              <a:rPr lang="en-US" sz="3600" dirty="0" smtClean="0"/>
              <a:t>medication side effects and medical </a:t>
            </a:r>
            <a:r>
              <a:rPr lang="en-US" sz="3600" dirty="0"/>
              <a:t>follow-up on side effects, if necessary</a:t>
            </a:r>
          </a:p>
          <a:p>
            <a:r>
              <a:rPr lang="en-US" sz="3600" dirty="0"/>
              <a:t>Veto power of medical </a:t>
            </a:r>
            <a:r>
              <a:rPr lang="en-US" sz="3600" dirty="0" smtClean="0"/>
              <a:t>provider to end </a:t>
            </a:r>
            <a:r>
              <a:rPr lang="en-US" sz="3600" dirty="0" err="1" smtClean="0"/>
              <a:t>Tx</a:t>
            </a:r>
            <a:endParaRPr lang="en-US" sz="3600" b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8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560622"/>
            <a:ext cx="7905681" cy="3449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en-US" sz="3200" dirty="0" err="1"/>
              <a:t>Cacj</a:t>
            </a:r>
            <a:r>
              <a:rPr lang="en-US" sz="3200" dirty="0"/>
              <a:t> </a:t>
            </a:r>
            <a:r>
              <a:rPr lang="en-US" sz="3200" dirty="0" err="1"/>
              <a:t>vivitrol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pilot project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2700"/>
            <a:ext cx="3306763" cy="3306763"/>
          </a:xfrm>
        </p:spPr>
      </p:pic>
    </p:spTree>
    <p:extLst>
      <p:ext uri="{BB962C8B-B14F-4D97-AF65-F5344CB8AC3E}">
        <p14:creationId xmlns:p14="http://schemas.microsoft.com/office/powerpoint/2010/main" val="95443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5" y="764373"/>
            <a:ext cx="11008895" cy="1293028"/>
          </a:xfrm>
        </p:spPr>
        <p:txBody>
          <a:bodyPr/>
          <a:lstStyle/>
          <a:p>
            <a:r>
              <a:rPr lang="en-US" dirty="0" smtClean="0"/>
              <a:t>CACJ </a:t>
            </a:r>
            <a:r>
              <a:rPr lang="en-US" dirty="0" err="1" smtClean="0"/>
              <a:t>vivitrol</a:t>
            </a:r>
            <a:r>
              <a:rPr lang="en-US" dirty="0" smtClean="0"/>
              <a:t> Pilot project protocols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52" y="2193925"/>
            <a:ext cx="3109696" cy="4024313"/>
          </a:xfr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52" y="2193925"/>
            <a:ext cx="3109696" cy="4024313"/>
          </a:xfrm>
          <a:solidFill>
            <a:schemeClr val="accent3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341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Does it work in a drug court?</a:t>
            </a:r>
            <a:br>
              <a:rPr lang="en-US" dirty="0"/>
            </a:br>
            <a:r>
              <a:rPr lang="en-US" dirty="0"/>
              <a:t>Experience within the Muscogee </a:t>
            </a:r>
            <a:r>
              <a:rPr lang="en-US" dirty="0" smtClean="0"/>
              <a:t>County Adult Drug </a:t>
            </a:r>
            <a:r>
              <a:rPr lang="en-US" dirty="0"/>
              <a:t>Court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30065"/>
          </a:xfrm>
        </p:spPr>
        <p:txBody>
          <a:bodyPr>
            <a:normAutofit/>
          </a:bodyPr>
          <a:lstStyle/>
          <a:p>
            <a:r>
              <a:rPr lang="en-US" sz="3200" dirty="0"/>
              <a:t>The Muscogee County Drug Court implemented MAT as an integral part of the court’s treatment mission in October, 2016</a:t>
            </a:r>
          </a:p>
          <a:p>
            <a:r>
              <a:rPr lang="en-US" sz="3200" dirty="0"/>
              <a:t>The court’s efforts to implement MAT treatment within the participant population is an on-going process</a:t>
            </a:r>
          </a:p>
          <a:p>
            <a:r>
              <a:rPr lang="en-US" sz="3200" dirty="0"/>
              <a:t>The MAT population is small compared to the court’s other participant populations</a:t>
            </a:r>
          </a:p>
        </p:txBody>
      </p:sp>
    </p:spTree>
    <p:extLst>
      <p:ext uri="{BB962C8B-B14F-4D97-AF65-F5344CB8AC3E}">
        <p14:creationId xmlns:p14="http://schemas.microsoft.com/office/powerpoint/2010/main" val="17094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FC6BE-9D2A-4F1B-93EF-21766A40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</a:t>
            </a:r>
            <a:r>
              <a:rPr lang="en-US" dirty="0" smtClean="0"/>
              <a:t>Adult drug </a:t>
            </a:r>
            <a:r>
              <a:rPr lang="en-US" dirty="0"/>
              <a:t>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747932-DC28-45C0-9C4B-DFB02C1D9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Muscogee County Drug Court MAT Statistics (October 1, 2016-August 31, 2017)</a:t>
            </a:r>
          </a:p>
          <a:p>
            <a:r>
              <a:rPr lang="en-US" dirty="0"/>
              <a:t>Age Characteristics	</a:t>
            </a:r>
            <a:r>
              <a:rPr lang="en-US" u="sng" dirty="0"/>
              <a:t>Age</a:t>
            </a:r>
            <a:r>
              <a:rPr lang="en-US" dirty="0"/>
              <a:t>			</a:t>
            </a:r>
            <a:r>
              <a:rPr lang="en-US" u="sng" dirty="0"/>
              <a:t>Number/Percentage</a:t>
            </a:r>
          </a:p>
          <a:p>
            <a:pPr marL="0" indent="0">
              <a:buNone/>
            </a:pPr>
            <a:r>
              <a:rPr lang="en-US" dirty="0"/>
              <a:t>				18-29			1		17 %</a:t>
            </a:r>
          </a:p>
          <a:p>
            <a:pPr marL="0" indent="0">
              <a:buNone/>
            </a:pPr>
            <a:r>
              <a:rPr lang="en-US" dirty="0"/>
              <a:t>				30-39			3		50 %</a:t>
            </a:r>
          </a:p>
          <a:p>
            <a:pPr marL="0" indent="0">
              <a:buNone/>
            </a:pPr>
            <a:r>
              <a:rPr lang="en-US" dirty="0"/>
              <a:t>				40-49			2		33 %</a:t>
            </a:r>
          </a:p>
          <a:p>
            <a:r>
              <a:rPr lang="en-US" dirty="0"/>
              <a:t>Gender			Male			4</a:t>
            </a:r>
          </a:p>
          <a:p>
            <a:pPr marL="457200" lvl="1" indent="0">
              <a:buNone/>
            </a:pPr>
            <a:r>
              <a:rPr lang="en-US" dirty="0"/>
              <a:t>				Female		2</a:t>
            </a:r>
          </a:p>
        </p:txBody>
      </p:sp>
    </p:spTree>
    <p:extLst>
      <p:ext uri="{BB962C8B-B14F-4D97-AF65-F5344CB8AC3E}">
        <p14:creationId xmlns:p14="http://schemas.microsoft.com/office/powerpoint/2010/main" val="251774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1174D-D740-4613-ABF3-B6B908EB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285175-E139-45D1-8B80-2D7C4378F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 Participant Characteristics (continued)</a:t>
            </a:r>
          </a:p>
          <a:p>
            <a:r>
              <a:rPr lang="en-US" dirty="0"/>
              <a:t>Educational Level		Less than high school	2</a:t>
            </a:r>
          </a:p>
          <a:p>
            <a:pPr marL="0" indent="0">
              <a:buNone/>
            </a:pPr>
            <a:r>
              <a:rPr lang="en-US" dirty="0"/>
              <a:t>				Some high school		1</a:t>
            </a:r>
          </a:p>
          <a:p>
            <a:pPr marL="0" indent="0">
              <a:buNone/>
            </a:pPr>
            <a:r>
              <a:rPr lang="en-US" dirty="0"/>
              <a:t>				GED				2</a:t>
            </a:r>
          </a:p>
          <a:p>
            <a:pPr marL="0" indent="0">
              <a:buNone/>
            </a:pPr>
            <a:r>
              <a:rPr lang="en-US" dirty="0"/>
              <a:t>				College			1</a:t>
            </a:r>
          </a:p>
          <a:p>
            <a:r>
              <a:rPr lang="en-US" dirty="0"/>
              <a:t>Ethnicity			Caucasian			100 %</a:t>
            </a:r>
          </a:p>
          <a:p>
            <a:r>
              <a:rPr lang="en-US" dirty="0"/>
              <a:t>Marital Status		Single				3</a:t>
            </a:r>
          </a:p>
          <a:p>
            <a:pPr marL="457200" lvl="1" indent="0">
              <a:buNone/>
            </a:pPr>
            <a:r>
              <a:rPr lang="en-US" dirty="0"/>
              <a:t>				Married			2</a:t>
            </a:r>
          </a:p>
          <a:p>
            <a:pPr marL="457200" lvl="1" indent="0">
              <a:buNone/>
            </a:pPr>
            <a:r>
              <a:rPr lang="en-US" dirty="0"/>
              <a:t>				Divorced			1	</a:t>
            </a:r>
          </a:p>
          <a:p>
            <a:pPr marL="1828800" lvl="4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1299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53B23-BEA1-4689-AB1F-0CCA709A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2A0055-07CD-497A-9763-DE015086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 Participant Characteristics (continued)</a:t>
            </a:r>
          </a:p>
          <a:p>
            <a:r>
              <a:rPr lang="en-US" dirty="0"/>
              <a:t>Current employment		Unemployed			4</a:t>
            </a:r>
          </a:p>
          <a:p>
            <a:pPr marL="0" indent="0">
              <a:buNone/>
            </a:pPr>
            <a:r>
              <a:rPr lang="en-US" dirty="0"/>
              <a:t>					Employed			1</a:t>
            </a:r>
          </a:p>
          <a:p>
            <a:pPr marL="0" indent="0">
              <a:buNone/>
            </a:pPr>
            <a:r>
              <a:rPr lang="en-US" dirty="0"/>
              <a:t>					Social Security/disabled	1</a:t>
            </a:r>
          </a:p>
          <a:p>
            <a:r>
              <a:rPr lang="en-US" dirty="0"/>
              <a:t>Military Experience		None				100 %</a:t>
            </a:r>
          </a:p>
          <a:p>
            <a:r>
              <a:rPr lang="en-US" dirty="0"/>
              <a:t>Primary Diagnosis			304.00	Opioid Use Disorder	100 %</a:t>
            </a:r>
          </a:p>
          <a:p>
            <a:r>
              <a:rPr lang="en-US" dirty="0"/>
              <a:t>Mental Health Related Diagnosis	Depression-related	 2 (33%)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5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C183E-42E2-4715-9E63-D1B1F965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F49FB3-C9CC-490F-852D-907024B1D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MAT Participant Characteristics (continued)</a:t>
            </a:r>
          </a:p>
          <a:p>
            <a:r>
              <a:rPr lang="en-US" dirty="0"/>
              <a:t>Substance Use History		10 years or less usage		3</a:t>
            </a:r>
          </a:p>
          <a:p>
            <a:pPr marL="0" indent="0">
              <a:buNone/>
            </a:pPr>
            <a:r>
              <a:rPr lang="en-US" dirty="0"/>
              <a:t>					20 years plus usage		3</a:t>
            </a:r>
          </a:p>
          <a:p>
            <a:pPr marL="0" indent="0">
              <a:buNone/>
            </a:pPr>
            <a:r>
              <a:rPr lang="en-US" dirty="0"/>
              <a:t>					Intravenous Use		4</a:t>
            </a:r>
          </a:p>
          <a:p>
            <a:r>
              <a:rPr lang="en-US" dirty="0"/>
              <a:t>Current Drug Court Treatment Level	</a:t>
            </a:r>
          </a:p>
          <a:p>
            <a:r>
              <a:rPr lang="en-US" dirty="0"/>
              <a:t>Program Type			ASAM Level	Number of Participants</a:t>
            </a:r>
          </a:p>
          <a:p>
            <a:pPr marL="0" indent="0">
              <a:buNone/>
            </a:pPr>
            <a:r>
              <a:rPr lang="en-US" dirty="0"/>
              <a:t>    Residential				III.3		1</a:t>
            </a:r>
          </a:p>
          <a:p>
            <a:pPr marL="0" indent="0">
              <a:buNone/>
            </a:pPr>
            <a:r>
              <a:rPr lang="en-US" dirty="0"/>
              <a:t>    Intensive Outpatient		II.1		4</a:t>
            </a:r>
          </a:p>
          <a:p>
            <a:pPr marL="0" indent="0">
              <a:buNone/>
            </a:pPr>
            <a:r>
              <a:rPr lang="en-US" dirty="0"/>
              <a:t>    Termination				NA		1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4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F622C-C3F8-4772-B8EA-C3B25099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3C3D3C-7AA1-4232-804E-120171F3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 Participant Characteristics (continued)</a:t>
            </a:r>
          </a:p>
          <a:p>
            <a:r>
              <a:rPr lang="en-US" dirty="0"/>
              <a:t>Assessment Scores		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u="sng" dirty="0"/>
              <a:t>TCU Drug Screen V results</a:t>
            </a:r>
            <a:r>
              <a:rPr lang="en-US" dirty="0"/>
              <a:t>	</a:t>
            </a:r>
            <a:r>
              <a:rPr lang="en-US" u="sng" dirty="0"/>
              <a:t>Level of Service Inventory-Revised Results</a:t>
            </a:r>
          </a:p>
          <a:p>
            <a:pPr marL="0" indent="0">
              <a:buNone/>
            </a:pPr>
            <a:r>
              <a:rPr lang="en-US" dirty="0"/>
              <a:t>	average score=9		average score=31</a:t>
            </a:r>
          </a:p>
          <a:p>
            <a:pPr marL="0" indent="0">
              <a:buNone/>
            </a:pPr>
            <a:r>
              <a:rPr lang="en-US" dirty="0"/>
              <a:t>	interpretation=severe	Interpretation=high medium</a:t>
            </a:r>
          </a:p>
          <a:p>
            <a:r>
              <a:rPr lang="en-US" dirty="0"/>
              <a:t>Positive Drug Screens	</a:t>
            </a:r>
            <a:r>
              <a:rPr lang="en-US" u="sng" dirty="0"/>
              <a:t>Number</a:t>
            </a:r>
            <a:r>
              <a:rPr lang="en-US" dirty="0"/>
              <a:t>		</a:t>
            </a:r>
            <a:r>
              <a:rPr lang="en-US" u="sng" dirty="0"/>
              <a:t>Percentage</a:t>
            </a:r>
          </a:p>
          <a:p>
            <a:pPr marL="0" indent="0">
              <a:buNone/>
            </a:pPr>
            <a:r>
              <a:rPr lang="en-US" dirty="0"/>
              <a:t>				34			32 %</a:t>
            </a:r>
          </a:p>
          <a:p>
            <a:r>
              <a:rPr lang="en-US" dirty="0"/>
              <a:t>Number of Program Sanctions	male 		16</a:t>
            </a:r>
          </a:p>
          <a:p>
            <a:pPr marL="457200" lvl="1" indent="0">
              <a:buNone/>
            </a:pPr>
            <a:r>
              <a:rPr lang="en-US" dirty="0"/>
              <a:t>					female		11</a:t>
            </a:r>
          </a:p>
        </p:txBody>
      </p:sp>
    </p:spTree>
    <p:extLst>
      <p:ext uri="{BB962C8B-B14F-4D97-AF65-F5344CB8AC3E}">
        <p14:creationId xmlns:p14="http://schemas.microsoft.com/office/powerpoint/2010/main" val="192484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8F3CC-501B-4FF8-92E3-23465F57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2B6A7-2E03-4E1C-87A1-56A6DBB52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with Opioid Related Substance Misuse with No MAT Treatment – Statistics (October 1, 2016-August 31, 2017)</a:t>
            </a:r>
          </a:p>
          <a:p>
            <a:r>
              <a:rPr lang="en-US" dirty="0"/>
              <a:t>Age Characteristics	</a:t>
            </a:r>
            <a:r>
              <a:rPr lang="en-US" u="sng" dirty="0"/>
              <a:t>Age</a:t>
            </a:r>
            <a:r>
              <a:rPr lang="en-US" dirty="0"/>
              <a:t>			</a:t>
            </a:r>
            <a:r>
              <a:rPr lang="en-US" u="sng" dirty="0"/>
              <a:t>Number/Percent</a:t>
            </a:r>
          </a:p>
          <a:p>
            <a:pPr marL="0" indent="0">
              <a:buNone/>
            </a:pPr>
            <a:r>
              <a:rPr lang="en-US" dirty="0"/>
              <a:t>				18-29			8		33 %</a:t>
            </a:r>
          </a:p>
          <a:p>
            <a:pPr marL="0" indent="0">
              <a:buNone/>
            </a:pPr>
            <a:r>
              <a:rPr lang="en-US" dirty="0"/>
              <a:t>				30-39			9		38 %</a:t>
            </a:r>
          </a:p>
          <a:p>
            <a:pPr marL="0" indent="0">
              <a:buNone/>
            </a:pPr>
            <a:r>
              <a:rPr lang="en-US" dirty="0"/>
              <a:t>				40-49			5		21%</a:t>
            </a:r>
          </a:p>
          <a:p>
            <a:pPr marL="0" indent="0">
              <a:buNone/>
            </a:pPr>
            <a:r>
              <a:rPr lang="en-US" dirty="0"/>
              <a:t>				Over 50		2		8 %</a:t>
            </a:r>
          </a:p>
          <a:p>
            <a:r>
              <a:rPr lang="en-US" dirty="0"/>
              <a:t>Gender			male	6		female   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Medication-Assisted Treatment (MAT) is a </a:t>
            </a:r>
            <a:r>
              <a:rPr lang="en-US" sz="4000" dirty="0" smtClean="0"/>
              <a:t>form of </a:t>
            </a:r>
            <a:r>
              <a:rPr lang="en-US" sz="4000" dirty="0"/>
              <a:t>pharmacotherapy and refers to any </a:t>
            </a:r>
            <a:r>
              <a:rPr lang="en-US" sz="4000" dirty="0" smtClean="0"/>
              <a:t>treatment for </a:t>
            </a:r>
            <a:r>
              <a:rPr lang="en-US" sz="4000" dirty="0"/>
              <a:t>a substance use disorder that includes </a:t>
            </a:r>
            <a:r>
              <a:rPr lang="en-US" sz="4000" dirty="0" smtClean="0"/>
              <a:t>a pharmacologic </a:t>
            </a:r>
            <a:r>
              <a:rPr lang="en-US" sz="4000" dirty="0"/>
              <a:t>intervention as part of </a:t>
            </a:r>
            <a:r>
              <a:rPr lang="en-US" sz="4000" dirty="0" smtClean="0"/>
              <a:t>a comprehensive </a:t>
            </a:r>
            <a:r>
              <a:rPr lang="en-US" sz="4000" dirty="0"/>
              <a:t>substance abuse treatment </a:t>
            </a:r>
            <a:r>
              <a:rPr lang="en-US" sz="4000" dirty="0" smtClean="0"/>
              <a:t>plan with </a:t>
            </a:r>
            <a:r>
              <a:rPr lang="en-US" sz="4000" dirty="0"/>
              <a:t>an ultimate goal of participant </a:t>
            </a:r>
            <a:r>
              <a:rPr lang="en-US" sz="4000" dirty="0" smtClean="0"/>
              <a:t>recovery with </a:t>
            </a:r>
            <a:r>
              <a:rPr lang="en-US" sz="4000" dirty="0"/>
              <a:t>full social function.</a:t>
            </a:r>
          </a:p>
        </p:txBody>
      </p:sp>
    </p:spTree>
    <p:extLst>
      <p:ext uri="{BB962C8B-B14F-4D97-AF65-F5344CB8AC3E}">
        <p14:creationId xmlns:p14="http://schemas.microsoft.com/office/powerpoint/2010/main" val="3725503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3C759-C9B6-4672-A556-3A67ABA4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491061-52D1-4DCD-9830-4B3E43052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with Opioid Related Substance Misuse with No MAT Treatment Characteristics (continued)</a:t>
            </a:r>
          </a:p>
          <a:p>
            <a:r>
              <a:rPr lang="en-US" dirty="0"/>
              <a:t>Educational Level		Some high school		7</a:t>
            </a:r>
          </a:p>
          <a:p>
            <a:pPr marL="0" indent="0">
              <a:buNone/>
            </a:pPr>
            <a:r>
              <a:rPr lang="en-US" dirty="0"/>
              <a:t>				High school graduate	3</a:t>
            </a:r>
          </a:p>
          <a:p>
            <a:pPr marL="0" indent="0">
              <a:buNone/>
            </a:pPr>
            <a:r>
              <a:rPr lang="en-US" dirty="0"/>
              <a:t>				GED				4</a:t>
            </a:r>
          </a:p>
          <a:p>
            <a:pPr marL="0" indent="0">
              <a:buNone/>
            </a:pPr>
            <a:r>
              <a:rPr lang="en-US" dirty="0"/>
              <a:t>				College			10</a:t>
            </a:r>
          </a:p>
          <a:p>
            <a:r>
              <a:rPr lang="en-US" dirty="0"/>
              <a:t>Ethnicity			Caucasian			23	Asian  1</a:t>
            </a:r>
          </a:p>
          <a:p>
            <a:r>
              <a:rPr lang="en-US" dirty="0"/>
              <a:t>Marital Status		Single				11</a:t>
            </a:r>
          </a:p>
          <a:p>
            <a:pPr marL="457200" lvl="1" indent="0">
              <a:buNone/>
            </a:pPr>
            <a:r>
              <a:rPr lang="en-US" dirty="0"/>
              <a:t>				Married			5</a:t>
            </a:r>
          </a:p>
          <a:p>
            <a:pPr marL="457200" lvl="1" indent="0">
              <a:buNone/>
            </a:pPr>
            <a:r>
              <a:rPr lang="en-US" dirty="0"/>
              <a:t>				Divorced			8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1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80688-0C14-4549-ACA2-335561EE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AFC348-40D8-4FEB-A1BD-9F986B49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with Opioid Related Substance Misuse with No MAT Treatment Characteristics (continued)</a:t>
            </a:r>
          </a:p>
          <a:p>
            <a:r>
              <a:rPr lang="en-US" dirty="0"/>
              <a:t>Current employment		Unemployed			11</a:t>
            </a:r>
          </a:p>
          <a:p>
            <a:pPr marL="0" indent="0">
              <a:buNone/>
            </a:pPr>
            <a:r>
              <a:rPr lang="en-US" dirty="0"/>
              <a:t>					Disabled			 3</a:t>
            </a:r>
          </a:p>
          <a:p>
            <a:pPr marL="0" indent="0">
              <a:buNone/>
            </a:pPr>
            <a:r>
              <a:rPr lang="en-US" dirty="0"/>
              <a:t>					Employed			 9</a:t>
            </a:r>
          </a:p>
          <a:p>
            <a:pPr marL="0" indent="0">
              <a:buNone/>
            </a:pPr>
            <a:r>
              <a:rPr lang="en-US" dirty="0"/>
              <a:t>					Homemaker			 1</a:t>
            </a:r>
          </a:p>
          <a:p>
            <a:r>
              <a:rPr lang="en-US" dirty="0"/>
              <a:t>Military Experience		None				100 %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5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66880-0337-489F-BDC0-BA6975CA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DE08A-792D-4C2E-A819-F55B1CC8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with Opioid Related Substance Misuse with No MAT Treatment Characteristics (continued</a:t>
            </a:r>
          </a:p>
          <a:p>
            <a:r>
              <a:rPr lang="en-US" dirty="0"/>
              <a:t>Primary Diagnosis			304.00	Opioid Use Disorder	100 %</a:t>
            </a:r>
          </a:p>
          <a:p>
            <a:r>
              <a:rPr lang="en-US" dirty="0"/>
              <a:t>Mental Health Related Diagnosis	</a:t>
            </a:r>
          </a:p>
          <a:p>
            <a:pPr marL="0" indent="0">
              <a:buNone/>
            </a:pPr>
            <a:r>
              <a:rPr lang="en-US" dirty="0"/>
              <a:t>	Depression-related	    6     Bipolar -related      	2</a:t>
            </a:r>
          </a:p>
          <a:p>
            <a:pPr marL="0" indent="0">
              <a:buNone/>
            </a:pPr>
            <a:r>
              <a:rPr lang="en-US" dirty="0"/>
              <a:t>	Anxiety-related	    4    Personality disorder   1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FB346-A16D-41C0-9042-0AFB3847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828C8-89E6-4BC0-B045-0B29DC4E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with Opioid Related Substance Misuse with No MAT Treatment Characteristics (continued)</a:t>
            </a:r>
          </a:p>
          <a:p>
            <a:r>
              <a:rPr lang="en-US" dirty="0"/>
              <a:t>Substance Use History		10 years or less usage	30 %</a:t>
            </a:r>
          </a:p>
          <a:p>
            <a:pPr marL="0" indent="0">
              <a:buNone/>
            </a:pPr>
            <a:r>
              <a:rPr lang="en-US" dirty="0"/>
              <a:t>					10-20 years usage		55 %</a:t>
            </a:r>
          </a:p>
          <a:p>
            <a:pPr marL="0" indent="0">
              <a:buNone/>
            </a:pPr>
            <a:r>
              <a:rPr lang="en-US" dirty="0"/>
              <a:t>					Over 20 years usage	15 %</a:t>
            </a:r>
          </a:p>
          <a:p>
            <a:pPr marL="0" indent="0">
              <a:buNone/>
            </a:pPr>
            <a:r>
              <a:rPr lang="en-US" dirty="0"/>
              <a:t>					Intravenous Use		65 %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5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52248-7376-4025-A346-ECBC1280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C30C9-5C0E-4FC9-8AC1-B1187F7E1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Participants with Opioid Related Substance Misuse with No MAT Treatment Characteristics (continued)</a:t>
            </a:r>
          </a:p>
          <a:p>
            <a:r>
              <a:rPr lang="en-US" dirty="0"/>
              <a:t>Current Drug Court Treatment Level	</a:t>
            </a:r>
          </a:p>
          <a:p>
            <a:r>
              <a:rPr lang="en-US" dirty="0"/>
              <a:t>Program Type			ASAM Level	Number of Participants</a:t>
            </a:r>
          </a:p>
          <a:p>
            <a:pPr marL="0" indent="0">
              <a:buNone/>
            </a:pPr>
            <a:r>
              <a:rPr lang="en-US" dirty="0"/>
              <a:t>    Residential				III.3		3</a:t>
            </a:r>
          </a:p>
          <a:p>
            <a:pPr marL="0" indent="0">
              <a:buNone/>
            </a:pPr>
            <a:r>
              <a:rPr lang="en-US" dirty="0"/>
              <a:t>    Intensive Outpatient	            II.1		11</a:t>
            </a:r>
          </a:p>
          <a:p>
            <a:pPr marL="0" indent="0">
              <a:buNone/>
            </a:pPr>
            <a:r>
              <a:rPr lang="en-US" dirty="0"/>
              <a:t>    Termination			NA		2</a:t>
            </a:r>
          </a:p>
          <a:p>
            <a:pPr marL="0" indent="0">
              <a:buNone/>
            </a:pPr>
            <a:r>
              <a:rPr lang="en-US" dirty="0"/>
              <a:t>    RSAT/PDC						3</a:t>
            </a:r>
          </a:p>
          <a:p>
            <a:pPr marL="0" indent="0">
              <a:buNone/>
            </a:pPr>
            <a:r>
              <a:rPr lang="en-US" dirty="0"/>
              <a:t>    Warrant Status					1</a:t>
            </a:r>
          </a:p>
          <a:p>
            <a:pPr marL="0" indent="0">
              <a:buNone/>
            </a:pPr>
            <a:r>
              <a:rPr lang="en-US" dirty="0"/>
              <a:t>    Program Graduate				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5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FA5FD-6C9B-45C8-812A-0D4F2DF4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Muscogee County Adult drug court mat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3A575-0603-4BC2-8974-85B12580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Participants with Opioid Related Substance Misuse with No MAT Treatment Characteristics (continued)</a:t>
            </a:r>
          </a:p>
          <a:p>
            <a:r>
              <a:rPr lang="en-US" dirty="0"/>
              <a:t>Assessment Scores		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u="sng" dirty="0"/>
              <a:t>TCU Drug Screen V results</a:t>
            </a:r>
            <a:r>
              <a:rPr lang="en-US" dirty="0"/>
              <a:t>	</a:t>
            </a:r>
            <a:r>
              <a:rPr lang="en-US" u="sng" dirty="0"/>
              <a:t>Level of Service Inventory-Revised Results</a:t>
            </a:r>
          </a:p>
          <a:p>
            <a:pPr marL="0" indent="0">
              <a:buNone/>
            </a:pPr>
            <a:r>
              <a:rPr lang="en-US" dirty="0"/>
              <a:t>	average score=8		average score=26</a:t>
            </a:r>
          </a:p>
          <a:p>
            <a:pPr marL="0" indent="0">
              <a:buNone/>
            </a:pPr>
            <a:r>
              <a:rPr lang="en-US" dirty="0"/>
              <a:t>	interpretation=severe	Interpretation=high medium</a:t>
            </a:r>
          </a:p>
          <a:p>
            <a:r>
              <a:rPr lang="en-US" dirty="0"/>
              <a:t>Positive Drug Screens	</a:t>
            </a:r>
            <a:r>
              <a:rPr lang="en-US" u="sng" dirty="0"/>
              <a:t>Number</a:t>
            </a:r>
            <a:r>
              <a:rPr lang="en-US" dirty="0"/>
              <a:t>		</a:t>
            </a:r>
            <a:r>
              <a:rPr lang="en-US" u="sng" dirty="0"/>
              <a:t>Percentage</a:t>
            </a:r>
          </a:p>
          <a:p>
            <a:pPr marL="0" indent="0">
              <a:buNone/>
            </a:pPr>
            <a:r>
              <a:rPr lang="en-US" dirty="0"/>
              <a:t>				287			16 %</a:t>
            </a:r>
          </a:p>
          <a:p>
            <a:r>
              <a:rPr lang="en-US" dirty="0"/>
              <a:t>Number of Program Sanctions	male 		21</a:t>
            </a:r>
          </a:p>
          <a:p>
            <a:pPr marL="457200" lvl="1" indent="0">
              <a:buNone/>
            </a:pPr>
            <a:r>
              <a:rPr lang="en-US" dirty="0"/>
              <a:t>					female		43</a:t>
            </a:r>
          </a:p>
        </p:txBody>
      </p:sp>
    </p:spTree>
    <p:extLst>
      <p:ext uri="{BB962C8B-B14F-4D97-AF65-F5344CB8AC3E}">
        <p14:creationId xmlns:p14="http://schemas.microsoft.com/office/powerpoint/2010/main" val="2874068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</a:t>
            </a:r>
            <a:r>
              <a:rPr lang="en-US" dirty="0" err="1" smtClean="0"/>
              <a:t>REmarks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7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Scientific evidence overwhelmingly </a:t>
            </a:r>
            <a:r>
              <a:rPr lang="en-US" sz="3600" dirty="0" smtClean="0"/>
              <a:t>shows that </a:t>
            </a:r>
            <a:r>
              <a:rPr lang="en-US" sz="3600" dirty="0"/>
              <a:t>MAT is a critical tool in the treatment </a:t>
            </a:r>
            <a:r>
              <a:rPr lang="en-US" sz="3600" dirty="0" smtClean="0"/>
              <a:t>of opioid </a:t>
            </a:r>
            <a:r>
              <a:rPr lang="en-US" sz="3600" dirty="0"/>
              <a:t>addiction and essential in fighting </a:t>
            </a:r>
            <a:r>
              <a:rPr lang="en-US" sz="3600" dirty="0" smtClean="0"/>
              <a:t>the opioid </a:t>
            </a:r>
            <a:r>
              <a:rPr lang="en-US" sz="3600" dirty="0"/>
              <a:t>epidemic.</a:t>
            </a:r>
          </a:p>
          <a:p>
            <a:endParaRPr lang="en-US" sz="3600" dirty="0"/>
          </a:p>
          <a:p>
            <a:r>
              <a:rPr lang="en-US" sz="3600" dirty="0" smtClean="0"/>
              <a:t>Drug </a:t>
            </a:r>
            <a:r>
              <a:rPr lang="en-US" sz="3600" dirty="0"/>
              <a:t>treatment courts can play a key role </a:t>
            </a:r>
            <a:r>
              <a:rPr lang="en-US" sz="3600" dirty="0" smtClean="0"/>
              <a:t>in ensuring </a:t>
            </a:r>
            <a:r>
              <a:rPr lang="en-US" sz="3600" dirty="0"/>
              <a:t>that participants have access to </a:t>
            </a:r>
            <a:r>
              <a:rPr lang="en-US" sz="3600" dirty="0" smtClean="0"/>
              <a:t>this effective</a:t>
            </a:r>
            <a:r>
              <a:rPr lang="en-US" sz="3600" dirty="0"/>
              <a:t>, evidence-based treatment.</a:t>
            </a:r>
          </a:p>
        </p:txBody>
      </p:sp>
    </p:spTree>
    <p:extLst>
      <p:ext uri="{BB962C8B-B14F-4D97-AF65-F5344CB8AC3E}">
        <p14:creationId xmlns:p14="http://schemas.microsoft.com/office/powerpoint/2010/main" val="85074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Mat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Three main medications used:</a:t>
            </a:r>
          </a:p>
          <a:p>
            <a:pPr lvl="1"/>
            <a:r>
              <a:rPr lang="en-US" sz="3000" b="1" dirty="0"/>
              <a:t>Methadone</a:t>
            </a:r>
            <a:r>
              <a:rPr lang="en-US" sz="3000" dirty="0"/>
              <a:t> – agonist that works by reducing or extinguishing cravings for opioids.  </a:t>
            </a:r>
          </a:p>
          <a:p>
            <a:pPr lvl="1"/>
            <a:r>
              <a:rPr lang="en-US" sz="3000" b="1" dirty="0"/>
              <a:t>Buprenorphine</a:t>
            </a:r>
            <a:r>
              <a:rPr lang="en-US" sz="3000" dirty="0"/>
              <a:t> – is a partial agonist which functions similarly to methadone but has a lower maximal effect than a full agonist like methadone. </a:t>
            </a:r>
          </a:p>
          <a:p>
            <a:pPr lvl="1"/>
            <a:r>
              <a:rPr lang="en-US" sz="3000" b="1" dirty="0"/>
              <a:t>Naltrexone</a:t>
            </a:r>
            <a:r>
              <a:rPr lang="en-US" sz="3000" dirty="0"/>
              <a:t> – is an opioid antagonist which operates by blocking the effects of opioids so patients will not experience a high from using opioids.  </a:t>
            </a:r>
          </a:p>
        </p:txBody>
      </p:sp>
    </p:spTree>
    <p:extLst>
      <p:ext uri="{BB962C8B-B14F-4D97-AF65-F5344CB8AC3E}">
        <p14:creationId xmlns:p14="http://schemas.microsoft.com/office/powerpoint/2010/main" val="1573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 Brand-name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Medications for Alcohol </a:t>
            </a:r>
            <a:r>
              <a:rPr lang="en-US" sz="3200" dirty="0" smtClean="0"/>
              <a:t>Dependence</a:t>
            </a:r>
          </a:p>
          <a:p>
            <a:pPr lvl="1"/>
            <a:r>
              <a:rPr lang="en-US" sz="3200" dirty="0" smtClean="0"/>
              <a:t>Naltrexone</a:t>
            </a:r>
            <a:r>
              <a:rPr lang="en-US" sz="3200" dirty="0"/>
              <a:t>: (</a:t>
            </a:r>
            <a:r>
              <a:rPr lang="en-US" sz="3200" dirty="0" err="1"/>
              <a:t>ReVia</a:t>
            </a:r>
            <a:r>
              <a:rPr lang="en-US" sz="3200" dirty="0"/>
              <a:t>®, </a:t>
            </a:r>
            <a:r>
              <a:rPr lang="en-US" sz="3200" dirty="0" err="1"/>
              <a:t>Vivitrol</a:t>
            </a:r>
            <a:r>
              <a:rPr lang="en-US" sz="3200" dirty="0"/>
              <a:t>®, </a:t>
            </a:r>
            <a:r>
              <a:rPr lang="en-US" sz="3200" dirty="0" err="1"/>
              <a:t>Depade</a:t>
            </a:r>
            <a:r>
              <a:rPr lang="en-US" sz="3200" dirty="0"/>
              <a:t> </a:t>
            </a:r>
            <a:r>
              <a:rPr lang="en-US" sz="3200" dirty="0" smtClean="0"/>
              <a:t>®)</a:t>
            </a:r>
          </a:p>
          <a:p>
            <a:pPr lvl="1"/>
            <a:r>
              <a:rPr lang="en-US" sz="3200" dirty="0" smtClean="0"/>
              <a:t>Disulfiram</a:t>
            </a:r>
            <a:r>
              <a:rPr lang="en-US" sz="3200" dirty="0"/>
              <a:t>: (Antabuse</a:t>
            </a:r>
            <a:r>
              <a:rPr lang="en-US" sz="3200" dirty="0" smtClean="0"/>
              <a:t>®)</a:t>
            </a:r>
          </a:p>
          <a:p>
            <a:pPr lvl="1"/>
            <a:r>
              <a:rPr lang="en-US" sz="3200" dirty="0" err="1" smtClean="0"/>
              <a:t>Acamprosate</a:t>
            </a:r>
            <a:r>
              <a:rPr lang="en-US" sz="3200" dirty="0"/>
              <a:t>: (</a:t>
            </a:r>
            <a:r>
              <a:rPr lang="en-US" sz="3200" dirty="0" err="1"/>
              <a:t>Campral</a:t>
            </a:r>
            <a:r>
              <a:rPr lang="en-US" sz="3200" dirty="0"/>
              <a:t>®)</a:t>
            </a:r>
          </a:p>
          <a:p>
            <a:r>
              <a:rPr lang="en-US" sz="3200" dirty="0" smtClean="0"/>
              <a:t>Medications </a:t>
            </a:r>
            <a:r>
              <a:rPr lang="en-US" sz="3200" dirty="0"/>
              <a:t>for Opioid Dependence</a:t>
            </a:r>
          </a:p>
          <a:p>
            <a:pPr lvl="1"/>
            <a:r>
              <a:rPr lang="en-US" sz="3200" dirty="0" smtClean="0"/>
              <a:t>Methadone</a:t>
            </a:r>
            <a:r>
              <a:rPr lang="en-US" sz="3200" dirty="0"/>
              <a:t>:</a:t>
            </a:r>
          </a:p>
          <a:p>
            <a:pPr lvl="1"/>
            <a:r>
              <a:rPr lang="en-US" sz="3200" dirty="0" smtClean="0"/>
              <a:t>Buprenorphine</a:t>
            </a:r>
            <a:r>
              <a:rPr lang="en-US" sz="3200" dirty="0"/>
              <a:t>: (</a:t>
            </a:r>
            <a:r>
              <a:rPr lang="en-US" sz="3200" dirty="0" err="1"/>
              <a:t>Suboxone</a:t>
            </a:r>
            <a:r>
              <a:rPr lang="en-US" sz="3200" dirty="0"/>
              <a:t>® and </a:t>
            </a:r>
            <a:r>
              <a:rPr lang="en-US" sz="3200" dirty="0" err="1"/>
              <a:t>Subutex</a:t>
            </a:r>
            <a:r>
              <a:rPr lang="en-US" sz="3200" dirty="0"/>
              <a:t>®)</a:t>
            </a:r>
          </a:p>
          <a:p>
            <a:pPr lvl="1"/>
            <a:r>
              <a:rPr lang="en-US" sz="3200" dirty="0" smtClean="0"/>
              <a:t>Naltrexone</a:t>
            </a:r>
            <a:r>
              <a:rPr lang="en-US" sz="3200" dirty="0"/>
              <a:t>: (</a:t>
            </a:r>
            <a:r>
              <a:rPr lang="en-US" sz="3200" dirty="0" err="1"/>
              <a:t>ReVia</a:t>
            </a:r>
            <a:r>
              <a:rPr lang="en-US" sz="3200" dirty="0"/>
              <a:t>®, </a:t>
            </a:r>
            <a:r>
              <a:rPr lang="en-US" sz="3200" dirty="0" err="1"/>
              <a:t>Vivitrol</a:t>
            </a:r>
            <a:r>
              <a:rPr lang="en-US" sz="3200" dirty="0"/>
              <a:t>®, </a:t>
            </a:r>
            <a:r>
              <a:rPr lang="en-US" sz="3200" dirty="0" err="1"/>
              <a:t>Depade</a:t>
            </a:r>
            <a:r>
              <a:rPr lang="en-US" sz="3200" dirty="0"/>
              <a:t> ®)</a:t>
            </a:r>
          </a:p>
        </p:txBody>
      </p:sp>
    </p:spTree>
    <p:extLst>
      <p:ext uri="{BB962C8B-B14F-4D97-AF65-F5344CB8AC3E}">
        <p14:creationId xmlns:p14="http://schemas.microsoft.com/office/powerpoint/2010/main" val="339370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Establish a need</a:t>
            </a:r>
          </a:p>
          <a:p>
            <a:pPr lvl="1"/>
            <a:r>
              <a:rPr lang="en-US" sz="3200" dirty="0" smtClean="0"/>
              <a:t>What can your team adequately handle?</a:t>
            </a:r>
          </a:p>
          <a:p>
            <a:pPr lvl="1"/>
            <a:r>
              <a:rPr lang="en-US" sz="3200" dirty="0" smtClean="0"/>
              <a:t>What can your team agree on?</a:t>
            </a:r>
          </a:p>
          <a:p>
            <a:pPr lvl="1"/>
            <a:r>
              <a:rPr lang="en-US" sz="3200" dirty="0" smtClean="0"/>
              <a:t>Design a written policy to address MAT in your court</a:t>
            </a:r>
          </a:p>
          <a:p>
            <a:pPr lvl="1"/>
            <a:r>
              <a:rPr lang="en-US" sz="3200" dirty="0" smtClean="0"/>
              <a:t>Get team, Board and Community buy in</a:t>
            </a:r>
          </a:p>
          <a:p>
            <a:pPr lvl="1"/>
            <a:r>
              <a:rPr lang="en-US" sz="3200" dirty="0" smtClean="0"/>
              <a:t>Decide, if any, what forms of MAT your team would like to implement?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290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Get started!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How to find a provider?</a:t>
            </a:r>
          </a:p>
          <a:p>
            <a:r>
              <a:rPr lang="en-US" sz="3000" dirty="0"/>
              <a:t>Finding the right fit</a:t>
            </a:r>
          </a:p>
          <a:p>
            <a:r>
              <a:rPr lang="en-US" sz="3000" dirty="0"/>
              <a:t>How to create a contract or MOU with chosen provider?</a:t>
            </a:r>
          </a:p>
          <a:p>
            <a:r>
              <a:rPr lang="en-US" sz="3000" dirty="0"/>
              <a:t>Lets consider the costs:	</a:t>
            </a:r>
          </a:p>
          <a:p>
            <a:pPr lvl="1"/>
            <a:r>
              <a:rPr lang="en-US" sz="3000" dirty="0"/>
              <a:t>Evaluation of client</a:t>
            </a:r>
          </a:p>
          <a:p>
            <a:pPr lvl="1"/>
            <a:r>
              <a:rPr lang="en-US" sz="3000" dirty="0"/>
              <a:t>Cost of medication</a:t>
            </a:r>
          </a:p>
          <a:p>
            <a:pPr lvl="1"/>
            <a:r>
              <a:rPr lang="en-US" sz="3000" dirty="0"/>
              <a:t>Does client have insurance?</a:t>
            </a:r>
          </a:p>
          <a:p>
            <a:pPr lvl="1"/>
            <a:r>
              <a:rPr lang="en-US" sz="3000" dirty="0"/>
              <a:t>Does insurance make a difference</a:t>
            </a:r>
            <a:r>
              <a:rPr lang="en-US" sz="3000" dirty="0" smtClean="0"/>
              <a:t>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2856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3930"/>
            <a:ext cx="10820400" cy="4024125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Insurance that can play a part in MAT</a:t>
            </a:r>
          </a:p>
          <a:p>
            <a:pPr lvl="2"/>
            <a:r>
              <a:rPr lang="en-US" sz="3600" dirty="0" smtClean="0"/>
              <a:t>VA clinics</a:t>
            </a:r>
          </a:p>
          <a:p>
            <a:pPr lvl="2"/>
            <a:r>
              <a:rPr lang="en-US" sz="3600" dirty="0" smtClean="0"/>
              <a:t>Private Insurance</a:t>
            </a:r>
          </a:p>
          <a:p>
            <a:pPr lvl="2"/>
            <a:r>
              <a:rPr lang="en-US" sz="3600" dirty="0" smtClean="0"/>
              <a:t>Medicaid/Medicare</a:t>
            </a:r>
            <a:endParaRPr lang="en-US" sz="3600" dirty="0"/>
          </a:p>
          <a:p>
            <a:r>
              <a:rPr lang="en-US" sz="3600" dirty="0" smtClean="0"/>
              <a:t>Federal Grants (SAMHSA, BYRNE JAG, BJA)</a:t>
            </a:r>
          </a:p>
          <a:p>
            <a:r>
              <a:rPr lang="en-US" sz="3600" dirty="0" smtClean="0"/>
              <a:t>DATE Funds</a:t>
            </a:r>
          </a:p>
          <a:p>
            <a:r>
              <a:rPr lang="en-US" sz="3600" dirty="0" smtClean="0"/>
              <a:t>CACJ Funds</a:t>
            </a:r>
          </a:p>
          <a:p>
            <a:r>
              <a:rPr lang="en-US" sz="3600" dirty="0" smtClean="0"/>
              <a:t>Other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052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 Drug court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Identification of appropriate candidates</a:t>
            </a:r>
          </a:p>
          <a:p>
            <a:r>
              <a:rPr lang="en-US" sz="3400" dirty="0"/>
              <a:t>Educational counseling </a:t>
            </a:r>
            <a:r>
              <a:rPr lang="en-US" sz="3400" dirty="0" smtClean="0"/>
              <a:t>of </a:t>
            </a:r>
            <a:r>
              <a:rPr lang="en-US" sz="3400" dirty="0"/>
              <a:t>medication</a:t>
            </a:r>
          </a:p>
          <a:p>
            <a:r>
              <a:rPr lang="en-US" sz="3400" dirty="0" smtClean="0"/>
              <a:t>Training of team on what MAT </a:t>
            </a:r>
            <a:r>
              <a:rPr lang="en-US" sz="3400" u="sng" dirty="0" smtClean="0"/>
              <a:t>is and is not</a:t>
            </a:r>
          </a:p>
          <a:p>
            <a:r>
              <a:rPr lang="en-US" sz="3400" dirty="0" smtClean="0"/>
              <a:t>Participant monitoring</a:t>
            </a:r>
          </a:p>
          <a:p>
            <a:pPr lvl="1"/>
            <a:r>
              <a:rPr lang="en-US" sz="3400" dirty="0" smtClean="0"/>
              <a:t>Appropriate </a:t>
            </a:r>
            <a:r>
              <a:rPr lang="en-US" sz="3400" dirty="0"/>
              <a:t>drug testing</a:t>
            </a:r>
          </a:p>
          <a:p>
            <a:pPr lvl="1"/>
            <a:r>
              <a:rPr lang="en-US" sz="3400" dirty="0" smtClean="0"/>
              <a:t>Side effects review</a:t>
            </a:r>
          </a:p>
          <a:p>
            <a:pPr lvl="1"/>
            <a:r>
              <a:rPr lang="en-US" sz="3400" dirty="0" smtClean="0"/>
              <a:t>Review for possible misuses of medication</a:t>
            </a:r>
          </a:p>
        </p:txBody>
      </p:sp>
    </p:spTree>
    <p:extLst>
      <p:ext uri="{BB962C8B-B14F-4D97-AF65-F5344CB8AC3E}">
        <p14:creationId xmlns:p14="http://schemas.microsoft.com/office/powerpoint/2010/main" val="4745910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36</TotalTime>
  <Words>757</Words>
  <Application>Microsoft Office PowerPoint</Application>
  <PresentationFormat>Widescreen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Vapor Trail</vt:lpstr>
      <vt:lpstr>Medication assisted treatment </vt:lpstr>
      <vt:lpstr>What is MAT?</vt:lpstr>
      <vt:lpstr>Why MAT?</vt:lpstr>
      <vt:lpstr>Types of Mat drugs</vt:lpstr>
      <vt:lpstr>MAT Brand-name Drugs</vt:lpstr>
      <vt:lpstr>Administrative process</vt:lpstr>
      <vt:lpstr>Lets Get started!</vt:lpstr>
      <vt:lpstr>Funding</vt:lpstr>
      <vt:lpstr>mat Drug court protocols</vt:lpstr>
      <vt:lpstr>mat medical provider protocols</vt:lpstr>
      <vt:lpstr>Cacj vivitrol pilot project</vt:lpstr>
      <vt:lpstr>CACJ vivitrol Pilot project protocols</vt:lpstr>
      <vt:lpstr>Does it work in a drug court? Experience within the Muscogee County Adult Drug Court 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Muscogee County Adult drug court mat experience</vt:lpstr>
      <vt:lpstr>Closing REmarks</vt:lpstr>
    </vt:vector>
  </TitlesOfParts>
  <Company>Columbus Consolidated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assisted treatment</dc:title>
  <dc:creator>Dayna Solomon</dc:creator>
  <cp:lastModifiedBy>Kimberly Howard</cp:lastModifiedBy>
  <cp:revision>6</cp:revision>
  <dcterms:created xsi:type="dcterms:W3CDTF">2017-08-28T19:24:25Z</dcterms:created>
  <dcterms:modified xsi:type="dcterms:W3CDTF">2017-09-13T19:16:58Z</dcterms:modified>
</cp:coreProperties>
</file>