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913" r:id="rId1"/>
  </p:sldMasterIdLst>
  <p:notesMasterIdLst>
    <p:notesMasterId r:id="rId50"/>
  </p:notesMasterIdLst>
  <p:sldIdLst>
    <p:sldId id="256" r:id="rId2"/>
    <p:sldId id="282" r:id="rId3"/>
    <p:sldId id="273" r:id="rId4"/>
    <p:sldId id="257" r:id="rId5"/>
    <p:sldId id="258" r:id="rId6"/>
    <p:sldId id="270" r:id="rId7"/>
    <p:sldId id="304" r:id="rId8"/>
    <p:sldId id="271" r:id="rId9"/>
    <p:sldId id="259" r:id="rId10"/>
    <p:sldId id="260" r:id="rId11"/>
    <p:sldId id="274" r:id="rId12"/>
    <p:sldId id="261" r:id="rId13"/>
    <p:sldId id="275" r:id="rId14"/>
    <p:sldId id="262" r:id="rId15"/>
    <p:sldId id="276" r:id="rId16"/>
    <p:sldId id="263" r:id="rId17"/>
    <p:sldId id="277" r:id="rId18"/>
    <p:sldId id="264" r:id="rId19"/>
    <p:sldId id="278" r:id="rId20"/>
    <p:sldId id="265" r:id="rId21"/>
    <p:sldId id="279" r:id="rId22"/>
    <p:sldId id="266" r:id="rId23"/>
    <p:sldId id="280" r:id="rId24"/>
    <p:sldId id="267" r:id="rId25"/>
    <p:sldId id="281" r:id="rId26"/>
    <p:sldId id="268" r:id="rId27"/>
    <p:sldId id="269" r:id="rId28"/>
    <p:sldId id="295" r:id="rId29"/>
    <p:sldId id="294" r:id="rId30"/>
    <p:sldId id="299" r:id="rId31"/>
    <p:sldId id="298" r:id="rId32"/>
    <p:sldId id="300" r:id="rId33"/>
    <p:sldId id="288" r:id="rId34"/>
    <p:sldId id="289" r:id="rId35"/>
    <p:sldId id="290" r:id="rId36"/>
    <p:sldId id="291" r:id="rId37"/>
    <p:sldId id="287" r:id="rId38"/>
    <p:sldId id="292" r:id="rId39"/>
    <p:sldId id="293" r:id="rId40"/>
    <p:sldId id="286" r:id="rId41"/>
    <p:sldId id="283" r:id="rId42"/>
    <p:sldId id="284" r:id="rId43"/>
    <p:sldId id="306" r:id="rId44"/>
    <p:sldId id="285" r:id="rId45"/>
    <p:sldId id="301" r:id="rId46"/>
    <p:sldId id="302" r:id="rId47"/>
    <p:sldId id="303" r:id="rId48"/>
    <p:sldId id="305" r:id="rId49"/>
  </p:sldIdLst>
  <p:sldSz cx="9144000" cy="6858000" type="screen4x3"/>
  <p:notesSz cx="6858000" cy="9144000"/>
  <p:embeddedFontLst>
    <p:embeddedFont>
      <p:font typeface="Calibri" panose="020F0502020204030204" pitchFamily="34" charset="0"/>
      <p:regular r:id="rId51"/>
      <p:bold r:id="rId52"/>
      <p:italic r:id="rId53"/>
      <p:boldItalic r:id="rId54"/>
    </p:embeddedFont>
    <p:embeddedFont>
      <p:font typeface="Cambria" panose="02040503050406030204" pitchFamily="18" charset="0"/>
      <p:regular r:id="rId55"/>
      <p:bold r:id="rId56"/>
      <p:italic r:id="rId57"/>
      <p:boldItalic r:id="rId5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4" autoAdjust="0"/>
    <p:restoredTop sz="94660" autoAdjust="0"/>
  </p:normalViewPr>
  <p:slideViewPr>
    <p:cSldViewPr snapToGrid="0">
      <p:cViewPr>
        <p:scale>
          <a:sx n="81" d="100"/>
          <a:sy n="81" d="100"/>
        </p:scale>
        <p:origin x="-822" y="-702"/>
      </p:cViewPr>
      <p:guideLst>
        <p:guide orient="horz" pos="2160"/>
        <p:guide pos="2880"/>
      </p:guideLst>
    </p:cSldViewPr>
  </p:slideViewPr>
  <p:outlineViewPr>
    <p:cViewPr>
      <p:scale>
        <a:sx n="33" d="100"/>
        <a:sy n="33" d="100"/>
      </p:scale>
      <p:origin x="0" y="3057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0192E3-5773-4B23-A017-740FE5BF1BC5}" type="datetimeFigureOut">
              <a:rPr lang="en-US" smtClean="0"/>
              <a:t>9/7/2017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C6DDF0-C35B-4A8B-981B-9D3417B8FC16}" type="slidenum">
              <a:rPr lang="en-US" smtClean="0"/>
              <a:t>‹#›</a:t>
            </a:fld>
            <a:endParaRPr lang="en-US"/>
          </a:p>
        </p:txBody>
      </p:sp>
    </p:spTree>
    <p:extLst>
      <p:ext uri="{BB962C8B-B14F-4D97-AF65-F5344CB8AC3E}">
        <p14:creationId xmlns:p14="http://schemas.microsoft.com/office/powerpoint/2010/main" val="4232772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C6DDF0-C35B-4A8B-981B-9D3417B8FC16}" type="slidenum">
              <a:rPr lang="en-US" smtClean="0"/>
              <a:t>1</a:t>
            </a:fld>
            <a:endParaRPr lang="en-US"/>
          </a:p>
        </p:txBody>
      </p:sp>
    </p:spTree>
    <p:extLst>
      <p:ext uri="{BB962C8B-B14F-4D97-AF65-F5344CB8AC3E}">
        <p14:creationId xmlns:p14="http://schemas.microsoft.com/office/powerpoint/2010/main" val="1828269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C6DDF0-C35B-4A8B-981B-9D3417B8FC16}" type="slidenum">
              <a:rPr lang="en-US" smtClean="0"/>
              <a:t>47</a:t>
            </a:fld>
            <a:endParaRPr lang="en-US"/>
          </a:p>
        </p:txBody>
      </p:sp>
    </p:spTree>
    <p:extLst>
      <p:ext uri="{BB962C8B-B14F-4D97-AF65-F5344CB8AC3E}">
        <p14:creationId xmlns:p14="http://schemas.microsoft.com/office/powerpoint/2010/main" val="3782598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CD16412-6929-45F2-BC64-A1B467C83C9A}" type="datetime1">
              <a:rPr lang="en-US" smtClean="0"/>
              <a:t>9/7/2017</a:t>
            </a:fld>
            <a:endParaRPr lang="en-US" dirty="0"/>
          </a:p>
        </p:txBody>
      </p:sp>
      <p:sp>
        <p:nvSpPr>
          <p:cNvPr id="5" name="Footer Placeholder 4"/>
          <p:cNvSpPr>
            <a:spLocks noGrp="1"/>
          </p:cNvSpPr>
          <p:nvPr>
            <p:ph type="ftr" sz="quarter" idx="11"/>
          </p:nvPr>
        </p:nvSpPr>
        <p:spPr/>
        <p:txBody>
          <a:bodyPr/>
          <a:lstStyle/>
          <a:p>
            <a:r>
              <a:rPr lang="en-US" smtClean="0"/>
              <a:t>CACJ 2017 Annual Conference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9826D-4296-450A-A12B-35182884A30A}" type="datetime1">
              <a:rPr lang="en-US" smtClean="0"/>
              <a:t>9/7/2017</a:t>
            </a:fld>
            <a:endParaRPr lang="en-US" dirty="0"/>
          </a:p>
        </p:txBody>
      </p:sp>
      <p:sp>
        <p:nvSpPr>
          <p:cNvPr id="5" name="Footer Placeholder 4"/>
          <p:cNvSpPr>
            <a:spLocks noGrp="1"/>
          </p:cNvSpPr>
          <p:nvPr>
            <p:ph type="ftr" sz="quarter" idx="11"/>
          </p:nvPr>
        </p:nvSpPr>
        <p:spPr/>
        <p:txBody>
          <a:bodyPr/>
          <a:lstStyle/>
          <a:p>
            <a:r>
              <a:rPr lang="en-US" smtClean="0"/>
              <a:t>CACJ 2017 Annual Conference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B8E6FE-9608-45B2-A3CB-87E5A240AFBB}" type="datetime1">
              <a:rPr lang="en-US" smtClean="0"/>
              <a:t>9/7/2017</a:t>
            </a:fld>
            <a:endParaRPr lang="en-US" dirty="0"/>
          </a:p>
        </p:txBody>
      </p:sp>
      <p:sp>
        <p:nvSpPr>
          <p:cNvPr id="5" name="Footer Placeholder 4"/>
          <p:cNvSpPr>
            <a:spLocks noGrp="1"/>
          </p:cNvSpPr>
          <p:nvPr>
            <p:ph type="ftr" sz="quarter" idx="11"/>
          </p:nvPr>
        </p:nvSpPr>
        <p:spPr/>
        <p:txBody>
          <a:bodyPr/>
          <a:lstStyle/>
          <a:p>
            <a:r>
              <a:rPr lang="en-US" smtClean="0"/>
              <a:t>CACJ 2017 Annual Conference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DB354A-7A9D-48FC-8E5F-DFF82F736E60}" type="datetime1">
              <a:rPr lang="en-US" smtClean="0"/>
              <a:t>9/7/2017</a:t>
            </a:fld>
            <a:endParaRPr lang="en-US" dirty="0"/>
          </a:p>
        </p:txBody>
      </p:sp>
      <p:sp>
        <p:nvSpPr>
          <p:cNvPr id="5" name="Footer Placeholder 4"/>
          <p:cNvSpPr>
            <a:spLocks noGrp="1"/>
          </p:cNvSpPr>
          <p:nvPr>
            <p:ph type="ftr" sz="quarter" idx="11"/>
          </p:nvPr>
        </p:nvSpPr>
        <p:spPr/>
        <p:txBody>
          <a:bodyPr/>
          <a:lstStyle/>
          <a:p>
            <a:r>
              <a:rPr lang="en-US" smtClean="0"/>
              <a:t>CACJ 2017 Annual Conference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DD72FE-E508-4B97-A2B4-5BB1147CC07E}" type="datetime1">
              <a:rPr lang="en-US" smtClean="0"/>
              <a:t>9/7/2017</a:t>
            </a:fld>
            <a:endParaRPr lang="en-US" dirty="0"/>
          </a:p>
        </p:txBody>
      </p:sp>
      <p:sp>
        <p:nvSpPr>
          <p:cNvPr id="5" name="Footer Placeholder 4"/>
          <p:cNvSpPr>
            <a:spLocks noGrp="1"/>
          </p:cNvSpPr>
          <p:nvPr>
            <p:ph type="ftr" sz="quarter" idx="11"/>
          </p:nvPr>
        </p:nvSpPr>
        <p:spPr/>
        <p:txBody>
          <a:bodyPr/>
          <a:lstStyle/>
          <a:p>
            <a:r>
              <a:rPr lang="en-US" smtClean="0"/>
              <a:t>CACJ 2017 Annual Conference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D091F81-DD30-4C8A-A87C-3DC4CC247E33}" type="datetime1">
              <a:rPr lang="en-US" smtClean="0"/>
              <a:t>9/7/2017</a:t>
            </a:fld>
            <a:endParaRPr lang="en-US" dirty="0"/>
          </a:p>
        </p:txBody>
      </p:sp>
      <p:sp>
        <p:nvSpPr>
          <p:cNvPr id="6" name="Footer Placeholder 5"/>
          <p:cNvSpPr>
            <a:spLocks noGrp="1"/>
          </p:cNvSpPr>
          <p:nvPr>
            <p:ph type="ftr" sz="quarter" idx="11"/>
          </p:nvPr>
        </p:nvSpPr>
        <p:spPr/>
        <p:txBody>
          <a:bodyPr/>
          <a:lstStyle/>
          <a:p>
            <a:r>
              <a:rPr lang="en-US" smtClean="0"/>
              <a:t>CACJ 2017 Annual Conference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5F2B94-D2EF-4B7B-B246-041D03D3EAD7}" type="datetime1">
              <a:rPr lang="en-US" smtClean="0"/>
              <a:t>9/7/2017</a:t>
            </a:fld>
            <a:endParaRPr lang="en-US" dirty="0"/>
          </a:p>
        </p:txBody>
      </p:sp>
      <p:sp>
        <p:nvSpPr>
          <p:cNvPr id="8" name="Footer Placeholder 7"/>
          <p:cNvSpPr>
            <a:spLocks noGrp="1"/>
          </p:cNvSpPr>
          <p:nvPr>
            <p:ph type="ftr" sz="quarter" idx="11"/>
          </p:nvPr>
        </p:nvSpPr>
        <p:spPr/>
        <p:txBody>
          <a:bodyPr/>
          <a:lstStyle/>
          <a:p>
            <a:r>
              <a:rPr lang="en-US" smtClean="0"/>
              <a:t>CACJ 2017 Annual Conference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4FCCF3-20C5-4A13-9C5B-E5160D639B1A}" type="datetime1">
              <a:rPr lang="en-US" smtClean="0"/>
              <a:t>9/7/2017</a:t>
            </a:fld>
            <a:endParaRPr lang="en-US" dirty="0"/>
          </a:p>
        </p:txBody>
      </p:sp>
      <p:sp>
        <p:nvSpPr>
          <p:cNvPr id="4" name="Footer Placeholder 3"/>
          <p:cNvSpPr>
            <a:spLocks noGrp="1"/>
          </p:cNvSpPr>
          <p:nvPr>
            <p:ph type="ftr" sz="quarter" idx="11"/>
          </p:nvPr>
        </p:nvSpPr>
        <p:spPr/>
        <p:txBody>
          <a:bodyPr/>
          <a:lstStyle/>
          <a:p>
            <a:r>
              <a:rPr lang="en-US" smtClean="0"/>
              <a:t>CACJ 2017 Annual Conference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3B070-5DDE-41A8-8D46-E1D7C4D6FD79}" type="datetime1">
              <a:rPr lang="en-US" smtClean="0"/>
              <a:t>9/7/2017</a:t>
            </a:fld>
            <a:endParaRPr lang="en-US" dirty="0"/>
          </a:p>
        </p:txBody>
      </p:sp>
      <p:sp>
        <p:nvSpPr>
          <p:cNvPr id="3" name="Footer Placeholder 2"/>
          <p:cNvSpPr>
            <a:spLocks noGrp="1"/>
          </p:cNvSpPr>
          <p:nvPr>
            <p:ph type="ftr" sz="quarter" idx="11"/>
          </p:nvPr>
        </p:nvSpPr>
        <p:spPr/>
        <p:txBody>
          <a:bodyPr/>
          <a:lstStyle/>
          <a:p>
            <a:r>
              <a:rPr lang="en-US" smtClean="0"/>
              <a:t>CACJ 2017 Annual Conference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A4B693-311E-4410-BBEE-62A7A493C3C1}" type="datetime1">
              <a:rPr lang="en-US" smtClean="0"/>
              <a:t>9/7/2017</a:t>
            </a:fld>
            <a:endParaRPr lang="en-US" dirty="0"/>
          </a:p>
        </p:txBody>
      </p:sp>
      <p:sp>
        <p:nvSpPr>
          <p:cNvPr id="6" name="Footer Placeholder 5"/>
          <p:cNvSpPr>
            <a:spLocks noGrp="1"/>
          </p:cNvSpPr>
          <p:nvPr>
            <p:ph type="ftr" sz="quarter" idx="11"/>
          </p:nvPr>
        </p:nvSpPr>
        <p:spPr/>
        <p:txBody>
          <a:bodyPr/>
          <a:lstStyle/>
          <a:p>
            <a:r>
              <a:rPr lang="en-US" smtClean="0"/>
              <a:t>CACJ 2017 Annual Conference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FACB80AB-612C-4A82-9141-560D9AD9B516}" type="datetime1">
              <a:rPr lang="en-US" smtClean="0"/>
              <a:t>9/7/2017</a:t>
            </a:fld>
            <a:endParaRPr lang="en-US" dirty="0"/>
          </a:p>
        </p:txBody>
      </p:sp>
      <p:sp>
        <p:nvSpPr>
          <p:cNvPr id="9" name="Slide Number Placeholder 8"/>
          <p:cNvSpPr>
            <a:spLocks noGrp="1"/>
          </p:cNvSpPr>
          <p:nvPr>
            <p:ph type="sldNum" sz="quarter" idx="11"/>
          </p:nvPr>
        </p:nvSpPr>
        <p:spPr/>
        <p:txBody>
          <a:bodyPr/>
          <a:lstStyle/>
          <a:p>
            <a:fld id="{6D22F896-40B5-4ADD-8801-0D06FADFA095}" type="slidenum">
              <a:rPr lang="en-US" smtClean="0"/>
              <a:t>‹#›</a:t>
            </a:fld>
            <a:endParaRPr lang="en-US" dirty="0"/>
          </a:p>
        </p:txBody>
      </p:sp>
      <p:sp>
        <p:nvSpPr>
          <p:cNvPr id="10" name="Footer Placeholder 9"/>
          <p:cNvSpPr>
            <a:spLocks noGrp="1"/>
          </p:cNvSpPr>
          <p:nvPr>
            <p:ph type="ftr" sz="quarter" idx="12"/>
          </p:nvPr>
        </p:nvSpPr>
        <p:spPr/>
        <p:txBody>
          <a:bodyPr/>
          <a:lstStyle/>
          <a:p>
            <a:r>
              <a:rPr lang="en-US" smtClean="0"/>
              <a:t>CACJ 2017 Annual Conference </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D22F896-40B5-4ADD-8801-0D06FADFA095}"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r>
              <a:rPr lang="en-US" smtClean="0"/>
              <a:t>CACJ 2017 Annual Conference </a:t>
            </a:r>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AD062A36-E463-465F-95A0-812C465777C2}" type="datetime1">
              <a:rPr lang="en-US" smtClean="0"/>
              <a:t>9/7/2017</a:t>
            </a:fld>
            <a:endParaRPr lang="en-US" dirty="0"/>
          </a:p>
        </p:txBody>
      </p:sp>
    </p:spTree>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hf sldNum="0"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hyperlink" Target="http://ndcrc.org/sites/default/files/pdf_creatinine_webinar_7.5.11.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mailto:Taylor.jones@georgiacourts.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mailto:atoller@hallcounty.org" TargetMode="External"/><Relationship Id="rId4" Type="http://schemas.openxmlformats.org/officeDocument/2006/relationships/hyperlink" Target="mailto:Josh.becker@georgiacourts.gov"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www.fdctutorials.org/tu/" TargetMode="External"/><Relationship Id="rId2" Type="http://schemas.openxmlformats.org/officeDocument/2006/relationships/hyperlink" Target="http://www.gaaccountabilitycourts.org/" TargetMode="External"/><Relationship Id="rId1" Type="http://schemas.openxmlformats.org/officeDocument/2006/relationships/slideLayout" Target="../slideLayouts/slideLayout2.xml"/><Relationship Id="rId4" Type="http://schemas.openxmlformats.org/officeDocument/2006/relationships/hyperlink" Target="http://ndcrc.org/sites/default/files/pdf_creatinine_webinar_7.5.11.pdf"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976" y="473804"/>
            <a:ext cx="8001000" cy="2971801"/>
          </a:xfrm>
        </p:spPr>
        <p:txBody>
          <a:bodyPr anchor="t">
            <a:normAutofit/>
          </a:bodyPr>
          <a:lstStyle/>
          <a:p>
            <a:pPr algn="ctr"/>
            <a:r>
              <a:rPr lang="en-US" sz="5400" dirty="0" smtClean="0"/>
              <a:t>Making Family Treatment Courts Work for your Jurisdiction</a:t>
            </a:r>
            <a:endParaRPr lang="en-US" dirty="0"/>
          </a:p>
        </p:txBody>
      </p:sp>
      <p:sp>
        <p:nvSpPr>
          <p:cNvPr id="3" name="Subtitle 2"/>
          <p:cNvSpPr>
            <a:spLocks noGrp="1"/>
          </p:cNvSpPr>
          <p:nvPr>
            <p:ph type="subTitle" idx="1"/>
          </p:nvPr>
        </p:nvSpPr>
        <p:spPr>
          <a:xfrm>
            <a:off x="256256" y="3376246"/>
            <a:ext cx="3049652" cy="2145323"/>
          </a:xfrm>
        </p:spPr>
        <p:txBody>
          <a:bodyPr>
            <a:normAutofit fontScale="92500" lnSpcReduction="20000"/>
          </a:bodyPr>
          <a:lstStyle/>
          <a:p>
            <a:r>
              <a:rPr lang="en-US" b="1" dirty="0" smtClean="0">
                <a:solidFill>
                  <a:schemeClr val="tx1"/>
                </a:solidFill>
              </a:rPr>
              <a:t>Judge Philip B. Spivey</a:t>
            </a:r>
          </a:p>
          <a:p>
            <a:r>
              <a:rPr lang="en-US" b="1" dirty="0" smtClean="0">
                <a:solidFill>
                  <a:schemeClr val="tx1"/>
                </a:solidFill>
              </a:rPr>
              <a:t>Juvenile Courts</a:t>
            </a:r>
          </a:p>
          <a:p>
            <a:r>
              <a:rPr lang="en-US" b="1" dirty="0" smtClean="0">
                <a:solidFill>
                  <a:schemeClr val="tx1"/>
                </a:solidFill>
              </a:rPr>
              <a:t>Ocmulgee judicial Circuit</a:t>
            </a:r>
          </a:p>
          <a:p>
            <a:endParaRPr lang="en-US" b="1" dirty="0" smtClean="0">
              <a:solidFill>
                <a:schemeClr val="tx1"/>
              </a:solidFill>
            </a:endParaRPr>
          </a:p>
          <a:p>
            <a:r>
              <a:rPr lang="en-US" b="1" dirty="0" smtClean="0">
                <a:solidFill>
                  <a:schemeClr val="tx1"/>
                </a:solidFill>
              </a:rPr>
              <a:t>Judge Alison W. Toller</a:t>
            </a:r>
          </a:p>
          <a:p>
            <a:r>
              <a:rPr lang="en-US" b="1" dirty="0" smtClean="0">
                <a:solidFill>
                  <a:schemeClr val="tx1"/>
                </a:solidFill>
              </a:rPr>
              <a:t>Juvenile Courts</a:t>
            </a:r>
          </a:p>
          <a:p>
            <a:r>
              <a:rPr lang="en-US" b="1" dirty="0" smtClean="0">
                <a:solidFill>
                  <a:schemeClr val="tx1"/>
                </a:solidFill>
              </a:rPr>
              <a:t>Northeastern Judicial Circuit</a:t>
            </a:r>
            <a:endParaRPr lang="en-US" b="1" dirty="0">
              <a:solidFill>
                <a:schemeClr val="tx1"/>
              </a:solidFill>
            </a:endParaRPr>
          </a:p>
        </p:txBody>
      </p:sp>
      <p:pic>
        <p:nvPicPr>
          <p:cNvPr id="2051" name="Picture 3" descr="C:\Users\jdeal\AppData\Local\Microsoft\Windows\Temporary Internet Files\Content.IE5\RFJQG0IG\357879612_16571420ef_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1671" y="3235569"/>
            <a:ext cx="2873619" cy="224826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a:xfrm rot="16200000">
            <a:off x="7598410" y="1200053"/>
            <a:ext cx="2367281" cy="365760"/>
          </a:xfrm>
        </p:spPr>
        <p:txBody>
          <a:bodyPr/>
          <a:lstStyle/>
          <a:p>
            <a:r>
              <a:rPr lang="en-US" dirty="0" smtClean="0"/>
              <a:t>CACJ 2017 Annual Conference </a:t>
            </a:r>
            <a:endParaRPr lang="en-US" dirty="0"/>
          </a:p>
        </p:txBody>
      </p:sp>
    </p:spTree>
    <p:extLst>
      <p:ext uri="{BB962C8B-B14F-4D97-AF65-F5344CB8AC3E}">
        <p14:creationId xmlns:p14="http://schemas.microsoft.com/office/powerpoint/2010/main" val="21497633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DO YOU NEED?</a:t>
            </a:r>
            <a:endParaRPr lang="en-US" dirty="0"/>
          </a:p>
        </p:txBody>
      </p:sp>
      <p:sp>
        <p:nvSpPr>
          <p:cNvPr id="3" name="Content Placeholder 2"/>
          <p:cNvSpPr>
            <a:spLocks noGrp="1"/>
          </p:cNvSpPr>
          <p:nvPr>
            <p:ph idx="1"/>
          </p:nvPr>
        </p:nvSpPr>
        <p:spPr>
          <a:xfrm>
            <a:off x="839423" y="1371600"/>
            <a:ext cx="6711654" cy="4489944"/>
          </a:xfrm>
        </p:spPr>
        <p:txBody>
          <a:bodyPr numCol="1">
            <a:normAutofit/>
          </a:bodyPr>
          <a:lstStyle/>
          <a:p>
            <a:pPr marL="457200" indent="-457200">
              <a:buFont typeface="+mj-lt"/>
              <a:buAutoNum type="arabicPeriod"/>
            </a:pPr>
            <a:r>
              <a:rPr lang="en-US" dirty="0" smtClean="0"/>
              <a:t>Judge</a:t>
            </a:r>
          </a:p>
          <a:p>
            <a:pPr marL="457200" indent="-457200">
              <a:buFont typeface="+mj-lt"/>
              <a:buAutoNum type="arabicPeriod"/>
            </a:pPr>
            <a:r>
              <a:rPr lang="en-US" dirty="0" smtClean="0"/>
              <a:t>Coordinator</a:t>
            </a:r>
          </a:p>
          <a:p>
            <a:pPr marL="457200" indent="-457200">
              <a:buFont typeface="+mj-lt"/>
              <a:buAutoNum type="arabicPeriod"/>
            </a:pPr>
            <a:r>
              <a:rPr lang="en-US" dirty="0" smtClean="0"/>
              <a:t>SAAG</a:t>
            </a:r>
          </a:p>
          <a:p>
            <a:pPr marL="457200" indent="-457200">
              <a:buFont typeface="+mj-lt"/>
              <a:buAutoNum type="arabicPeriod"/>
            </a:pPr>
            <a:r>
              <a:rPr lang="en-US" dirty="0" smtClean="0"/>
              <a:t>Child Attorney</a:t>
            </a:r>
          </a:p>
          <a:p>
            <a:pPr marL="457200" indent="-457200">
              <a:buFont typeface="+mj-lt"/>
              <a:buAutoNum type="arabicPeriod"/>
            </a:pPr>
            <a:r>
              <a:rPr lang="en-US" dirty="0" smtClean="0"/>
              <a:t>Parent Attorney</a:t>
            </a:r>
          </a:p>
          <a:p>
            <a:pPr marL="457200" indent="-457200">
              <a:buFont typeface="+mj-lt"/>
              <a:buAutoNum type="arabicPeriod"/>
            </a:pPr>
            <a:r>
              <a:rPr lang="en-US" dirty="0" smtClean="0"/>
              <a:t>CASA</a:t>
            </a:r>
          </a:p>
          <a:p>
            <a:pPr marL="457200" indent="-457200">
              <a:buFont typeface="+mj-lt"/>
              <a:buAutoNum type="arabicPeriod"/>
            </a:pPr>
            <a:r>
              <a:rPr lang="en-US" dirty="0" smtClean="0"/>
              <a:t>DFCS Representative</a:t>
            </a:r>
          </a:p>
          <a:p>
            <a:pPr marL="457200" indent="-457200">
              <a:buFont typeface="+mj-lt"/>
              <a:buAutoNum type="arabicPeriod"/>
            </a:pPr>
            <a:r>
              <a:rPr lang="en-US" dirty="0" smtClean="0"/>
              <a:t>Treatment Provider</a:t>
            </a:r>
          </a:p>
          <a:p>
            <a:pPr marL="457200" indent="-457200">
              <a:buFont typeface="+mj-lt"/>
              <a:buAutoNum type="arabicPeriod"/>
            </a:pPr>
            <a:r>
              <a:rPr lang="en-US" dirty="0" smtClean="0"/>
              <a:t>Community Policing</a:t>
            </a:r>
          </a:p>
          <a:p>
            <a:pPr marL="457200" indent="-457200">
              <a:buFont typeface="+mj-lt"/>
              <a:buAutoNum type="arabicPeriod"/>
            </a:pPr>
            <a:r>
              <a:rPr lang="en-US" dirty="0" smtClean="0"/>
              <a:t>Prosecutor/Defense Attorney</a:t>
            </a:r>
          </a:p>
          <a:p>
            <a:pPr marL="457200" indent="-457200">
              <a:buFont typeface="+mj-lt"/>
              <a:buAutoNum type="arabicPeriod"/>
            </a:pPr>
            <a:r>
              <a:rPr lang="en-US" dirty="0" smtClean="0"/>
              <a:t>Others</a:t>
            </a:r>
            <a:endParaRPr lang="en-US" dirty="0"/>
          </a:p>
        </p:txBody>
      </p:sp>
      <p:sp>
        <p:nvSpPr>
          <p:cNvPr id="4" name="Footer Placeholder 3"/>
          <p:cNvSpPr>
            <a:spLocks noGrp="1"/>
          </p:cNvSpPr>
          <p:nvPr>
            <p:ph type="ftr" sz="quarter" idx="11"/>
          </p:nvPr>
        </p:nvSpPr>
        <p:spPr/>
        <p:txBody>
          <a:bodyPr/>
          <a:lstStyle/>
          <a:p>
            <a:r>
              <a:rPr lang="en-US" smtClean="0"/>
              <a:t>CACJ 2017 Annual Conference </a:t>
            </a:r>
            <a:endParaRPr lang="en-US" dirty="0"/>
          </a:p>
        </p:txBody>
      </p:sp>
    </p:spTree>
    <p:extLst>
      <p:ext uri="{BB962C8B-B14F-4D97-AF65-F5344CB8AC3E}">
        <p14:creationId xmlns:p14="http://schemas.microsoft.com/office/powerpoint/2010/main" val="17815012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801651"/>
          </a:xfrm>
        </p:spPr>
        <p:txBody>
          <a:bodyPr/>
          <a:lstStyle/>
          <a:p>
            <a:pPr algn="ctr"/>
            <a:r>
              <a:rPr lang="en-US" dirty="0" smtClean="0"/>
              <a:t>JUDGE</a:t>
            </a:r>
            <a:endParaRPr lang="en-US" dirty="0"/>
          </a:p>
        </p:txBody>
      </p:sp>
      <p:pic>
        <p:nvPicPr>
          <p:cNvPr id="5122" name="Picture 2" descr="C:\Users\jdeal\AppData\Local\Microsoft\Windows\Temporary Internet Files\Content.IE5\6UXDZX7A\judgeharm001[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41938"/>
            <a:ext cx="6096000" cy="4079631"/>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smtClean="0"/>
              <a:t>CACJ 2017 Annual Conference </a:t>
            </a:r>
            <a:endParaRPr lang="en-US" dirty="0"/>
          </a:p>
        </p:txBody>
      </p:sp>
    </p:spTree>
    <p:extLst>
      <p:ext uri="{BB962C8B-B14F-4D97-AF65-F5344CB8AC3E}">
        <p14:creationId xmlns:p14="http://schemas.microsoft.com/office/powerpoint/2010/main" val="15306382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JUDGE’S ROLE:</a:t>
            </a:r>
            <a:endParaRPr lang="en-US" dirty="0"/>
          </a:p>
        </p:txBody>
      </p:sp>
      <p:sp>
        <p:nvSpPr>
          <p:cNvPr id="3" name="Content Placeholder 2"/>
          <p:cNvSpPr>
            <a:spLocks noGrp="1"/>
          </p:cNvSpPr>
          <p:nvPr>
            <p:ph idx="1"/>
          </p:nvPr>
        </p:nvSpPr>
        <p:spPr>
          <a:xfrm>
            <a:off x="515815" y="1242646"/>
            <a:ext cx="7221415" cy="5181600"/>
          </a:xfrm>
        </p:spPr>
        <p:txBody>
          <a:bodyPr>
            <a:normAutofit/>
          </a:bodyPr>
          <a:lstStyle/>
          <a:p>
            <a:r>
              <a:rPr lang="en-US" sz="1700" dirty="0" smtClean="0"/>
              <a:t>ensure </a:t>
            </a:r>
            <a:r>
              <a:rPr lang="en-US" sz="1700" dirty="0"/>
              <a:t>the safety, permanency, and well-being of </a:t>
            </a:r>
            <a:r>
              <a:rPr lang="en-US" sz="1700" dirty="0" smtClean="0"/>
              <a:t>children</a:t>
            </a:r>
          </a:p>
          <a:p>
            <a:r>
              <a:rPr lang="en-US" sz="1700" dirty="0" smtClean="0"/>
              <a:t>provide leadership</a:t>
            </a:r>
            <a:endParaRPr lang="en-US" sz="1700" dirty="0"/>
          </a:p>
          <a:p>
            <a:r>
              <a:rPr lang="en-US" sz="1700" dirty="0" smtClean="0"/>
              <a:t>serve </a:t>
            </a:r>
            <a:r>
              <a:rPr lang="en-US" sz="1700" dirty="0"/>
              <a:t>as the public face of the Family Treatment </a:t>
            </a:r>
            <a:r>
              <a:rPr lang="en-US" sz="1700" dirty="0" smtClean="0"/>
              <a:t>Court</a:t>
            </a:r>
          </a:p>
          <a:p>
            <a:r>
              <a:rPr lang="en-US" sz="1700" dirty="0" smtClean="0"/>
              <a:t>ensure </a:t>
            </a:r>
            <a:r>
              <a:rPr lang="en-US" sz="1700" dirty="0"/>
              <a:t>children and participants receive appropriate services; </a:t>
            </a:r>
            <a:endParaRPr lang="en-US" sz="1700" dirty="0" smtClean="0"/>
          </a:p>
          <a:p>
            <a:r>
              <a:rPr lang="en-US" sz="1700" dirty="0" smtClean="0"/>
              <a:t>oversee </a:t>
            </a:r>
            <a:r>
              <a:rPr lang="en-US" sz="1700" dirty="0"/>
              <a:t>the progress of family members in treatment; </a:t>
            </a:r>
            <a:endParaRPr lang="en-US" sz="1700" dirty="0" smtClean="0"/>
          </a:p>
          <a:p>
            <a:r>
              <a:rPr lang="en-US" sz="1700" dirty="0" smtClean="0"/>
              <a:t>lead </a:t>
            </a:r>
            <a:r>
              <a:rPr lang="en-US" sz="1700" dirty="0"/>
              <a:t>the team in development of all protocols and procedures; </a:t>
            </a:r>
            <a:endParaRPr lang="en-US" sz="1700" dirty="0" smtClean="0"/>
          </a:p>
          <a:p>
            <a:r>
              <a:rPr lang="en-US" sz="1700" dirty="0" smtClean="0"/>
              <a:t>encourage </a:t>
            </a:r>
            <a:r>
              <a:rPr lang="en-US" sz="1700" dirty="0"/>
              <a:t>continuous education for all Family Treatment Court staff; </a:t>
            </a:r>
            <a:endParaRPr lang="en-US" sz="1700" dirty="0" smtClean="0"/>
          </a:p>
          <a:p>
            <a:r>
              <a:rPr lang="en-US" sz="1700" dirty="0" smtClean="0"/>
              <a:t>make </a:t>
            </a:r>
            <a:r>
              <a:rPr lang="en-US" sz="1700" dirty="0"/>
              <a:t>appropriate court orders at hearings; </a:t>
            </a:r>
            <a:endParaRPr lang="en-US" sz="1700" dirty="0" smtClean="0"/>
          </a:p>
          <a:p>
            <a:r>
              <a:rPr lang="en-US" sz="1700" dirty="0" smtClean="0"/>
              <a:t>reward successes  and sanction </a:t>
            </a:r>
            <a:r>
              <a:rPr lang="en-US" sz="1700" dirty="0"/>
              <a:t>noncompliance; </a:t>
            </a:r>
            <a:endParaRPr lang="en-US" sz="1700" dirty="0" smtClean="0"/>
          </a:p>
          <a:p>
            <a:r>
              <a:rPr lang="en-US" sz="1700" dirty="0" smtClean="0"/>
              <a:t>and </a:t>
            </a:r>
            <a:r>
              <a:rPr lang="en-US" sz="1700" dirty="0"/>
              <a:t>facilitate team discussions. </a:t>
            </a:r>
            <a:endParaRPr lang="en-US" sz="1700" dirty="0" smtClean="0"/>
          </a:p>
          <a:p>
            <a:pPr marL="114300" indent="0">
              <a:buNone/>
            </a:pPr>
            <a:endParaRPr lang="en-US" sz="1700" dirty="0" smtClean="0"/>
          </a:p>
          <a:p>
            <a:pPr marL="0" indent="0">
              <a:buNone/>
            </a:pPr>
            <a:r>
              <a:rPr lang="en-US" sz="1700" dirty="0" smtClean="0"/>
              <a:t>Judges </a:t>
            </a:r>
            <a:r>
              <a:rPr lang="en-US" sz="1700" dirty="0"/>
              <a:t>are a vital part of the Family Treatment Court team. As a leader, the judge’s role is paramount to the success of the Family Treatment Court program. The judge must also possess recognizable leadership skills as well as the capability to motivate team members and elicit buy-in from various stakeholders. The selection of the judge to lead the Family Treatment Court team, therefore, is of utmost importance. </a:t>
            </a:r>
            <a:r>
              <a:rPr lang="en-US" sz="1700" dirty="0">
                <a:solidFill>
                  <a:schemeClr val="accent3"/>
                </a:solidFill>
              </a:rPr>
              <a:t> </a:t>
            </a:r>
            <a:endParaRPr lang="en-US" sz="1700" dirty="0" smtClean="0">
              <a:solidFill>
                <a:schemeClr val="accent3"/>
              </a:solidFill>
            </a:endParaRPr>
          </a:p>
          <a:p>
            <a:pPr marL="0" indent="0">
              <a:buNone/>
            </a:pPr>
            <a:endParaRPr lang="en-US" dirty="0"/>
          </a:p>
        </p:txBody>
      </p:sp>
      <p:sp>
        <p:nvSpPr>
          <p:cNvPr id="4" name="Footer Placeholder 3"/>
          <p:cNvSpPr>
            <a:spLocks noGrp="1"/>
          </p:cNvSpPr>
          <p:nvPr>
            <p:ph type="ftr" sz="quarter" idx="11"/>
          </p:nvPr>
        </p:nvSpPr>
        <p:spPr/>
        <p:txBody>
          <a:bodyPr/>
          <a:lstStyle/>
          <a:p>
            <a:r>
              <a:rPr lang="en-US" smtClean="0"/>
              <a:t>CACJ 2017 Annual Conference </a:t>
            </a:r>
            <a:endParaRPr lang="en-US" dirty="0"/>
          </a:p>
        </p:txBody>
      </p:sp>
    </p:spTree>
    <p:extLst>
      <p:ext uri="{BB962C8B-B14F-4D97-AF65-F5344CB8AC3E}">
        <p14:creationId xmlns:p14="http://schemas.microsoft.com/office/powerpoint/2010/main" val="53771215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813374"/>
          </a:xfrm>
        </p:spPr>
        <p:txBody>
          <a:bodyPr/>
          <a:lstStyle/>
          <a:p>
            <a:pPr algn="ctr"/>
            <a:r>
              <a:rPr lang="en-US" dirty="0" smtClean="0"/>
              <a:t>COORDINATOR</a:t>
            </a:r>
            <a:endParaRPr lang="en-US" dirty="0"/>
          </a:p>
        </p:txBody>
      </p:sp>
      <p:pic>
        <p:nvPicPr>
          <p:cNvPr id="6146" name="Picture 2" descr="C:\Users\jdeal\AppData\Local\Microsoft\Windows\Temporary Internet Files\Content.IE5\GKJCNTKZ\Cartoon_Business_Woman_Juggling_Many_Tasks_110404-176323-82204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585" y="1195755"/>
            <a:ext cx="7936523" cy="4325814"/>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smtClean="0"/>
              <a:t>CACJ 2017 Annual Conference </a:t>
            </a:r>
            <a:endParaRPr lang="en-US" dirty="0"/>
          </a:p>
        </p:txBody>
      </p:sp>
    </p:spTree>
    <p:extLst>
      <p:ext uri="{BB962C8B-B14F-4D97-AF65-F5344CB8AC3E}">
        <p14:creationId xmlns:p14="http://schemas.microsoft.com/office/powerpoint/2010/main" val="3659574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COORDINATOR’S ROLE:</a:t>
            </a:r>
            <a:endParaRPr lang="en-US" dirty="0"/>
          </a:p>
        </p:txBody>
      </p:sp>
      <p:sp>
        <p:nvSpPr>
          <p:cNvPr id="3" name="Content Placeholder 2"/>
          <p:cNvSpPr>
            <a:spLocks noGrp="1"/>
          </p:cNvSpPr>
          <p:nvPr>
            <p:ph idx="1"/>
          </p:nvPr>
        </p:nvSpPr>
        <p:spPr>
          <a:xfrm>
            <a:off x="393948" y="1312984"/>
            <a:ext cx="7718421" cy="5392615"/>
          </a:xfrm>
        </p:spPr>
        <p:txBody>
          <a:bodyPr>
            <a:normAutofit fontScale="85000" lnSpcReduction="20000"/>
          </a:bodyPr>
          <a:lstStyle/>
          <a:p>
            <a:r>
              <a:rPr lang="en-US" dirty="0" smtClean="0"/>
              <a:t>jointly </a:t>
            </a:r>
            <a:r>
              <a:rPr lang="en-US" dirty="0"/>
              <a:t>serve as the public face of the Family Treatment Court; serve as the chief administrator; </a:t>
            </a:r>
            <a:endParaRPr lang="en-US" dirty="0" smtClean="0"/>
          </a:p>
          <a:p>
            <a:r>
              <a:rPr lang="en-US" dirty="0" smtClean="0"/>
              <a:t>coordinate </a:t>
            </a:r>
            <a:r>
              <a:rPr lang="en-US" dirty="0"/>
              <a:t>drug testing and results; </a:t>
            </a:r>
            <a:endParaRPr lang="en-US" dirty="0" smtClean="0"/>
          </a:p>
          <a:p>
            <a:r>
              <a:rPr lang="en-US" dirty="0" smtClean="0"/>
              <a:t>coordinate </a:t>
            </a:r>
            <a:r>
              <a:rPr lang="en-US" dirty="0"/>
              <a:t>the referral process; </a:t>
            </a:r>
            <a:endParaRPr lang="en-US" dirty="0" smtClean="0"/>
          </a:p>
          <a:p>
            <a:r>
              <a:rPr lang="en-US" dirty="0" smtClean="0"/>
              <a:t>develop </a:t>
            </a:r>
            <a:r>
              <a:rPr lang="en-US" dirty="0"/>
              <a:t>and communicate agendas; </a:t>
            </a:r>
            <a:endParaRPr lang="en-US" dirty="0" smtClean="0"/>
          </a:p>
          <a:p>
            <a:r>
              <a:rPr lang="en-US" dirty="0" smtClean="0"/>
              <a:t>provide </a:t>
            </a:r>
            <a:r>
              <a:rPr lang="en-US" dirty="0"/>
              <a:t>notification of special meetings and dates; </a:t>
            </a:r>
            <a:endParaRPr lang="en-US" dirty="0" smtClean="0"/>
          </a:p>
          <a:p>
            <a:r>
              <a:rPr lang="en-US" dirty="0" smtClean="0"/>
              <a:t>schedule </a:t>
            </a:r>
            <a:r>
              <a:rPr lang="en-US" dirty="0"/>
              <a:t>and facilitate clinical staffing and pre-court staffing; </a:t>
            </a:r>
            <a:endParaRPr lang="en-US" dirty="0" smtClean="0"/>
          </a:p>
          <a:p>
            <a:r>
              <a:rPr lang="en-US" dirty="0" smtClean="0"/>
              <a:t>participate </a:t>
            </a:r>
            <a:r>
              <a:rPr lang="en-US" dirty="0"/>
              <a:t>with all team members in the development of the forms necessary to process cases in the Family Treatment Court; </a:t>
            </a:r>
            <a:endParaRPr lang="en-US" dirty="0" smtClean="0"/>
          </a:p>
          <a:p>
            <a:r>
              <a:rPr lang="en-US" dirty="0" smtClean="0"/>
              <a:t>maintain files on </a:t>
            </a:r>
            <a:r>
              <a:rPr lang="en-US" dirty="0"/>
              <a:t>all Family Treatment Court clients; </a:t>
            </a:r>
            <a:endParaRPr lang="en-US" dirty="0" smtClean="0"/>
          </a:p>
          <a:p>
            <a:r>
              <a:rPr lang="en-US" dirty="0" smtClean="0"/>
              <a:t>act </a:t>
            </a:r>
            <a:r>
              <a:rPr lang="en-US" dirty="0"/>
              <a:t>as liaison between the parents, attorneys, treatment providers, and others; </a:t>
            </a:r>
            <a:endParaRPr lang="en-US" dirty="0" smtClean="0"/>
          </a:p>
          <a:p>
            <a:r>
              <a:rPr lang="en-US" dirty="0" smtClean="0"/>
              <a:t>monitor </a:t>
            </a:r>
            <a:r>
              <a:rPr lang="en-US" dirty="0"/>
              <a:t>the provision of </a:t>
            </a:r>
            <a:r>
              <a:rPr lang="en-US" dirty="0" smtClean="0"/>
              <a:t>services; </a:t>
            </a:r>
          </a:p>
          <a:p>
            <a:r>
              <a:rPr lang="en-US" dirty="0" smtClean="0"/>
              <a:t>keep </a:t>
            </a:r>
            <a:r>
              <a:rPr lang="en-US" dirty="0"/>
              <a:t>appropriate and current case files on clients; collect weekly progress information; </a:t>
            </a:r>
            <a:endParaRPr lang="en-US" dirty="0" smtClean="0"/>
          </a:p>
          <a:p>
            <a:r>
              <a:rPr lang="en-US" dirty="0" smtClean="0"/>
              <a:t>prepare </a:t>
            </a:r>
            <a:r>
              <a:rPr lang="en-US" dirty="0"/>
              <a:t>a consolidated weekly progress update on each client reporting for court; assist in identification and enrollment of potential </a:t>
            </a:r>
            <a:r>
              <a:rPr lang="en-US" dirty="0" smtClean="0"/>
              <a:t>participants; </a:t>
            </a:r>
          </a:p>
          <a:p>
            <a:r>
              <a:rPr lang="en-US" dirty="0" smtClean="0"/>
              <a:t>and </a:t>
            </a:r>
            <a:r>
              <a:rPr lang="en-US" dirty="0"/>
              <a:t>coordinate additional services for Family Treatment Court participants.</a:t>
            </a:r>
          </a:p>
        </p:txBody>
      </p:sp>
      <p:sp>
        <p:nvSpPr>
          <p:cNvPr id="4" name="Footer Placeholder 3"/>
          <p:cNvSpPr>
            <a:spLocks noGrp="1"/>
          </p:cNvSpPr>
          <p:nvPr>
            <p:ph type="ftr" sz="quarter" idx="11"/>
          </p:nvPr>
        </p:nvSpPr>
        <p:spPr/>
        <p:txBody>
          <a:bodyPr/>
          <a:lstStyle/>
          <a:p>
            <a:r>
              <a:rPr lang="en-US" smtClean="0"/>
              <a:t>CACJ 2017 Annual Conference </a:t>
            </a:r>
            <a:endParaRPr lang="en-US" dirty="0"/>
          </a:p>
        </p:txBody>
      </p:sp>
    </p:spTree>
    <p:extLst>
      <p:ext uri="{BB962C8B-B14F-4D97-AF65-F5344CB8AC3E}">
        <p14:creationId xmlns:p14="http://schemas.microsoft.com/office/powerpoint/2010/main" val="30261769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825097"/>
          </a:xfrm>
        </p:spPr>
        <p:txBody>
          <a:bodyPr/>
          <a:lstStyle/>
          <a:p>
            <a:pPr algn="ctr"/>
            <a:r>
              <a:rPr lang="en-US" dirty="0" smtClean="0"/>
              <a:t>S.A.A.G.</a:t>
            </a:r>
            <a:endParaRPr lang="en-US" dirty="0"/>
          </a:p>
        </p:txBody>
      </p:sp>
      <p:pic>
        <p:nvPicPr>
          <p:cNvPr id="7170" name="Picture 2" descr="C:\Users\jdeal\AppData\Local\Microsoft\Windows\Temporary Internet Files\Content.IE5\1WY25RRF\128499673861c7T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2585" y="1256781"/>
            <a:ext cx="4747846" cy="4204793"/>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smtClean="0"/>
              <a:t>CACJ 2017 Annual Conference </a:t>
            </a:r>
            <a:endParaRPr lang="en-US" dirty="0"/>
          </a:p>
        </p:txBody>
      </p:sp>
    </p:spTree>
    <p:extLst>
      <p:ext uri="{BB962C8B-B14F-4D97-AF65-F5344CB8AC3E}">
        <p14:creationId xmlns:p14="http://schemas.microsoft.com/office/powerpoint/2010/main" val="38927777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S.A.A.G.’S ROLE:</a:t>
            </a:r>
            <a:endParaRPr lang="en-US" dirty="0"/>
          </a:p>
        </p:txBody>
      </p:sp>
      <p:sp>
        <p:nvSpPr>
          <p:cNvPr id="3" name="Content Placeholder 2"/>
          <p:cNvSpPr>
            <a:spLocks noGrp="1"/>
          </p:cNvSpPr>
          <p:nvPr>
            <p:ph idx="1"/>
          </p:nvPr>
        </p:nvSpPr>
        <p:spPr>
          <a:xfrm>
            <a:off x="827700" y="2052925"/>
            <a:ext cx="6711654" cy="3128675"/>
          </a:xfrm>
        </p:spPr>
        <p:txBody>
          <a:bodyPr/>
          <a:lstStyle/>
          <a:p>
            <a:r>
              <a:rPr lang="en-US" dirty="0" smtClean="0"/>
              <a:t>to </a:t>
            </a:r>
            <a:r>
              <a:rPr lang="en-US" dirty="0"/>
              <a:t>represent DFCS at </a:t>
            </a:r>
            <a:r>
              <a:rPr lang="en-US" dirty="0" smtClean="0"/>
              <a:t>staffing </a:t>
            </a:r>
            <a:r>
              <a:rPr lang="en-US" dirty="0"/>
              <a:t>and Family Treatment Court hearings; </a:t>
            </a:r>
            <a:endParaRPr lang="en-US" dirty="0" smtClean="0"/>
          </a:p>
          <a:p>
            <a:r>
              <a:rPr lang="en-US" dirty="0" smtClean="0"/>
              <a:t>prepare </a:t>
            </a:r>
            <a:r>
              <a:rPr lang="en-US" dirty="0"/>
              <a:t>and file necessary pleadings; </a:t>
            </a:r>
            <a:endParaRPr lang="en-US" dirty="0" smtClean="0"/>
          </a:p>
          <a:p>
            <a:r>
              <a:rPr lang="en-US" dirty="0" smtClean="0"/>
              <a:t>participate </a:t>
            </a:r>
            <a:r>
              <a:rPr lang="en-US" dirty="0"/>
              <a:t>as an active, engaged member of the Family Treatment Court team. </a:t>
            </a:r>
            <a:r>
              <a:rPr lang="en-US" dirty="0">
                <a:solidFill>
                  <a:srgbClr val="FFFF00"/>
                </a:solidFill>
              </a:rPr>
              <a:t> </a:t>
            </a:r>
            <a:endParaRPr lang="en-US" dirty="0" smtClean="0">
              <a:solidFill>
                <a:srgbClr val="FFFF00"/>
              </a:solidFill>
            </a:endParaRPr>
          </a:p>
          <a:p>
            <a:r>
              <a:rPr lang="en-US" dirty="0"/>
              <a:t>p</a:t>
            </a:r>
            <a:r>
              <a:rPr lang="en-US" dirty="0" smtClean="0"/>
              <a:t>rosecute termination hearings  on behalf of the Department</a:t>
            </a: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smtClean="0"/>
              <a:t>CACJ 2017 Annual Conference </a:t>
            </a:r>
            <a:endParaRPr lang="en-US" dirty="0"/>
          </a:p>
        </p:txBody>
      </p:sp>
    </p:spTree>
    <p:extLst>
      <p:ext uri="{BB962C8B-B14F-4D97-AF65-F5344CB8AC3E}">
        <p14:creationId xmlns:p14="http://schemas.microsoft.com/office/powerpoint/2010/main" val="2633264811"/>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1446420"/>
          </a:xfrm>
        </p:spPr>
        <p:txBody>
          <a:bodyPr/>
          <a:lstStyle/>
          <a:p>
            <a:pPr algn="ctr"/>
            <a:r>
              <a:rPr lang="en-US" dirty="0" smtClean="0"/>
              <a:t>CHILD &amp; PARENT ATTORNEYS</a:t>
            </a:r>
            <a:endParaRPr lang="en-US" dirty="0"/>
          </a:p>
        </p:txBody>
      </p:sp>
      <p:pic>
        <p:nvPicPr>
          <p:cNvPr id="8194" name="Picture 2" descr="C:\Users\jdeal\AppData\Local\Microsoft\Windows\Temporary Internet Files\Content.IE5\V7MZ01IO\Lawy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18" y="1916536"/>
            <a:ext cx="3755782" cy="2980779"/>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jdeal\AppData\Local\Microsoft\Windows\Temporary Internet Files\Content.IE5\55R9080K\lawyer-cartoon-226x3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6124" y="1916536"/>
            <a:ext cx="3411414" cy="3023181"/>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smtClean="0"/>
              <a:t>CACJ 2017 Annual Conference </a:t>
            </a:r>
            <a:endParaRPr lang="en-US" dirty="0"/>
          </a:p>
        </p:txBody>
      </p:sp>
    </p:spTree>
    <p:extLst>
      <p:ext uri="{BB962C8B-B14F-4D97-AF65-F5344CB8AC3E}">
        <p14:creationId xmlns:p14="http://schemas.microsoft.com/office/powerpoint/2010/main" val="14209296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 ATTORNEY/</a:t>
            </a:r>
            <a:br>
              <a:rPr lang="en-US" dirty="0" smtClean="0"/>
            </a:br>
            <a:r>
              <a:rPr lang="en-US" dirty="0" smtClean="0"/>
              <a:t>PARENT ATTORNEY’S ROLE:</a:t>
            </a:r>
            <a:endParaRPr lang="en-US" dirty="0"/>
          </a:p>
        </p:txBody>
      </p:sp>
      <p:sp>
        <p:nvSpPr>
          <p:cNvPr id="3" name="Content Placeholder 2"/>
          <p:cNvSpPr>
            <a:spLocks noGrp="1"/>
          </p:cNvSpPr>
          <p:nvPr>
            <p:ph idx="1"/>
          </p:nvPr>
        </p:nvSpPr>
        <p:spPr>
          <a:xfrm>
            <a:off x="827700" y="2111540"/>
            <a:ext cx="6711654" cy="4195481"/>
          </a:xfrm>
        </p:spPr>
        <p:txBody>
          <a:bodyPr/>
          <a:lstStyle/>
          <a:p>
            <a:r>
              <a:rPr lang="en-US" dirty="0" smtClean="0"/>
              <a:t>represent the children or parent in </a:t>
            </a:r>
            <a:r>
              <a:rPr lang="en-US" dirty="0"/>
              <a:t>the Family Treatment Court at staffing and required hearings; </a:t>
            </a:r>
            <a:endParaRPr lang="en-US" dirty="0" smtClean="0"/>
          </a:p>
          <a:p>
            <a:r>
              <a:rPr lang="en-US" dirty="0" smtClean="0"/>
              <a:t>prepare </a:t>
            </a:r>
            <a:r>
              <a:rPr lang="en-US" dirty="0"/>
              <a:t>for and file necessary pleadings; </a:t>
            </a:r>
            <a:endParaRPr lang="en-US" dirty="0" smtClean="0"/>
          </a:p>
          <a:p>
            <a:r>
              <a:rPr lang="en-US" dirty="0" smtClean="0"/>
              <a:t>and </a:t>
            </a:r>
            <a:r>
              <a:rPr lang="en-US" dirty="0"/>
              <a:t>participate as an active, engaged member of the Family Treatment Court team. </a:t>
            </a:r>
            <a:endParaRPr lang="en-US" dirty="0" smtClean="0"/>
          </a:p>
          <a:p>
            <a:r>
              <a:rPr lang="en-US" dirty="0" smtClean="0"/>
              <a:t>While abiding by all ethical requirements in their representation</a:t>
            </a:r>
            <a:endParaRPr lang="en-US" dirty="0"/>
          </a:p>
        </p:txBody>
      </p:sp>
      <p:sp>
        <p:nvSpPr>
          <p:cNvPr id="4" name="Footer Placeholder 3"/>
          <p:cNvSpPr>
            <a:spLocks noGrp="1"/>
          </p:cNvSpPr>
          <p:nvPr>
            <p:ph type="ftr" sz="quarter" idx="11"/>
          </p:nvPr>
        </p:nvSpPr>
        <p:spPr/>
        <p:txBody>
          <a:bodyPr/>
          <a:lstStyle/>
          <a:p>
            <a:r>
              <a:rPr lang="en-US" smtClean="0"/>
              <a:t>CACJ 2017 Annual Conference </a:t>
            </a:r>
            <a:endParaRPr lang="en-US" dirty="0"/>
          </a:p>
        </p:txBody>
      </p:sp>
    </p:spTree>
    <p:extLst>
      <p:ext uri="{BB962C8B-B14F-4D97-AF65-F5344CB8AC3E}">
        <p14:creationId xmlns:p14="http://schemas.microsoft.com/office/powerpoint/2010/main" val="10582203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731313"/>
          </a:xfrm>
        </p:spPr>
        <p:txBody>
          <a:bodyPr/>
          <a:lstStyle/>
          <a:p>
            <a:pPr algn="ctr"/>
            <a:r>
              <a:rPr lang="en-US" dirty="0" smtClean="0"/>
              <a:t>C.A.S.A.</a:t>
            </a:r>
            <a:endParaRPr lang="en-US" dirty="0"/>
          </a:p>
        </p:txBody>
      </p:sp>
      <p:pic>
        <p:nvPicPr>
          <p:cNvPr id="9218" name="Picture 2" descr="C:\Users\jdeal\AppData\Local\Microsoft\Windows\Temporary Internet Files\Content.IE5\55R9080K\bee-o-met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1507" y="1336432"/>
            <a:ext cx="3619413" cy="3868248"/>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smtClean="0"/>
              <a:t>CACJ 2017 Annual Conference </a:t>
            </a:r>
            <a:endParaRPr lang="en-US" dirty="0"/>
          </a:p>
        </p:txBody>
      </p:sp>
    </p:spTree>
    <p:extLst>
      <p:ext uri="{BB962C8B-B14F-4D97-AF65-F5344CB8AC3E}">
        <p14:creationId xmlns:p14="http://schemas.microsoft.com/office/powerpoint/2010/main" val="2612108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1024390"/>
          </a:xfrm>
        </p:spPr>
        <p:txBody>
          <a:bodyPr/>
          <a:lstStyle/>
          <a:p>
            <a:pPr algn="ctr"/>
            <a:r>
              <a:rPr lang="en-US" b="1" u="sng" dirty="0" smtClean="0"/>
              <a:t>FAMILY</a:t>
            </a:r>
            <a:r>
              <a:rPr lang="en-US" dirty="0" smtClean="0"/>
              <a:t> Treatment Court</a:t>
            </a:r>
            <a:endParaRPr lang="en-US" dirty="0"/>
          </a:p>
        </p:txBody>
      </p:sp>
      <p:pic>
        <p:nvPicPr>
          <p:cNvPr id="13314" name="Picture 2" descr="C:\Users\jdeal\AppData\Local\Microsoft\Windows\Temporary Internet Files\Content.IE5\18I8M5RC\SimpsonsFamily2[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0763" y="1289538"/>
            <a:ext cx="4562475" cy="4255478"/>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smtClean="0"/>
              <a:t>CACJ 2017 Annual Conference </a:t>
            </a:r>
            <a:endParaRPr lang="en-US" dirty="0"/>
          </a:p>
        </p:txBody>
      </p:sp>
    </p:spTree>
    <p:extLst>
      <p:ext uri="{BB962C8B-B14F-4D97-AF65-F5344CB8AC3E}">
        <p14:creationId xmlns:p14="http://schemas.microsoft.com/office/powerpoint/2010/main" val="5661581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CASA’S ROLE:</a:t>
            </a:r>
            <a:endParaRPr lang="en-US" dirty="0"/>
          </a:p>
        </p:txBody>
      </p:sp>
      <p:sp>
        <p:nvSpPr>
          <p:cNvPr id="3" name="Content Placeholder 2"/>
          <p:cNvSpPr>
            <a:spLocks noGrp="1"/>
          </p:cNvSpPr>
          <p:nvPr>
            <p:ph idx="1"/>
          </p:nvPr>
        </p:nvSpPr>
        <p:spPr>
          <a:xfrm>
            <a:off x="457200" y="1600200"/>
            <a:ext cx="7467600" cy="4800600"/>
          </a:xfrm>
        </p:spPr>
        <p:txBody>
          <a:bodyPr>
            <a:normAutofit/>
          </a:bodyPr>
          <a:lstStyle/>
          <a:p>
            <a:pPr marL="0" indent="0">
              <a:buNone/>
            </a:pPr>
            <a:r>
              <a:rPr lang="en-US" sz="2400" dirty="0" smtClean="0"/>
              <a:t>The </a:t>
            </a:r>
            <a:r>
              <a:rPr lang="en-US" sz="2400" dirty="0"/>
              <a:t>CASA /Child Advocate should advocate for the best interests of the children served by Family Treatment Court at </a:t>
            </a:r>
            <a:r>
              <a:rPr lang="en-US" sz="2400" dirty="0" err="1"/>
              <a:t>staffings</a:t>
            </a:r>
            <a:r>
              <a:rPr lang="en-US" sz="2400" dirty="0"/>
              <a:t> and hearings and participate as an active, engaged member of the Family Treatment Court team. </a:t>
            </a:r>
          </a:p>
        </p:txBody>
      </p:sp>
      <p:sp>
        <p:nvSpPr>
          <p:cNvPr id="4" name="Footer Placeholder 3"/>
          <p:cNvSpPr>
            <a:spLocks noGrp="1"/>
          </p:cNvSpPr>
          <p:nvPr>
            <p:ph type="ftr" sz="quarter" idx="11"/>
          </p:nvPr>
        </p:nvSpPr>
        <p:spPr/>
        <p:txBody>
          <a:bodyPr/>
          <a:lstStyle/>
          <a:p>
            <a:r>
              <a:rPr lang="en-US" smtClean="0"/>
              <a:t>CACJ 2017 Annual Conference </a:t>
            </a:r>
            <a:endParaRPr lang="en-US" dirty="0"/>
          </a:p>
        </p:txBody>
      </p:sp>
    </p:spTree>
    <p:extLst>
      <p:ext uri="{BB962C8B-B14F-4D97-AF65-F5344CB8AC3E}">
        <p14:creationId xmlns:p14="http://schemas.microsoft.com/office/powerpoint/2010/main" val="1893327844"/>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871990"/>
          </a:xfrm>
        </p:spPr>
        <p:txBody>
          <a:bodyPr/>
          <a:lstStyle/>
          <a:p>
            <a:pPr algn="ctr"/>
            <a:r>
              <a:rPr lang="en-US" dirty="0" smtClean="0"/>
              <a:t>D.F.C.S. REPRESENTATIVE</a:t>
            </a:r>
            <a:endParaRPr lang="en-US" dirty="0"/>
          </a:p>
        </p:txBody>
      </p:sp>
      <p:pic>
        <p:nvPicPr>
          <p:cNvPr id="10242" name="Picture 2" descr="C:\Users\jdeal\AppData\Local\Microsoft\Windows\Temporary Internet Files\Content.IE5\8OMW0SQ1\200px-Hermes_-_Futurama[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1710" y="1218696"/>
            <a:ext cx="2540579" cy="4420607"/>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smtClean="0"/>
              <a:t>CACJ 2017 Annual Conference </a:t>
            </a:r>
            <a:endParaRPr lang="en-US" dirty="0"/>
          </a:p>
        </p:txBody>
      </p:sp>
    </p:spTree>
    <p:extLst>
      <p:ext uri="{BB962C8B-B14F-4D97-AF65-F5344CB8AC3E}">
        <p14:creationId xmlns:p14="http://schemas.microsoft.com/office/powerpoint/2010/main" val="14596771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42" y="464442"/>
            <a:ext cx="7639382" cy="1400530"/>
          </a:xfrm>
        </p:spPr>
        <p:txBody>
          <a:bodyPr/>
          <a:lstStyle/>
          <a:p>
            <a:r>
              <a:rPr lang="en-US" sz="4000" dirty="0" smtClean="0"/>
              <a:t>DFCS REPRESENTATIVE’S ROLE:</a:t>
            </a:r>
            <a:endParaRPr lang="en-US" sz="4000" dirty="0"/>
          </a:p>
        </p:txBody>
      </p:sp>
      <p:sp>
        <p:nvSpPr>
          <p:cNvPr id="3" name="Content Placeholder 2"/>
          <p:cNvSpPr>
            <a:spLocks noGrp="1"/>
          </p:cNvSpPr>
          <p:nvPr>
            <p:ph idx="1"/>
          </p:nvPr>
        </p:nvSpPr>
        <p:spPr>
          <a:xfrm>
            <a:off x="827700" y="1630895"/>
            <a:ext cx="6711654" cy="4195481"/>
          </a:xfrm>
        </p:spPr>
        <p:txBody>
          <a:bodyPr>
            <a:normAutofit lnSpcReduction="10000"/>
          </a:bodyPr>
          <a:lstStyle/>
          <a:p>
            <a:r>
              <a:rPr lang="en-US" dirty="0" smtClean="0"/>
              <a:t>to </a:t>
            </a:r>
            <a:r>
              <a:rPr lang="en-US" dirty="0"/>
              <a:t>protect children’s health and safety; </a:t>
            </a:r>
            <a:endParaRPr lang="en-US" dirty="0" smtClean="0"/>
          </a:p>
          <a:p>
            <a:r>
              <a:rPr lang="en-US" dirty="0" smtClean="0"/>
              <a:t>ensure </a:t>
            </a:r>
            <a:r>
              <a:rPr lang="en-US" dirty="0"/>
              <a:t>the well-being of the children; </a:t>
            </a:r>
            <a:endParaRPr lang="en-US" dirty="0" smtClean="0"/>
          </a:p>
          <a:p>
            <a:r>
              <a:rPr lang="en-US" dirty="0" smtClean="0"/>
              <a:t>ensure </a:t>
            </a:r>
            <a:r>
              <a:rPr lang="en-US" dirty="0"/>
              <a:t>that children and their parents receive necessary services in addition to substance abuse treatment; </a:t>
            </a:r>
            <a:endParaRPr lang="en-US" dirty="0" smtClean="0"/>
          </a:p>
          <a:p>
            <a:r>
              <a:rPr lang="en-US" dirty="0" smtClean="0"/>
              <a:t>assist </a:t>
            </a:r>
            <a:r>
              <a:rPr lang="en-US" dirty="0"/>
              <a:t>in identifying potential participants and refer them to Family Treatment Court; </a:t>
            </a:r>
            <a:endParaRPr lang="en-US" dirty="0" smtClean="0"/>
          </a:p>
          <a:p>
            <a:r>
              <a:rPr lang="en-US" dirty="0" smtClean="0"/>
              <a:t>inform </a:t>
            </a:r>
            <a:r>
              <a:rPr lang="en-US" dirty="0"/>
              <a:t>the team immediately of any significant changes in the needs of children and parents; </a:t>
            </a:r>
            <a:endParaRPr lang="en-US" dirty="0" smtClean="0"/>
          </a:p>
          <a:p>
            <a:r>
              <a:rPr lang="en-US" dirty="0" smtClean="0"/>
              <a:t>and </a:t>
            </a:r>
            <a:r>
              <a:rPr lang="en-US" dirty="0"/>
              <a:t>attend and participate as an active, engaged member of the Family Treatment Court team in all </a:t>
            </a:r>
            <a:r>
              <a:rPr lang="en-US" dirty="0" err="1"/>
              <a:t>staffings</a:t>
            </a:r>
            <a:r>
              <a:rPr lang="en-US" dirty="0"/>
              <a:t> and required hearings.</a:t>
            </a:r>
          </a:p>
        </p:txBody>
      </p:sp>
      <p:sp>
        <p:nvSpPr>
          <p:cNvPr id="4" name="Footer Placeholder 3"/>
          <p:cNvSpPr>
            <a:spLocks noGrp="1"/>
          </p:cNvSpPr>
          <p:nvPr>
            <p:ph type="ftr" sz="quarter" idx="11"/>
          </p:nvPr>
        </p:nvSpPr>
        <p:spPr/>
        <p:txBody>
          <a:bodyPr/>
          <a:lstStyle/>
          <a:p>
            <a:r>
              <a:rPr lang="en-US" smtClean="0"/>
              <a:t>CACJ 2017 Annual Conference </a:t>
            </a:r>
            <a:endParaRPr lang="en-US" dirty="0"/>
          </a:p>
        </p:txBody>
      </p:sp>
    </p:spTree>
    <p:extLst>
      <p:ext uri="{BB962C8B-B14F-4D97-AF65-F5344CB8AC3E}">
        <p14:creationId xmlns:p14="http://schemas.microsoft.com/office/powerpoint/2010/main" val="3321291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965774"/>
          </a:xfrm>
        </p:spPr>
        <p:txBody>
          <a:bodyPr/>
          <a:lstStyle/>
          <a:p>
            <a:pPr algn="ctr"/>
            <a:r>
              <a:rPr lang="en-US" dirty="0" smtClean="0"/>
              <a:t>TREATMENT PROVIDER</a:t>
            </a:r>
            <a:endParaRPr lang="en-US" dirty="0"/>
          </a:p>
        </p:txBody>
      </p:sp>
      <p:pic>
        <p:nvPicPr>
          <p:cNvPr id="11267" name="Picture 3" descr="C:\Users\jdeal\AppData\Local\Microsoft\Windows\Temporary Internet Files\Content.IE5\1WY25RRF\guidance2[1][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285794"/>
            <a:ext cx="6248400" cy="3724356"/>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smtClean="0"/>
              <a:t>CACJ 2017 Annual Conference </a:t>
            </a:r>
            <a:endParaRPr lang="en-US" dirty="0"/>
          </a:p>
        </p:txBody>
      </p:sp>
    </p:spTree>
    <p:extLst>
      <p:ext uri="{BB962C8B-B14F-4D97-AF65-F5344CB8AC3E}">
        <p14:creationId xmlns:p14="http://schemas.microsoft.com/office/powerpoint/2010/main" val="22915600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418" y="370657"/>
            <a:ext cx="7651105" cy="1400530"/>
          </a:xfrm>
        </p:spPr>
        <p:txBody>
          <a:bodyPr/>
          <a:lstStyle/>
          <a:p>
            <a:r>
              <a:rPr lang="en-US" sz="4000" dirty="0" smtClean="0"/>
              <a:t>TREATMENT PROVIDER’S ROLE:</a:t>
            </a:r>
            <a:endParaRPr lang="en-US" dirty="0"/>
          </a:p>
        </p:txBody>
      </p:sp>
      <p:sp>
        <p:nvSpPr>
          <p:cNvPr id="3" name="Content Placeholder 2"/>
          <p:cNvSpPr>
            <a:spLocks noGrp="1"/>
          </p:cNvSpPr>
          <p:nvPr>
            <p:ph idx="1"/>
          </p:nvPr>
        </p:nvSpPr>
        <p:spPr>
          <a:xfrm>
            <a:off x="257910" y="1559167"/>
            <a:ext cx="8006859" cy="4431323"/>
          </a:xfrm>
        </p:spPr>
        <p:txBody>
          <a:bodyPr>
            <a:normAutofit lnSpcReduction="10000"/>
          </a:bodyPr>
          <a:lstStyle/>
          <a:p>
            <a:r>
              <a:rPr lang="en-US" dirty="0" smtClean="0"/>
              <a:t>to </a:t>
            </a:r>
            <a:r>
              <a:rPr lang="en-US" dirty="0"/>
              <a:t>provide the parent with the appropriate level of </a:t>
            </a:r>
            <a:r>
              <a:rPr lang="en-US" dirty="0" smtClean="0"/>
              <a:t>substance abuse treatment as determined after </a:t>
            </a:r>
            <a:r>
              <a:rPr lang="en-US" dirty="0"/>
              <a:t>evaluation and </a:t>
            </a:r>
            <a:r>
              <a:rPr lang="en-US" dirty="0" smtClean="0"/>
              <a:t>assessment; </a:t>
            </a:r>
          </a:p>
          <a:p>
            <a:r>
              <a:rPr lang="en-US" dirty="0" smtClean="0"/>
              <a:t>bring </a:t>
            </a:r>
            <a:r>
              <a:rPr lang="en-US" dirty="0"/>
              <a:t>physical/mental health treatment needs of the parent to the attention of the Family Treatment Court </a:t>
            </a:r>
            <a:r>
              <a:rPr lang="en-US" dirty="0" smtClean="0"/>
              <a:t>team;</a:t>
            </a:r>
          </a:p>
          <a:p>
            <a:r>
              <a:rPr lang="en-US" dirty="0" smtClean="0"/>
              <a:t>provide </a:t>
            </a:r>
            <a:r>
              <a:rPr lang="en-US" dirty="0"/>
              <a:t>services to address parents’ needs or make appropriate referrals for </a:t>
            </a:r>
            <a:r>
              <a:rPr lang="en-US" dirty="0" smtClean="0"/>
              <a:t>services;</a:t>
            </a:r>
          </a:p>
          <a:p>
            <a:r>
              <a:rPr lang="en-US" dirty="0" smtClean="0"/>
              <a:t>provide </a:t>
            </a:r>
            <a:r>
              <a:rPr lang="en-US" dirty="0"/>
              <a:t>weekly progress notes to the Family Treatment Court each week in a timely </a:t>
            </a:r>
            <a:r>
              <a:rPr lang="en-US" dirty="0" smtClean="0"/>
              <a:t>manner;</a:t>
            </a:r>
          </a:p>
          <a:p>
            <a:r>
              <a:rPr lang="en-US" dirty="0" smtClean="0"/>
              <a:t>provide </a:t>
            </a:r>
            <a:r>
              <a:rPr lang="en-US" dirty="0"/>
              <a:t>random, observed drug and alcohol </a:t>
            </a:r>
            <a:r>
              <a:rPr lang="en-US" dirty="0" smtClean="0"/>
              <a:t>testing;</a:t>
            </a:r>
          </a:p>
          <a:p>
            <a:r>
              <a:rPr lang="en-US" dirty="0" smtClean="0"/>
              <a:t>and </a:t>
            </a:r>
            <a:r>
              <a:rPr lang="en-US" dirty="0"/>
              <a:t>to provide a discharge plan for the parent and all parties involved. </a:t>
            </a:r>
            <a:endParaRPr lang="en-US" dirty="0" smtClean="0"/>
          </a:p>
          <a:p>
            <a:r>
              <a:rPr lang="en-US" i="1" dirty="0" smtClean="0">
                <a:solidFill>
                  <a:schemeClr val="bg2">
                    <a:lumMod val="50000"/>
                  </a:schemeClr>
                </a:solidFill>
              </a:rPr>
              <a:t>Remember that it is the Judge’s responsibility to ensure treatment provider is providing treatment in fidelity with the model</a:t>
            </a:r>
            <a:endParaRPr lang="en-US" i="1" dirty="0">
              <a:solidFill>
                <a:schemeClr val="bg2">
                  <a:lumMod val="50000"/>
                </a:schemeClr>
              </a:solidFill>
            </a:endParaRPr>
          </a:p>
        </p:txBody>
      </p:sp>
      <p:sp>
        <p:nvSpPr>
          <p:cNvPr id="4" name="Footer Placeholder 3"/>
          <p:cNvSpPr>
            <a:spLocks noGrp="1"/>
          </p:cNvSpPr>
          <p:nvPr>
            <p:ph type="ftr" sz="quarter" idx="11"/>
          </p:nvPr>
        </p:nvSpPr>
        <p:spPr/>
        <p:txBody>
          <a:bodyPr/>
          <a:lstStyle/>
          <a:p>
            <a:r>
              <a:rPr lang="en-US" smtClean="0"/>
              <a:t>CACJ 2017 Annual Conference </a:t>
            </a:r>
            <a:endParaRPr lang="en-US" dirty="0"/>
          </a:p>
        </p:txBody>
      </p:sp>
    </p:spTree>
    <p:extLst>
      <p:ext uri="{BB962C8B-B14F-4D97-AF65-F5344CB8AC3E}">
        <p14:creationId xmlns:p14="http://schemas.microsoft.com/office/powerpoint/2010/main" val="40883597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754759"/>
          </a:xfrm>
        </p:spPr>
        <p:txBody>
          <a:bodyPr/>
          <a:lstStyle/>
          <a:p>
            <a:pPr algn="ctr"/>
            <a:r>
              <a:rPr lang="en-US" dirty="0" smtClean="0"/>
              <a:t>COMMUNITY POLICING</a:t>
            </a:r>
            <a:endParaRPr lang="en-US" dirty="0"/>
          </a:p>
        </p:txBody>
      </p:sp>
      <p:pic>
        <p:nvPicPr>
          <p:cNvPr id="12294" name="Picture 6" descr="C:\Users\jdeal\AppData\Local\Microsoft\Windows\Temporary Internet Files\Content.IE5\1AOW70VD\barne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7176" y="1503388"/>
            <a:ext cx="4175248" cy="4463658"/>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smtClean="0"/>
              <a:t>CACJ 2017 Annual Conference </a:t>
            </a:r>
            <a:endParaRPr lang="en-US" dirty="0"/>
          </a:p>
        </p:txBody>
      </p:sp>
    </p:spTree>
    <p:extLst>
      <p:ext uri="{BB962C8B-B14F-4D97-AF65-F5344CB8AC3E}">
        <p14:creationId xmlns:p14="http://schemas.microsoft.com/office/powerpoint/2010/main" val="1674550534"/>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99610"/>
            <a:ext cx="7744890" cy="1094728"/>
          </a:xfrm>
        </p:spPr>
        <p:txBody>
          <a:bodyPr/>
          <a:lstStyle/>
          <a:p>
            <a:r>
              <a:rPr lang="en-US" sz="3600" dirty="0" smtClean="0"/>
              <a:t>COMMUNITY POLICING/ SURVEILLANCE OFFICER’S ROLE</a:t>
            </a:r>
            <a:endParaRPr lang="en-US" sz="3600" dirty="0"/>
          </a:p>
        </p:txBody>
      </p:sp>
      <p:sp>
        <p:nvSpPr>
          <p:cNvPr id="3" name="Content Placeholder 2"/>
          <p:cNvSpPr>
            <a:spLocks noGrp="1"/>
          </p:cNvSpPr>
          <p:nvPr>
            <p:ph idx="1"/>
          </p:nvPr>
        </p:nvSpPr>
        <p:spPr>
          <a:xfrm>
            <a:off x="827700" y="1865355"/>
            <a:ext cx="6711654" cy="4195481"/>
          </a:xfrm>
        </p:spPr>
        <p:txBody>
          <a:bodyPr/>
          <a:lstStyle/>
          <a:p>
            <a:r>
              <a:rPr lang="en-US" dirty="0" smtClean="0"/>
              <a:t>report </a:t>
            </a:r>
            <a:r>
              <a:rPr lang="en-US" dirty="0"/>
              <a:t>observations made during random home visits; </a:t>
            </a:r>
            <a:endParaRPr lang="en-US" dirty="0" smtClean="0"/>
          </a:p>
          <a:p>
            <a:r>
              <a:rPr lang="en-US" dirty="0" smtClean="0"/>
              <a:t>report </a:t>
            </a:r>
            <a:r>
              <a:rPr lang="en-US" dirty="0"/>
              <a:t>observations regarding the children and the home environment; </a:t>
            </a:r>
            <a:endParaRPr lang="en-US" dirty="0" smtClean="0"/>
          </a:p>
          <a:p>
            <a:r>
              <a:rPr lang="en-US" dirty="0" smtClean="0"/>
              <a:t>conduct </a:t>
            </a:r>
            <a:r>
              <a:rPr lang="en-US" dirty="0"/>
              <a:t>random, observed drug screens; </a:t>
            </a:r>
            <a:endParaRPr lang="en-US" dirty="0" smtClean="0"/>
          </a:p>
          <a:p>
            <a:r>
              <a:rPr lang="en-US" dirty="0" smtClean="0"/>
              <a:t>and </a:t>
            </a:r>
            <a:r>
              <a:rPr lang="en-US" dirty="0"/>
              <a:t>report results of drug tests and any other information deemed relevant to the family’s continued success. </a:t>
            </a:r>
            <a:endParaRPr lang="en-US" dirty="0" smtClean="0"/>
          </a:p>
          <a:p>
            <a:pPr marL="0" indent="0">
              <a:buNone/>
            </a:pPr>
            <a:r>
              <a:rPr lang="en-US" dirty="0" smtClean="0">
                <a:solidFill>
                  <a:schemeClr val="bg2">
                    <a:lumMod val="50000"/>
                  </a:schemeClr>
                </a:solidFill>
              </a:rPr>
              <a:t>Attend staffing and court and participate as team member</a:t>
            </a:r>
            <a:endParaRPr lang="en-US" dirty="0">
              <a:solidFill>
                <a:schemeClr val="bg2">
                  <a:lumMod val="50000"/>
                </a:schemeClr>
              </a:solidFill>
            </a:endParaRPr>
          </a:p>
        </p:txBody>
      </p:sp>
      <p:sp>
        <p:nvSpPr>
          <p:cNvPr id="4" name="Footer Placeholder 3"/>
          <p:cNvSpPr>
            <a:spLocks noGrp="1"/>
          </p:cNvSpPr>
          <p:nvPr>
            <p:ph type="ftr" sz="quarter" idx="11"/>
          </p:nvPr>
        </p:nvSpPr>
        <p:spPr/>
        <p:txBody>
          <a:bodyPr/>
          <a:lstStyle/>
          <a:p>
            <a:r>
              <a:rPr lang="en-US" smtClean="0"/>
              <a:t>CACJ 2017 Annual Conference </a:t>
            </a:r>
            <a:endParaRPr lang="en-US" dirty="0"/>
          </a:p>
        </p:txBody>
      </p:sp>
    </p:spTree>
    <p:extLst>
      <p:ext uri="{BB962C8B-B14F-4D97-AF65-F5344CB8AC3E}">
        <p14:creationId xmlns:p14="http://schemas.microsoft.com/office/powerpoint/2010/main" val="11866024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918882"/>
          </a:xfrm>
        </p:spPr>
        <p:txBody>
          <a:bodyPr/>
          <a:lstStyle/>
          <a:p>
            <a:r>
              <a:rPr lang="en-US" dirty="0" smtClean="0"/>
              <a:t>How Do You Get Started?</a:t>
            </a:r>
            <a:endParaRPr lang="en-US" dirty="0"/>
          </a:p>
        </p:txBody>
      </p:sp>
      <p:sp>
        <p:nvSpPr>
          <p:cNvPr id="3" name="Content Placeholder 2"/>
          <p:cNvSpPr>
            <a:spLocks noGrp="1"/>
          </p:cNvSpPr>
          <p:nvPr>
            <p:ph idx="1"/>
          </p:nvPr>
        </p:nvSpPr>
        <p:spPr>
          <a:xfrm>
            <a:off x="827700" y="1383323"/>
            <a:ext cx="7249500" cy="4232031"/>
          </a:xfrm>
        </p:spPr>
        <p:txBody>
          <a:bodyPr>
            <a:normAutofit/>
          </a:bodyPr>
          <a:lstStyle/>
          <a:p>
            <a:r>
              <a:rPr lang="en-US" dirty="0" smtClean="0"/>
              <a:t>Recruit your team</a:t>
            </a:r>
          </a:p>
          <a:p>
            <a:r>
              <a:rPr lang="en-US" dirty="0" smtClean="0"/>
              <a:t>Gather Community Support</a:t>
            </a:r>
          </a:p>
          <a:p>
            <a:r>
              <a:rPr lang="en-US" dirty="0" smtClean="0"/>
              <a:t>Conduct Planning Meetings to Develop:</a:t>
            </a:r>
          </a:p>
          <a:p>
            <a:pPr lvl="1"/>
            <a:r>
              <a:rPr lang="en-US" dirty="0" smtClean="0"/>
              <a:t>Policy and Procedure Manual</a:t>
            </a:r>
          </a:p>
          <a:p>
            <a:pPr lvl="1"/>
            <a:r>
              <a:rPr lang="en-US" dirty="0" smtClean="0"/>
              <a:t>Participant Handbook</a:t>
            </a:r>
          </a:p>
          <a:p>
            <a:pPr lvl="1"/>
            <a:r>
              <a:rPr lang="en-US" dirty="0" smtClean="0"/>
              <a:t>Sanction / Incentive Matrix</a:t>
            </a:r>
          </a:p>
          <a:p>
            <a:pPr lvl="1"/>
            <a:r>
              <a:rPr lang="en-US" dirty="0" smtClean="0"/>
              <a:t>Treatment Curriculum</a:t>
            </a:r>
          </a:p>
          <a:p>
            <a:pPr lvl="1"/>
            <a:r>
              <a:rPr lang="en-US" dirty="0" smtClean="0"/>
              <a:t>Target Population/Intake Procedures</a:t>
            </a:r>
          </a:p>
          <a:p>
            <a:r>
              <a:rPr lang="en-US" dirty="0" smtClean="0"/>
              <a:t>Apply to the CACJ for Certification and Implementation Grants/Funding</a:t>
            </a:r>
            <a:endParaRPr lang="en-US" dirty="0"/>
          </a:p>
        </p:txBody>
      </p:sp>
      <p:sp>
        <p:nvSpPr>
          <p:cNvPr id="4" name="Footer Placeholder 3"/>
          <p:cNvSpPr>
            <a:spLocks noGrp="1"/>
          </p:cNvSpPr>
          <p:nvPr>
            <p:ph type="ftr" sz="quarter" idx="11"/>
          </p:nvPr>
        </p:nvSpPr>
        <p:spPr/>
        <p:txBody>
          <a:bodyPr/>
          <a:lstStyle/>
          <a:p>
            <a:r>
              <a:rPr lang="en-US" smtClean="0"/>
              <a:t>CACJ 2017 Annual Conference </a:t>
            </a:r>
            <a:endParaRPr lang="en-US" dirty="0"/>
          </a:p>
        </p:txBody>
      </p:sp>
    </p:spTree>
    <p:extLst>
      <p:ext uri="{BB962C8B-B14F-4D97-AF65-F5344CB8AC3E}">
        <p14:creationId xmlns:p14="http://schemas.microsoft.com/office/powerpoint/2010/main" val="3670836861"/>
      </p:ext>
    </p:extLst>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MARKETING</a:t>
            </a:r>
            <a:endParaRPr lang="en-US" dirty="0"/>
          </a:p>
        </p:txBody>
      </p:sp>
      <p:sp>
        <p:nvSpPr>
          <p:cNvPr id="4" name="Content Placeholder 3"/>
          <p:cNvSpPr>
            <a:spLocks noGrp="1"/>
          </p:cNvSpPr>
          <p:nvPr>
            <p:ph idx="1"/>
          </p:nvPr>
        </p:nvSpPr>
        <p:spPr/>
        <p:txBody>
          <a:bodyPr>
            <a:normAutofit/>
          </a:bodyPr>
          <a:lstStyle/>
          <a:p>
            <a:pPr marL="0" indent="0" algn="ctr">
              <a:buNone/>
            </a:pPr>
            <a:r>
              <a:rPr lang="en-US" sz="4000" dirty="0" smtClean="0">
                <a:solidFill>
                  <a:schemeClr val="bg2">
                    <a:lumMod val="50000"/>
                  </a:schemeClr>
                </a:solidFill>
              </a:rPr>
              <a:t>FAMILY TREATMENT COURT HAS THE ADVANTAGE</a:t>
            </a:r>
            <a:endParaRPr lang="en-US" sz="4000" dirty="0">
              <a:solidFill>
                <a:schemeClr val="bg2">
                  <a:lumMod val="50000"/>
                </a:schemeClr>
              </a:solidFill>
            </a:endParaRPr>
          </a:p>
        </p:txBody>
      </p:sp>
      <p:sp>
        <p:nvSpPr>
          <p:cNvPr id="3" name="Footer Placeholder 2"/>
          <p:cNvSpPr>
            <a:spLocks noGrp="1"/>
          </p:cNvSpPr>
          <p:nvPr>
            <p:ph type="ftr" sz="quarter" idx="11"/>
          </p:nvPr>
        </p:nvSpPr>
        <p:spPr/>
        <p:txBody>
          <a:bodyPr/>
          <a:lstStyle/>
          <a:p>
            <a:r>
              <a:rPr lang="en-US" smtClean="0"/>
              <a:t>CACJ 2017 Annual Conference </a:t>
            </a:r>
            <a:endParaRPr lang="en-US" dirty="0"/>
          </a:p>
        </p:txBody>
      </p:sp>
    </p:spTree>
    <p:extLst>
      <p:ext uri="{BB962C8B-B14F-4D97-AF65-F5344CB8AC3E}">
        <p14:creationId xmlns:p14="http://schemas.microsoft.com/office/powerpoint/2010/main" val="7636221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9098"/>
            <a:ext cx="7620000" cy="1143000"/>
          </a:xfrm>
        </p:spPr>
        <p:txBody>
          <a:bodyPr/>
          <a:lstStyle/>
          <a:p>
            <a:pPr algn="ctr"/>
            <a:r>
              <a:rPr lang="en-US" dirty="0" smtClean="0"/>
              <a:t>Family Treatment Courts – How can anyone say NO?</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8033" y="2024087"/>
            <a:ext cx="5826492" cy="3539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CACJ 2017 Annual Conference </a:t>
            </a:r>
            <a:endParaRPr lang="en-US" dirty="0"/>
          </a:p>
        </p:txBody>
      </p:sp>
    </p:spTree>
    <p:extLst>
      <p:ext uri="{BB962C8B-B14F-4D97-AF65-F5344CB8AC3E}">
        <p14:creationId xmlns:p14="http://schemas.microsoft.com/office/powerpoint/2010/main" val="18813756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jdeal\AppData\Local\Microsoft\Windows\Temporary Internet Files\Content.IE5\1WY25RRF\Your_missio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9762" y="1466850"/>
            <a:ext cx="5324475" cy="39243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CACJ 2017 Annual Conference </a:t>
            </a:r>
            <a:endParaRPr lang="en-US" dirty="0"/>
          </a:p>
        </p:txBody>
      </p:sp>
    </p:spTree>
    <p:extLst>
      <p:ext uri="{BB962C8B-B14F-4D97-AF65-F5344CB8AC3E}">
        <p14:creationId xmlns:p14="http://schemas.microsoft.com/office/powerpoint/2010/main" val="1569925047"/>
      </p:ext>
    </p:extLst>
  </p:cSld>
  <p:clrMapOvr>
    <a:masterClrMapping/>
  </p:clrMapOvr>
  <p:transition spd="slow">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1129897"/>
          </a:xfrm>
        </p:spPr>
        <p:txBody>
          <a:bodyPr/>
          <a:lstStyle/>
          <a:p>
            <a:r>
              <a:rPr lang="en-US" dirty="0" smtClean="0"/>
              <a:t>FTCs – PROTECT CHILDREN</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228" y="1606059"/>
            <a:ext cx="5929321" cy="428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CACJ 2017 Annual Conference </a:t>
            </a:r>
            <a:endParaRPr lang="en-US" dirty="0"/>
          </a:p>
        </p:txBody>
      </p:sp>
    </p:spTree>
    <p:extLst>
      <p:ext uri="{BB962C8B-B14F-4D97-AF65-F5344CB8AC3E}">
        <p14:creationId xmlns:p14="http://schemas.microsoft.com/office/powerpoint/2010/main" val="35217732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FTCs – TREAT THE WHOLE FAMILY</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4308" y="1806171"/>
            <a:ext cx="4794737" cy="3847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CACJ 2017 Annual Conference </a:t>
            </a:r>
            <a:endParaRPr lang="en-US" dirty="0"/>
          </a:p>
        </p:txBody>
      </p:sp>
    </p:spTree>
    <p:extLst>
      <p:ext uri="{BB962C8B-B14F-4D97-AF65-F5344CB8AC3E}">
        <p14:creationId xmlns:p14="http://schemas.microsoft.com/office/powerpoint/2010/main" val="20347653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77582"/>
            <a:ext cx="7055380" cy="989220"/>
          </a:xfrm>
        </p:spPr>
        <p:txBody>
          <a:bodyPr/>
          <a:lstStyle/>
          <a:p>
            <a:pPr algn="ctr"/>
            <a:r>
              <a:rPr lang="en-US" dirty="0" smtClean="0"/>
              <a:t>FTCs – results</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905" y="961301"/>
            <a:ext cx="4471987" cy="3082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9261" y="3539345"/>
            <a:ext cx="3903785" cy="3108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46905" y="4138249"/>
            <a:ext cx="4108572" cy="2185214"/>
          </a:xfrm>
          <a:prstGeom prst="rect">
            <a:avLst/>
          </a:prstGeom>
          <a:noFill/>
        </p:spPr>
        <p:txBody>
          <a:bodyPr wrap="square" rtlCol="0">
            <a:spAutoFit/>
          </a:bodyPr>
          <a:lstStyle/>
          <a:p>
            <a:pPr marL="285750" indent="-285750">
              <a:buFont typeface="Arial" panose="020B0604020202020204" pitchFamily="34" charset="0"/>
              <a:buChar char="•"/>
            </a:pPr>
            <a:r>
              <a:rPr lang="en-US" altLang="en-US" sz="1700" dirty="0" smtClean="0">
                <a:latin typeface="+mj-lt"/>
              </a:rPr>
              <a:t>During </a:t>
            </a:r>
            <a:r>
              <a:rPr lang="en-US" altLang="en-US" sz="1700" dirty="0">
                <a:latin typeface="+mj-lt"/>
              </a:rPr>
              <a:t>that time period, average graduation rate was 47% and retention rate was 71%, higher than the national rate of 35% and 48% respectively.</a:t>
            </a:r>
          </a:p>
          <a:p>
            <a:pPr marL="285750" indent="-285750">
              <a:buFont typeface="Arial" panose="020B0604020202020204" pitchFamily="34" charset="0"/>
              <a:buChar char="•"/>
            </a:pPr>
            <a:r>
              <a:rPr lang="en-US" altLang="en-US" sz="1700" dirty="0">
                <a:latin typeface="+mj-lt"/>
              </a:rPr>
              <a:t>The median FTC time to reunification is approximately 6 months with 95 children having been reunified in the first 6 months of 2016</a:t>
            </a:r>
            <a:r>
              <a:rPr lang="en-US" altLang="en-US" sz="1700" dirty="0" smtClean="0">
                <a:latin typeface="+mj-lt"/>
              </a:rPr>
              <a:t>.</a:t>
            </a:r>
            <a:endParaRPr lang="en-US" sz="1700" dirty="0">
              <a:latin typeface="+mj-lt"/>
            </a:endParaRPr>
          </a:p>
        </p:txBody>
      </p:sp>
      <p:sp>
        <p:nvSpPr>
          <p:cNvPr id="4" name="Footer Placeholder 3"/>
          <p:cNvSpPr>
            <a:spLocks noGrp="1"/>
          </p:cNvSpPr>
          <p:nvPr>
            <p:ph type="ftr" sz="quarter" idx="11"/>
          </p:nvPr>
        </p:nvSpPr>
        <p:spPr/>
        <p:txBody>
          <a:bodyPr/>
          <a:lstStyle/>
          <a:p>
            <a:r>
              <a:rPr lang="en-US" smtClean="0"/>
              <a:t>CACJ 2017 Annual Conference </a:t>
            </a:r>
            <a:endParaRPr lang="en-US" dirty="0"/>
          </a:p>
        </p:txBody>
      </p:sp>
      <p:sp>
        <p:nvSpPr>
          <p:cNvPr id="5" name="TextBox 4"/>
          <p:cNvSpPr txBox="1"/>
          <p:nvPr/>
        </p:nvSpPr>
        <p:spPr>
          <a:xfrm>
            <a:off x="4724400" y="961301"/>
            <a:ext cx="3634154" cy="2723823"/>
          </a:xfrm>
          <a:prstGeom prst="rect">
            <a:avLst/>
          </a:prstGeom>
          <a:noFill/>
        </p:spPr>
        <p:txBody>
          <a:bodyPr wrap="square" rtlCol="0">
            <a:spAutoFit/>
          </a:bodyPr>
          <a:lstStyle/>
          <a:p>
            <a:pPr marL="285750" indent="-285750">
              <a:buFont typeface="Arial" panose="020B0604020202020204" pitchFamily="34" charset="0"/>
              <a:buChar char="•"/>
            </a:pPr>
            <a:r>
              <a:rPr lang="en-US" altLang="en-US" sz="1700" dirty="0">
                <a:latin typeface="+mj-lt"/>
              </a:rPr>
              <a:t>Nationwide research shows that </a:t>
            </a:r>
            <a:r>
              <a:rPr lang="en-US" altLang="en-US" sz="1700" dirty="0" smtClean="0">
                <a:latin typeface="+mj-lt"/>
              </a:rPr>
              <a:t>FTCs </a:t>
            </a:r>
            <a:r>
              <a:rPr lang="en-US" altLang="en-US" sz="1700" dirty="0">
                <a:latin typeface="+mj-lt"/>
              </a:rPr>
              <a:t>have expedited entry into substance abuse treatment and improved completion rates, as well as faster reunification and a lower rate of return to care.</a:t>
            </a:r>
          </a:p>
          <a:p>
            <a:pPr marL="285750" indent="-285750">
              <a:buFont typeface="Arial" panose="020B0604020202020204" pitchFamily="34" charset="0"/>
              <a:buChar char="•"/>
            </a:pPr>
            <a:r>
              <a:rPr lang="en-US" altLang="en-US" sz="1700" dirty="0">
                <a:latin typeface="+mj-lt"/>
              </a:rPr>
              <a:t>Between January 1, 2014-June 30, 2016, </a:t>
            </a:r>
            <a:r>
              <a:rPr lang="en-US" altLang="en-US" sz="1700" dirty="0" smtClean="0">
                <a:latin typeface="+mj-lt"/>
              </a:rPr>
              <a:t>the 9 Georgia </a:t>
            </a:r>
            <a:r>
              <a:rPr lang="en-US" altLang="en-US" sz="1700" dirty="0">
                <a:latin typeface="+mj-lt"/>
              </a:rPr>
              <a:t>FTCs served 555 parents and 830 children.</a:t>
            </a:r>
          </a:p>
          <a:p>
            <a:endParaRPr lang="en-US" dirty="0"/>
          </a:p>
        </p:txBody>
      </p:sp>
    </p:spTree>
    <p:extLst>
      <p:ext uri="{BB962C8B-B14F-4D97-AF65-F5344CB8AC3E}">
        <p14:creationId xmlns:p14="http://schemas.microsoft.com/office/powerpoint/2010/main" val="6820033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a:xfrm>
            <a:off x="780808" y="1431601"/>
            <a:ext cx="6711654" cy="4195481"/>
          </a:xfrm>
        </p:spPr>
        <p:txBody>
          <a:bodyPr>
            <a:normAutofit lnSpcReduction="10000"/>
          </a:bodyPr>
          <a:lstStyle/>
          <a:p>
            <a:r>
              <a:rPr lang="en-US" sz="4000" dirty="0" smtClean="0"/>
              <a:t>REFERRALS</a:t>
            </a:r>
          </a:p>
          <a:p>
            <a:r>
              <a:rPr lang="en-US" sz="4000" dirty="0" smtClean="0"/>
              <a:t>CSB SUPPORT AND INVOLVEMENT</a:t>
            </a:r>
          </a:p>
          <a:p>
            <a:r>
              <a:rPr lang="en-US" sz="4000" dirty="0" smtClean="0"/>
              <a:t>TIME</a:t>
            </a:r>
          </a:p>
          <a:p>
            <a:r>
              <a:rPr lang="en-US" sz="4000" dirty="0" smtClean="0"/>
              <a:t>LOCAL GOVERNMENT</a:t>
            </a:r>
          </a:p>
          <a:p>
            <a:r>
              <a:rPr lang="en-US" sz="4000" dirty="0" smtClean="0"/>
              <a:t>EDUCATION</a:t>
            </a:r>
          </a:p>
        </p:txBody>
      </p:sp>
      <p:sp>
        <p:nvSpPr>
          <p:cNvPr id="4" name="Footer Placeholder 3"/>
          <p:cNvSpPr>
            <a:spLocks noGrp="1"/>
          </p:cNvSpPr>
          <p:nvPr>
            <p:ph type="ftr" sz="quarter" idx="11"/>
          </p:nvPr>
        </p:nvSpPr>
        <p:spPr/>
        <p:txBody>
          <a:bodyPr/>
          <a:lstStyle/>
          <a:p>
            <a:r>
              <a:rPr lang="en-US" smtClean="0"/>
              <a:t>CACJ 2017 Annual Conference </a:t>
            </a:r>
            <a:endParaRPr lang="en-US" dirty="0"/>
          </a:p>
        </p:txBody>
      </p:sp>
    </p:spTree>
    <p:extLst>
      <p:ext uri="{BB962C8B-B14F-4D97-AF65-F5344CB8AC3E}">
        <p14:creationId xmlns:p14="http://schemas.microsoft.com/office/powerpoint/2010/main" val="25352277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965774"/>
          </a:xfrm>
        </p:spPr>
        <p:txBody>
          <a:bodyPr/>
          <a:lstStyle/>
          <a:p>
            <a:r>
              <a:rPr lang="en-US" dirty="0" smtClean="0"/>
              <a:t>REFERRALS</a:t>
            </a:r>
            <a:endParaRPr lang="en-US" dirty="0"/>
          </a:p>
        </p:txBody>
      </p:sp>
      <p:sp>
        <p:nvSpPr>
          <p:cNvPr id="3" name="Content Placeholder 2"/>
          <p:cNvSpPr>
            <a:spLocks noGrp="1"/>
          </p:cNvSpPr>
          <p:nvPr>
            <p:ph idx="1"/>
          </p:nvPr>
        </p:nvSpPr>
        <p:spPr>
          <a:xfrm>
            <a:off x="621324" y="1418492"/>
            <a:ext cx="7420706" cy="4853360"/>
          </a:xfrm>
        </p:spPr>
        <p:txBody>
          <a:bodyPr/>
          <a:lstStyle/>
          <a:p>
            <a:r>
              <a:rPr lang="en-US" dirty="0" smtClean="0"/>
              <a:t>Department of Family and Children Services</a:t>
            </a:r>
          </a:p>
          <a:p>
            <a:pPr lvl="1"/>
            <a:r>
              <a:rPr lang="en-US" dirty="0" smtClean="0"/>
              <a:t>Main referrer</a:t>
            </a:r>
          </a:p>
          <a:p>
            <a:pPr lvl="1"/>
            <a:r>
              <a:rPr lang="en-US" dirty="0" smtClean="0"/>
              <a:t>Must be an active member of your team</a:t>
            </a:r>
          </a:p>
          <a:p>
            <a:pPr lvl="1"/>
            <a:r>
              <a:rPr lang="en-US" dirty="0" smtClean="0"/>
              <a:t>Have to change their mindset</a:t>
            </a:r>
          </a:p>
          <a:p>
            <a:pPr lvl="1"/>
            <a:r>
              <a:rPr lang="en-US" dirty="0" smtClean="0"/>
              <a:t>Consistency in case workers may be a challenge</a:t>
            </a:r>
          </a:p>
          <a:p>
            <a:pPr lvl="1"/>
            <a:r>
              <a:rPr lang="en-US" dirty="0" smtClean="0"/>
              <a:t>How do you motivate somebody that doesn’t directly report to you?</a:t>
            </a:r>
          </a:p>
          <a:p>
            <a:r>
              <a:rPr lang="en-US" dirty="0" smtClean="0"/>
              <a:t>Adult Criminal Division</a:t>
            </a:r>
          </a:p>
          <a:p>
            <a:pPr lvl="1"/>
            <a:r>
              <a:rPr lang="en-US" dirty="0" smtClean="0"/>
              <a:t>Educate DA, PD, Private Attorneys</a:t>
            </a:r>
          </a:p>
          <a:p>
            <a:r>
              <a:rPr lang="en-US" dirty="0" smtClean="0"/>
              <a:t>Transfers from Superior Court/State Court/Other accountability courts</a:t>
            </a:r>
            <a:endParaRPr lang="en-US" dirty="0"/>
          </a:p>
        </p:txBody>
      </p:sp>
      <p:sp>
        <p:nvSpPr>
          <p:cNvPr id="4" name="Footer Placeholder 3"/>
          <p:cNvSpPr>
            <a:spLocks noGrp="1"/>
          </p:cNvSpPr>
          <p:nvPr>
            <p:ph type="ftr" sz="quarter" idx="11"/>
          </p:nvPr>
        </p:nvSpPr>
        <p:spPr/>
        <p:txBody>
          <a:bodyPr/>
          <a:lstStyle/>
          <a:p>
            <a:r>
              <a:rPr lang="en-US" smtClean="0"/>
              <a:t>CACJ 2017 Annual Conference </a:t>
            </a:r>
            <a:endParaRPr lang="en-US" dirty="0"/>
          </a:p>
        </p:txBody>
      </p:sp>
    </p:spTree>
    <p:extLst>
      <p:ext uri="{BB962C8B-B14F-4D97-AF65-F5344CB8AC3E}">
        <p14:creationId xmlns:p14="http://schemas.microsoft.com/office/powerpoint/2010/main" val="17593337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3929"/>
            <a:ext cx="7620000" cy="1143000"/>
          </a:xfrm>
        </p:spPr>
        <p:txBody>
          <a:bodyPr/>
          <a:lstStyle/>
          <a:p>
            <a:r>
              <a:rPr lang="en-US" dirty="0" smtClean="0"/>
              <a:t>COMMUNITY SERVICE BOARD INVOLVEMENT</a:t>
            </a:r>
            <a:endParaRPr lang="en-US" dirty="0"/>
          </a:p>
        </p:txBody>
      </p:sp>
      <p:sp>
        <p:nvSpPr>
          <p:cNvPr id="3" name="Content Placeholder 2"/>
          <p:cNvSpPr>
            <a:spLocks noGrp="1"/>
          </p:cNvSpPr>
          <p:nvPr>
            <p:ph idx="1"/>
          </p:nvPr>
        </p:nvSpPr>
        <p:spPr>
          <a:xfrm>
            <a:off x="827699" y="1982587"/>
            <a:ext cx="7155715" cy="4195481"/>
          </a:xfrm>
        </p:spPr>
        <p:txBody>
          <a:bodyPr/>
          <a:lstStyle/>
          <a:p>
            <a:r>
              <a:rPr lang="en-US" dirty="0" smtClean="0"/>
              <a:t>Often is main/only service provider</a:t>
            </a:r>
          </a:p>
          <a:p>
            <a:r>
              <a:rPr lang="en-US" dirty="0" smtClean="0"/>
              <a:t>Need consistency in treatment</a:t>
            </a:r>
          </a:p>
          <a:p>
            <a:pPr lvl="1"/>
            <a:r>
              <a:rPr lang="en-US" dirty="0" smtClean="0"/>
              <a:t>Evidence based treatment</a:t>
            </a:r>
          </a:p>
          <a:p>
            <a:pPr lvl="1"/>
            <a:r>
              <a:rPr lang="en-US" dirty="0" smtClean="0"/>
              <a:t>Parents and Children</a:t>
            </a:r>
          </a:p>
          <a:p>
            <a:r>
              <a:rPr lang="en-US" dirty="0" smtClean="0"/>
              <a:t>Insurance/billing can be a barrier to treatment</a:t>
            </a:r>
          </a:p>
          <a:p>
            <a:r>
              <a:rPr lang="en-US" dirty="0" smtClean="0"/>
              <a:t>Must be a member of your team</a:t>
            </a:r>
          </a:p>
          <a:p>
            <a:pPr lvl="1"/>
            <a:r>
              <a:rPr lang="en-US" dirty="0" smtClean="0"/>
              <a:t>Communication with team</a:t>
            </a:r>
          </a:p>
          <a:p>
            <a:pPr lvl="1"/>
            <a:r>
              <a:rPr lang="en-US" dirty="0" smtClean="0"/>
              <a:t>Attendance in Staffing and Court</a:t>
            </a:r>
          </a:p>
          <a:p>
            <a:r>
              <a:rPr lang="en-US" dirty="0" smtClean="0"/>
              <a:t>Timely updates are crucial</a:t>
            </a:r>
            <a:endParaRPr lang="en-US" dirty="0"/>
          </a:p>
        </p:txBody>
      </p:sp>
      <p:sp>
        <p:nvSpPr>
          <p:cNvPr id="4" name="Footer Placeholder 3"/>
          <p:cNvSpPr>
            <a:spLocks noGrp="1"/>
          </p:cNvSpPr>
          <p:nvPr>
            <p:ph type="ftr" sz="quarter" idx="11"/>
          </p:nvPr>
        </p:nvSpPr>
        <p:spPr/>
        <p:txBody>
          <a:bodyPr/>
          <a:lstStyle/>
          <a:p>
            <a:r>
              <a:rPr lang="en-US" smtClean="0"/>
              <a:t>CACJ 2017 Annual Conference </a:t>
            </a:r>
            <a:endParaRPr lang="en-US" dirty="0"/>
          </a:p>
        </p:txBody>
      </p:sp>
    </p:spTree>
    <p:extLst>
      <p:ext uri="{BB962C8B-B14F-4D97-AF65-F5344CB8AC3E}">
        <p14:creationId xmlns:p14="http://schemas.microsoft.com/office/powerpoint/2010/main" val="8282820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a:t>
            </a:r>
            <a:endParaRPr lang="en-US" dirty="0"/>
          </a:p>
        </p:txBody>
      </p:sp>
      <p:sp>
        <p:nvSpPr>
          <p:cNvPr id="3" name="Content Placeholder 2"/>
          <p:cNvSpPr>
            <a:spLocks noGrp="1"/>
          </p:cNvSpPr>
          <p:nvPr>
            <p:ph idx="1"/>
          </p:nvPr>
        </p:nvSpPr>
        <p:spPr>
          <a:xfrm>
            <a:off x="827700" y="1359876"/>
            <a:ext cx="6711654" cy="4325815"/>
          </a:xfrm>
        </p:spPr>
        <p:txBody>
          <a:bodyPr/>
          <a:lstStyle/>
          <a:p>
            <a:r>
              <a:rPr lang="en-US" dirty="0" smtClean="0"/>
              <a:t>Judge time is the critical factor</a:t>
            </a:r>
          </a:p>
          <a:p>
            <a:r>
              <a:rPr lang="en-US" dirty="0" smtClean="0"/>
              <a:t>Court and staffing every other week at a minimum</a:t>
            </a:r>
          </a:p>
          <a:p>
            <a:r>
              <a:rPr lang="en-US" dirty="0" smtClean="0"/>
              <a:t>Time for Break for attorneys and participants</a:t>
            </a:r>
          </a:p>
          <a:p>
            <a:r>
              <a:rPr lang="en-US" dirty="0" smtClean="0"/>
              <a:t>3 minutes per participant</a:t>
            </a:r>
          </a:p>
          <a:p>
            <a:r>
              <a:rPr lang="en-US" dirty="0" smtClean="0"/>
              <a:t>Planning &amp; Policy Development</a:t>
            </a:r>
          </a:p>
          <a:p>
            <a:r>
              <a:rPr lang="en-US" dirty="0" smtClean="0"/>
              <a:t>Activities</a:t>
            </a:r>
          </a:p>
          <a:p>
            <a:r>
              <a:rPr lang="en-US" dirty="0" smtClean="0"/>
              <a:t>Community education</a:t>
            </a:r>
          </a:p>
          <a:p>
            <a:r>
              <a:rPr lang="en-US" dirty="0" smtClean="0"/>
              <a:t>Continuing education</a:t>
            </a:r>
          </a:p>
          <a:p>
            <a:r>
              <a:rPr lang="en-US" dirty="0" smtClean="0"/>
              <a:t>Miscellaneous: emails, discussion, problem solving for quick responses</a:t>
            </a:r>
          </a:p>
        </p:txBody>
      </p:sp>
      <p:pic>
        <p:nvPicPr>
          <p:cNvPr id="1026" name="Picture 2" descr="C:\Users\jdeal\AppData\Local\Microsoft\Windows\Temporary Internet Files\Content.IE5\6UXDZX7A\uh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1216" y="2672863"/>
            <a:ext cx="1829535" cy="182953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CACJ 2017 Annual Conference </a:t>
            </a:r>
            <a:endParaRPr lang="en-US" dirty="0"/>
          </a:p>
        </p:txBody>
      </p:sp>
    </p:spTree>
    <p:extLst>
      <p:ext uri="{BB962C8B-B14F-4D97-AF65-F5344CB8AC3E}">
        <p14:creationId xmlns:p14="http://schemas.microsoft.com/office/powerpoint/2010/main" val="4512743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942328"/>
          </a:xfrm>
        </p:spPr>
        <p:txBody>
          <a:bodyPr/>
          <a:lstStyle/>
          <a:p>
            <a:pPr algn="ctr"/>
            <a:r>
              <a:rPr lang="en-US" dirty="0" smtClean="0">
                <a:solidFill>
                  <a:schemeClr val="bg2">
                    <a:lumMod val="50000"/>
                  </a:schemeClr>
                </a:solidFill>
              </a:rPr>
              <a:t>SCHEDULE</a:t>
            </a:r>
            <a:endParaRPr lang="en-US" dirty="0">
              <a:solidFill>
                <a:schemeClr val="bg2">
                  <a:lumMod val="50000"/>
                </a:schemeClr>
              </a:solidFill>
            </a:endParaRPr>
          </a:p>
        </p:txBody>
      </p:sp>
      <p:sp>
        <p:nvSpPr>
          <p:cNvPr id="3" name="Content Placeholder 2"/>
          <p:cNvSpPr>
            <a:spLocks noGrp="1"/>
          </p:cNvSpPr>
          <p:nvPr>
            <p:ph idx="1"/>
          </p:nvPr>
        </p:nvSpPr>
        <p:spPr>
          <a:xfrm>
            <a:off x="827700" y="1395047"/>
            <a:ext cx="6711654" cy="4853360"/>
          </a:xfrm>
        </p:spPr>
        <p:txBody>
          <a:bodyPr>
            <a:normAutofit/>
          </a:bodyPr>
          <a:lstStyle/>
          <a:p>
            <a:r>
              <a:rPr lang="en-US" sz="2800" dirty="0" smtClean="0"/>
              <a:t>COURT TIME - ALL</a:t>
            </a:r>
          </a:p>
          <a:p>
            <a:r>
              <a:rPr lang="en-US" sz="2800" dirty="0" smtClean="0"/>
              <a:t>STAFFING TIME - TEAM</a:t>
            </a:r>
          </a:p>
          <a:p>
            <a:r>
              <a:rPr lang="en-US" sz="2800" dirty="0" smtClean="0"/>
              <a:t>TREATMENT TIME  - PARTICIPANTS, KIDS AND TREATMENT</a:t>
            </a:r>
          </a:p>
          <a:p>
            <a:r>
              <a:rPr lang="en-US" sz="2800" dirty="0" smtClean="0"/>
              <a:t>OUTSIDE MEETINGS – PARTICIPANTS</a:t>
            </a:r>
          </a:p>
          <a:p>
            <a:r>
              <a:rPr lang="en-US" sz="2800" dirty="0" smtClean="0"/>
              <a:t>VISITATION – PARTICIPANTS AND KIDS</a:t>
            </a:r>
          </a:p>
          <a:p>
            <a:r>
              <a:rPr lang="en-US" sz="2800" dirty="0" smtClean="0"/>
              <a:t>PLANNING TIME – TEAM</a:t>
            </a:r>
          </a:p>
          <a:p>
            <a:r>
              <a:rPr lang="en-US" sz="2800" dirty="0" smtClean="0"/>
              <a:t>CONTINUING EDUCATION - TEAM</a:t>
            </a:r>
            <a:endParaRPr lang="en-US" sz="2800" dirty="0"/>
          </a:p>
        </p:txBody>
      </p:sp>
      <p:sp>
        <p:nvSpPr>
          <p:cNvPr id="4" name="Footer Placeholder 3"/>
          <p:cNvSpPr>
            <a:spLocks noGrp="1"/>
          </p:cNvSpPr>
          <p:nvPr>
            <p:ph type="ftr" sz="quarter" idx="11"/>
          </p:nvPr>
        </p:nvSpPr>
        <p:spPr/>
        <p:txBody>
          <a:bodyPr/>
          <a:lstStyle/>
          <a:p>
            <a:r>
              <a:rPr lang="en-US" smtClean="0"/>
              <a:t>CACJ 2017 Annual Conference </a:t>
            </a:r>
            <a:endParaRPr lang="en-US" dirty="0"/>
          </a:p>
        </p:txBody>
      </p:sp>
    </p:spTree>
    <p:extLst>
      <p:ext uri="{BB962C8B-B14F-4D97-AF65-F5344CB8AC3E}">
        <p14:creationId xmlns:p14="http://schemas.microsoft.com/office/powerpoint/2010/main" val="1387809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GOVERNMENT</a:t>
            </a:r>
            <a:endParaRPr lang="en-US" dirty="0"/>
          </a:p>
        </p:txBody>
      </p:sp>
      <p:sp>
        <p:nvSpPr>
          <p:cNvPr id="3" name="Content Placeholder 2"/>
          <p:cNvSpPr>
            <a:spLocks noGrp="1"/>
          </p:cNvSpPr>
          <p:nvPr>
            <p:ph idx="1"/>
          </p:nvPr>
        </p:nvSpPr>
        <p:spPr>
          <a:xfrm>
            <a:off x="827700" y="1395047"/>
            <a:ext cx="6711654" cy="4853360"/>
          </a:xfrm>
        </p:spPr>
        <p:txBody>
          <a:bodyPr/>
          <a:lstStyle/>
          <a:p>
            <a:r>
              <a:rPr lang="en-US" sz="2400" dirty="0" smtClean="0"/>
              <a:t>FUNDING</a:t>
            </a:r>
          </a:p>
          <a:p>
            <a:pPr lvl="1"/>
            <a:r>
              <a:rPr lang="en-US" sz="2400" dirty="0" smtClean="0"/>
              <a:t>Grant funds require a 10% match</a:t>
            </a:r>
          </a:p>
          <a:p>
            <a:pPr lvl="1"/>
            <a:r>
              <a:rPr lang="en-US" sz="2400" dirty="0" smtClean="0"/>
              <a:t>Facilities</a:t>
            </a:r>
          </a:p>
          <a:p>
            <a:pPr lvl="2"/>
            <a:r>
              <a:rPr lang="en-US" sz="2000" dirty="0" smtClean="0"/>
              <a:t>Courtroom space</a:t>
            </a:r>
          </a:p>
          <a:p>
            <a:pPr lvl="2"/>
            <a:r>
              <a:rPr lang="en-US" sz="2000" dirty="0" smtClean="0"/>
              <a:t>Staff/Meeting</a:t>
            </a:r>
          </a:p>
          <a:p>
            <a:r>
              <a:rPr lang="en-US" sz="2400" dirty="0" smtClean="0"/>
              <a:t>COOPERATION</a:t>
            </a:r>
          </a:p>
          <a:p>
            <a:pPr lvl="1"/>
            <a:r>
              <a:rPr lang="en-US" sz="2400" dirty="0" smtClean="0"/>
              <a:t>Sheriff</a:t>
            </a:r>
          </a:p>
          <a:p>
            <a:pPr lvl="1"/>
            <a:r>
              <a:rPr lang="en-US" sz="2400" dirty="0" smtClean="0"/>
              <a:t>Judges</a:t>
            </a:r>
          </a:p>
          <a:p>
            <a:pPr lvl="1"/>
            <a:r>
              <a:rPr lang="en-US" sz="2400" dirty="0" smtClean="0"/>
              <a:t>Prosecutors</a:t>
            </a:r>
          </a:p>
          <a:p>
            <a:pPr lvl="1"/>
            <a:r>
              <a:rPr lang="en-US" sz="2400" dirty="0" smtClean="0"/>
              <a:t>Your staff</a:t>
            </a:r>
          </a:p>
          <a:p>
            <a:endParaRPr lang="en-US" dirty="0"/>
          </a:p>
        </p:txBody>
      </p:sp>
      <p:sp>
        <p:nvSpPr>
          <p:cNvPr id="4" name="Footer Placeholder 3"/>
          <p:cNvSpPr>
            <a:spLocks noGrp="1"/>
          </p:cNvSpPr>
          <p:nvPr>
            <p:ph type="ftr" sz="quarter" idx="11"/>
          </p:nvPr>
        </p:nvSpPr>
        <p:spPr/>
        <p:txBody>
          <a:bodyPr/>
          <a:lstStyle/>
          <a:p>
            <a:r>
              <a:rPr lang="en-US" smtClean="0"/>
              <a:t>CACJ 2017 Annual Conference </a:t>
            </a:r>
            <a:endParaRPr lang="en-US" dirty="0"/>
          </a:p>
        </p:txBody>
      </p:sp>
    </p:spTree>
    <p:extLst>
      <p:ext uri="{BB962C8B-B14F-4D97-AF65-F5344CB8AC3E}">
        <p14:creationId xmlns:p14="http://schemas.microsoft.com/office/powerpoint/2010/main" val="25131172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937" y="274638"/>
            <a:ext cx="7620000" cy="1143000"/>
          </a:xfrm>
        </p:spPr>
        <p:txBody>
          <a:bodyPr/>
          <a:lstStyle/>
          <a:p>
            <a:r>
              <a:rPr lang="en-US" dirty="0" smtClean="0"/>
              <a:t>EDUCATION</a:t>
            </a:r>
            <a:endParaRPr lang="en-US" dirty="0"/>
          </a:p>
        </p:txBody>
      </p:sp>
      <p:sp>
        <p:nvSpPr>
          <p:cNvPr id="3" name="Content Placeholder 2"/>
          <p:cNvSpPr>
            <a:spLocks noGrp="1"/>
          </p:cNvSpPr>
          <p:nvPr>
            <p:ph idx="1"/>
          </p:nvPr>
        </p:nvSpPr>
        <p:spPr>
          <a:xfrm>
            <a:off x="761998" y="1600200"/>
            <a:ext cx="7620000" cy="4800600"/>
          </a:xfrm>
        </p:spPr>
        <p:txBody>
          <a:bodyPr/>
          <a:lstStyle/>
          <a:p>
            <a:r>
              <a:rPr lang="en-US" dirty="0" smtClean="0"/>
              <a:t>YOU</a:t>
            </a:r>
          </a:p>
          <a:p>
            <a:r>
              <a:rPr lang="en-US" dirty="0" smtClean="0"/>
              <a:t>STAFF</a:t>
            </a:r>
          </a:p>
          <a:p>
            <a:r>
              <a:rPr lang="en-US" dirty="0" smtClean="0"/>
              <a:t>TEAM</a:t>
            </a:r>
          </a:p>
          <a:p>
            <a:r>
              <a:rPr lang="en-US" dirty="0" smtClean="0"/>
              <a:t>LOCAL GOVERNMENT</a:t>
            </a:r>
          </a:p>
          <a:p>
            <a:r>
              <a:rPr lang="en-US" dirty="0" smtClean="0"/>
              <a:t>BAR</a:t>
            </a:r>
          </a:p>
          <a:p>
            <a:r>
              <a:rPr lang="en-US" dirty="0" smtClean="0"/>
              <a:t>PUBLIC</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CACJ 2017 Annual Conference </a:t>
            </a:r>
            <a:endParaRPr lang="en-US" dirty="0"/>
          </a:p>
        </p:txBody>
      </p:sp>
    </p:spTree>
    <p:extLst>
      <p:ext uri="{BB962C8B-B14F-4D97-AF65-F5344CB8AC3E}">
        <p14:creationId xmlns:p14="http://schemas.microsoft.com/office/powerpoint/2010/main" val="42696601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7004"/>
            <a:ext cx="7620000" cy="1143000"/>
          </a:xfrm>
        </p:spPr>
        <p:txBody>
          <a:bodyPr>
            <a:normAutofit fontScale="90000"/>
          </a:bodyPr>
          <a:lstStyle/>
          <a:p>
            <a:pPr algn="ctr"/>
            <a:r>
              <a:rPr lang="en-US" dirty="0" smtClean="0"/>
              <a:t>Family Treatment Court</a:t>
            </a:r>
            <a:br>
              <a:rPr lang="en-US" dirty="0" smtClean="0"/>
            </a:br>
            <a:r>
              <a:rPr lang="en-US" dirty="0" smtClean="0"/>
              <a:t>(FTC)</a:t>
            </a:r>
            <a:endParaRPr lang="en-US" dirty="0"/>
          </a:p>
        </p:txBody>
      </p:sp>
      <p:sp>
        <p:nvSpPr>
          <p:cNvPr id="3" name="Content Placeholder 2"/>
          <p:cNvSpPr>
            <a:spLocks noGrp="1"/>
          </p:cNvSpPr>
          <p:nvPr>
            <p:ph idx="1"/>
          </p:nvPr>
        </p:nvSpPr>
        <p:spPr>
          <a:xfrm>
            <a:off x="827700" y="2052926"/>
            <a:ext cx="6711654" cy="3421752"/>
          </a:xfrm>
        </p:spPr>
        <p:txBody>
          <a:bodyPr anchor="ctr">
            <a:normAutofit/>
          </a:bodyPr>
          <a:lstStyle/>
          <a:p>
            <a:pPr marL="114300" indent="0">
              <a:buNone/>
            </a:pPr>
            <a:r>
              <a:rPr lang="en-US" sz="3200" b="1" dirty="0" smtClean="0">
                <a:solidFill>
                  <a:schemeClr val="bg2">
                    <a:lumMod val="50000"/>
                  </a:schemeClr>
                </a:solidFill>
                <a:effectLst>
                  <a:outerShdw blurRad="38100" dist="38100" dir="2700000" algn="tl">
                    <a:srgbClr val="000000">
                      <a:alpha val="43137"/>
                    </a:srgbClr>
                  </a:outerShdw>
                </a:effectLst>
              </a:rPr>
              <a:t>MISSION:</a:t>
            </a:r>
          </a:p>
          <a:p>
            <a:pPr>
              <a:buFont typeface="Wingdings" panose="05000000000000000000" pitchFamily="2" charset="2"/>
              <a:buChar char="Ø"/>
            </a:pPr>
            <a:r>
              <a:rPr lang="en-US" sz="2800" dirty="0" smtClean="0"/>
              <a:t>Reduce Foster Care Stays</a:t>
            </a:r>
          </a:p>
          <a:p>
            <a:pPr>
              <a:buFont typeface="Wingdings" panose="05000000000000000000" pitchFamily="2" charset="2"/>
              <a:buChar char="Ø"/>
            </a:pPr>
            <a:r>
              <a:rPr lang="en-US" sz="2800" dirty="0" smtClean="0"/>
              <a:t>Promote Family Reunifications</a:t>
            </a:r>
          </a:p>
          <a:p>
            <a:pPr>
              <a:buFont typeface="Wingdings" panose="05000000000000000000" pitchFamily="2" charset="2"/>
              <a:buChar char="Ø"/>
            </a:pPr>
            <a:r>
              <a:rPr lang="en-US" sz="2800" dirty="0" smtClean="0"/>
              <a:t>Target Families/Parents with Substance Abuse Issues</a:t>
            </a:r>
            <a:endParaRPr lang="en-US" sz="2800" dirty="0"/>
          </a:p>
        </p:txBody>
      </p:sp>
      <p:sp>
        <p:nvSpPr>
          <p:cNvPr id="4" name="Footer Placeholder 3"/>
          <p:cNvSpPr>
            <a:spLocks noGrp="1"/>
          </p:cNvSpPr>
          <p:nvPr>
            <p:ph type="ftr" sz="quarter" idx="11"/>
          </p:nvPr>
        </p:nvSpPr>
        <p:spPr/>
        <p:txBody>
          <a:bodyPr/>
          <a:lstStyle/>
          <a:p>
            <a:r>
              <a:rPr lang="en-US" smtClean="0"/>
              <a:t>CACJ 2017 Annual Conference </a:t>
            </a:r>
            <a:endParaRPr lang="en-US" dirty="0"/>
          </a:p>
        </p:txBody>
      </p:sp>
    </p:spTree>
    <p:extLst>
      <p:ext uri="{BB962C8B-B14F-4D97-AF65-F5344CB8AC3E}">
        <p14:creationId xmlns:p14="http://schemas.microsoft.com/office/powerpoint/2010/main" val="939601509"/>
      </p:ext>
    </p:extLst>
  </p:cSld>
  <p:clrMapOvr>
    <a:masterClrMapping/>
  </p:clrMapOvr>
  <p:transition spd="slow">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Things to Consider</a:t>
            </a:r>
            <a:endParaRPr lang="en-US" dirty="0"/>
          </a:p>
        </p:txBody>
      </p:sp>
      <p:pic>
        <p:nvPicPr>
          <p:cNvPr id="14339" name="Picture 3" descr="C:\Users\jdeal\AppData\Local\Microsoft\Windows\Temporary Internet Files\Content.IE5\1AOW70VD\cuestionari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1010" y="1546609"/>
            <a:ext cx="3319272" cy="3951514"/>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smtClean="0"/>
              <a:t>CACJ 2017 Annual Conference </a:t>
            </a:r>
            <a:endParaRPr lang="en-US" dirty="0"/>
          </a:p>
        </p:txBody>
      </p:sp>
    </p:spTree>
    <p:extLst>
      <p:ext uri="{BB962C8B-B14F-4D97-AF65-F5344CB8AC3E}">
        <p14:creationId xmlns:p14="http://schemas.microsoft.com/office/powerpoint/2010/main" val="32930596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871990"/>
          </a:xfrm>
        </p:spPr>
        <p:txBody>
          <a:bodyPr/>
          <a:lstStyle/>
          <a:p>
            <a:pPr algn="ctr"/>
            <a:r>
              <a:rPr lang="en-US" dirty="0" smtClean="0">
                <a:solidFill>
                  <a:schemeClr val="bg2">
                    <a:lumMod val="50000"/>
                  </a:schemeClr>
                </a:solidFill>
              </a:rPr>
              <a:t>DRUG SCREENS</a:t>
            </a:r>
            <a:endParaRPr lang="en-US" dirty="0">
              <a:solidFill>
                <a:schemeClr val="bg2">
                  <a:lumMod val="50000"/>
                </a:schemeClr>
              </a:solidFill>
            </a:endParaRPr>
          </a:p>
        </p:txBody>
      </p:sp>
      <p:sp>
        <p:nvSpPr>
          <p:cNvPr id="3" name="Content Placeholder 2"/>
          <p:cNvSpPr>
            <a:spLocks noGrp="1"/>
          </p:cNvSpPr>
          <p:nvPr>
            <p:ph idx="1"/>
          </p:nvPr>
        </p:nvSpPr>
        <p:spPr>
          <a:xfrm>
            <a:off x="827700" y="1537113"/>
            <a:ext cx="6711654" cy="4195481"/>
          </a:xfrm>
        </p:spPr>
        <p:txBody>
          <a:bodyPr/>
          <a:lstStyle/>
          <a:p>
            <a:pPr>
              <a:buFont typeface="Courier New" panose="02070309020205020404" pitchFamily="49" charset="0"/>
              <a:buChar char="o"/>
            </a:pPr>
            <a:r>
              <a:rPr lang="en-US" dirty="0" smtClean="0"/>
              <a:t>FREQUENT – 2 to 3 times per week</a:t>
            </a:r>
          </a:p>
          <a:p>
            <a:pPr>
              <a:buFont typeface="Courier New" panose="02070309020205020404" pitchFamily="49" charset="0"/>
              <a:buChar char="o"/>
            </a:pPr>
            <a:r>
              <a:rPr lang="en-US" dirty="0" smtClean="0"/>
              <a:t>RANDOM – Color system, Call –to-test, etc.</a:t>
            </a:r>
          </a:p>
          <a:p>
            <a:pPr>
              <a:buFont typeface="Courier New" panose="02070309020205020404" pitchFamily="49" charset="0"/>
              <a:buChar char="o"/>
            </a:pPr>
            <a:r>
              <a:rPr lang="en-US" dirty="0" smtClean="0"/>
              <a:t>OPPORTUNITY TO ADMIT- before test</a:t>
            </a:r>
          </a:p>
          <a:p>
            <a:pPr>
              <a:buFont typeface="Courier New" panose="02070309020205020404" pitchFamily="49" charset="0"/>
              <a:buChar char="o"/>
            </a:pPr>
            <a:r>
              <a:rPr lang="en-US" dirty="0" smtClean="0"/>
              <a:t>OBSERVED – same sex observer</a:t>
            </a:r>
          </a:p>
          <a:p>
            <a:pPr>
              <a:buFont typeface="Courier New" panose="02070309020205020404" pitchFamily="49" charset="0"/>
              <a:buChar char="o"/>
            </a:pPr>
            <a:r>
              <a:rPr lang="en-US" dirty="0" smtClean="0"/>
              <a:t>URINE SCREENS – need facilities</a:t>
            </a:r>
          </a:p>
          <a:p>
            <a:pPr>
              <a:buFont typeface="Courier New" panose="02070309020205020404" pitchFamily="49" charset="0"/>
              <a:buChar char="o"/>
            </a:pPr>
            <a:r>
              <a:rPr lang="en-US" dirty="0" smtClean="0"/>
              <a:t>RESULTS – need fairly rapid results</a:t>
            </a:r>
          </a:p>
          <a:p>
            <a:pPr>
              <a:buFont typeface="Courier New" panose="02070309020205020404" pitchFamily="49" charset="0"/>
              <a:buChar char="o"/>
            </a:pPr>
            <a:r>
              <a:rPr lang="en-US" dirty="0" smtClean="0"/>
              <a:t>CONFIRMATION – need ability to confirm positives</a:t>
            </a:r>
          </a:p>
          <a:p>
            <a:pPr>
              <a:buFont typeface="Courier New" panose="02070309020205020404" pitchFamily="49" charset="0"/>
              <a:buChar char="o"/>
            </a:pPr>
            <a:r>
              <a:rPr lang="en-US" dirty="0" smtClean="0"/>
              <a:t>CREATININE AND SUBSTANCES</a:t>
            </a:r>
          </a:p>
          <a:p>
            <a:pPr lvl="1">
              <a:buFont typeface="Courier New" panose="02070309020205020404" pitchFamily="49" charset="0"/>
              <a:buChar char="o"/>
            </a:pPr>
            <a:r>
              <a:rPr lang="en-US" u="sng" dirty="0">
                <a:hlinkClick r:id="rId2"/>
              </a:rPr>
              <a:t>http://ndcrc.org/sites/default/files/pdf_creatinine_webinar_7.5.11.pdf</a:t>
            </a:r>
            <a:endParaRPr lang="en-US" dirty="0" smtClean="0"/>
          </a:p>
          <a:p>
            <a:pPr>
              <a:buFont typeface="Courier New" panose="02070309020205020404" pitchFamily="49" charset="0"/>
              <a:buChar char="o"/>
            </a:pPr>
            <a:endParaRPr lang="en-US" dirty="0"/>
          </a:p>
        </p:txBody>
      </p:sp>
      <p:sp>
        <p:nvSpPr>
          <p:cNvPr id="4" name="Footer Placeholder 3"/>
          <p:cNvSpPr>
            <a:spLocks noGrp="1"/>
          </p:cNvSpPr>
          <p:nvPr>
            <p:ph type="ftr" sz="quarter" idx="11"/>
          </p:nvPr>
        </p:nvSpPr>
        <p:spPr/>
        <p:txBody>
          <a:bodyPr/>
          <a:lstStyle/>
          <a:p>
            <a:r>
              <a:rPr lang="en-US" smtClean="0"/>
              <a:t>CACJ 2017 Annual Conference </a:t>
            </a:r>
            <a:endParaRPr lang="en-US" dirty="0"/>
          </a:p>
        </p:txBody>
      </p:sp>
    </p:spTree>
    <p:extLst>
      <p:ext uri="{BB962C8B-B14F-4D97-AF65-F5344CB8AC3E}">
        <p14:creationId xmlns:p14="http://schemas.microsoft.com/office/powerpoint/2010/main" val="26904806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871990"/>
          </a:xfrm>
        </p:spPr>
        <p:txBody>
          <a:bodyPr/>
          <a:lstStyle/>
          <a:p>
            <a:pPr algn="ctr"/>
            <a:r>
              <a:rPr lang="en-US" dirty="0" smtClean="0">
                <a:solidFill>
                  <a:schemeClr val="bg2">
                    <a:lumMod val="50000"/>
                  </a:schemeClr>
                </a:solidFill>
              </a:rPr>
              <a:t>SANCTIONS</a:t>
            </a:r>
            <a:endParaRPr lang="en-US" dirty="0">
              <a:solidFill>
                <a:schemeClr val="bg2">
                  <a:lumMod val="50000"/>
                </a:schemeClr>
              </a:solidFill>
            </a:endParaRPr>
          </a:p>
        </p:txBody>
      </p:sp>
      <p:sp>
        <p:nvSpPr>
          <p:cNvPr id="3" name="Content Placeholder 2"/>
          <p:cNvSpPr>
            <a:spLocks noGrp="1"/>
          </p:cNvSpPr>
          <p:nvPr>
            <p:ph idx="1"/>
          </p:nvPr>
        </p:nvSpPr>
        <p:spPr>
          <a:xfrm>
            <a:off x="827700" y="1500552"/>
            <a:ext cx="7472238" cy="4443047"/>
          </a:xfrm>
        </p:spPr>
        <p:txBody>
          <a:bodyPr>
            <a:normAutofit fontScale="92500" lnSpcReduction="10000"/>
          </a:bodyPr>
          <a:lstStyle/>
          <a:p>
            <a:r>
              <a:rPr lang="en-US" sz="2600" dirty="0" smtClean="0"/>
              <a:t>Graduated Sanctions – progressively worse</a:t>
            </a:r>
          </a:p>
          <a:p>
            <a:pPr lvl="1"/>
            <a:r>
              <a:rPr lang="en-US" sz="2200" dirty="0" smtClean="0"/>
              <a:t>Don’t start immediately with jail time</a:t>
            </a:r>
          </a:p>
          <a:p>
            <a:pPr lvl="1"/>
            <a:r>
              <a:rPr lang="en-US" sz="2200" dirty="0" smtClean="0"/>
              <a:t>Proximal v. Distal Goals – relapsing disease</a:t>
            </a:r>
          </a:p>
          <a:p>
            <a:pPr lvl="1"/>
            <a:r>
              <a:rPr lang="en-US" sz="2200" dirty="0" smtClean="0"/>
              <a:t>Progress not Perfection</a:t>
            </a:r>
          </a:p>
          <a:p>
            <a:r>
              <a:rPr lang="en-US" sz="2600" dirty="0" smtClean="0"/>
              <a:t>Be Creative:</a:t>
            </a:r>
          </a:p>
          <a:p>
            <a:pPr lvl="1"/>
            <a:r>
              <a:rPr lang="en-US" sz="2200" dirty="0" smtClean="0"/>
              <a:t>Broom Awards</a:t>
            </a:r>
          </a:p>
          <a:p>
            <a:pPr lvl="1"/>
            <a:r>
              <a:rPr lang="en-US" sz="2200" dirty="0" smtClean="0"/>
              <a:t>Community Service</a:t>
            </a:r>
          </a:p>
          <a:p>
            <a:pPr lvl="1"/>
            <a:r>
              <a:rPr lang="en-US" sz="2200" dirty="0" smtClean="0"/>
              <a:t>Write a Paper</a:t>
            </a:r>
          </a:p>
          <a:p>
            <a:pPr lvl="1"/>
            <a:r>
              <a:rPr lang="en-US" sz="2200" dirty="0" smtClean="0"/>
              <a:t>Jail Sanctions</a:t>
            </a:r>
          </a:p>
          <a:p>
            <a:r>
              <a:rPr lang="en-US" sz="2600" dirty="0" smtClean="0"/>
              <a:t>Sanctions are different from Treatment Responses</a:t>
            </a:r>
          </a:p>
          <a:p>
            <a:r>
              <a:rPr lang="en-US" sz="2600" dirty="0" smtClean="0"/>
              <a:t>Can also include staying until the end of Court</a:t>
            </a:r>
          </a:p>
          <a:p>
            <a:r>
              <a:rPr lang="en-US" sz="2600" dirty="0" smtClean="0"/>
              <a:t>WITHOLDING VISITATION IS NOT A SANCTION!</a:t>
            </a:r>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CACJ 2017 Annual Conference </a:t>
            </a:r>
            <a:endParaRPr lang="en-US" dirty="0"/>
          </a:p>
        </p:txBody>
      </p:sp>
    </p:spTree>
    <p:extLst>
      <p:ext uri="{BB962C8B-B14F-4D97-AF65-F5344CB8AC3E}">
        <p14:creationId xmlns:p14="http://schemas.microsoft.com/office/powerpoint/2010/main" val="9033336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CACJ 2017 Annual Conference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30683405"/>
              </p:ext>
            </p:extLst>
          </p:nvPr>
        </p:nvGraphicFramePr>
        <p:xfrm>
          <a:off x="203201" y="949568"/>
          <a:ext cx="8038122" cy="5764565"/>
        </p:xfrm>
        <a:graphic>
          <a:graphicData uri="http://schemas.openxmlformats.org/drawingml/2006/table">
            <a:tbl>
              <a:tblPr firstRow="1" firstCol="1" bandRow="1"/>
              <a:tblGrid>
                <a:gridCol w="908383"/>
                <a:gridCol w="1214696"/>
                <a:gridCol w="1161884"/>
                <a:gridCol w="1584385"/>
                <a:gridCol w="1531574"/>
                <a:gridCol w="1637200"/>
              </a:tblGrid>
              <a:tr h="1844221">
                <a:tc>
                  <a:txBody>
                    <a:bodyPr/>
                    <a:lstStyle/>
                    <a:p>
                      <a:pPr marL="0" marR="0" algn="ctr">
                        <a:lnSpc>
                          <a:spcPct val="107000"/>
                        </a:lnSpc>
                        <a:spcBef>
                          <a:spcPts val="0"/>
                        </a:spcBef>
                        <a:spcAft>
                          <a:spcPts val="0"/>
                        </a:spcAft>
                      </a:pPr>
                      <a:r>
                        <a:rPr lang="en-US" sz="1600">
                          <a:solidFill>
                            <a:srgbClr val="1F3864"/>
                          </a:solidFill>
                          <a:effectLst/>
                          <a:latin typeface="Calibri" charset="0"/>
                          <a:ea typeface="Calibri" charset="0"/>
                          <a:cs typeface="Times New Roman" charset="0"/>
                        </a:rPr>
                        <a:t> </a:t>
                      </a:r>
                      <a:endParaRPr lang="en-US" sz="1100">
                        <a:effectLst/>
                        <a:latin typeface="Calibri" charset="0"/>
                        <a:ea typeface="Calibri" charset="0"/>
                        <a:cs typeface="Times New Roman" charset="0"/>
                      </a:endParaRPr>
                    </a:p>
                  </a:txBody>
                  <a:tcPr marL="68580" marR="68580"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42900" marR="0" lvl="0" indent="-342900">
                        <a:lnSpc>
                          <a:spcPct val="107000"/>
                        </a:lnSpc>
                        <a:spcBef>
                          <a:spcPts val="0"/>
                        </a:spcBef>
                        <a:spcAft>
                          <a:spcPts val="0"/>
                        </a:spcAft>
                        <a:buClr>
                          <a:srgbClr val="FFFFFF"/>
                        </a:buClr>
                        <a:buSzPts val="1100"/>
                        <a:buFont typeface="+mj-lt"/>
                        <a:buAutoNum type="alphaUcPeriod"/>
                      </a:pPr>
                      <a:r>
                        <a:rPr lang="en-US" sz="1100" b="1">
                          <a:solidFill>
                            <a:srgbClr val="FFFFFF"/>
                          </a:solidFill>
                          <a:effectLst/>
                          <a:latin typeface="Calibri" charset="0"/>
                          <a:ea typeface="Calibri" charset="0"/>
                          <a:cs typeface="Times New Roman" charset="0"/>
                        </a:rPr>
                        <a:t>Admits use prior to being confronted by staff. </a:t>
                      </a:r>
                      <a:endParaRPr lang="en-US" sz="1100">
                        <a:effectLst/>
                        <a:latin typeface="Calibri" charset="0"/>
                        <a:ea typeface="Calibri" charset="0"/>
                        <a:cs typeface="Times New Roman" charset="0"/>
                      </a:endParaRPr>
                    </a:p>
                    <a:p>
                      <a:pPr marL="228600" marR="0">
                        <a:lnSpc>
                          <a:spcPct val="107000"/>
                        </a:lnSpc>
                        <a:spcBef>
                          <a:spcPts val="0"/>
                        </a:spcBef>
                        <a:spcAft>
                          <a:spcPts val="0"/>
                        </a:spcAft>
                      </a:pPr>
                      <a:r>
                        <a:rPr lang="en-US" sz="1100" b="1">
                          <a:solidFill>
                            <a:srgbClr val="FFFFFF"/>
                          </a:solidFill>
                          <a:effectLst/>
                          <a:latin typeface="Calibri" charset="0"/>
                          <a:ea typeface="Calibri" charset="0"/>
                          <a:cs typeface="Times New Roman" charset="0"/>
                        </a:rPr>
                        <a:t> </a:t>
                      </a:r>
                      <a:endParaRPr lang="en-US" sz="1100">
                        <a:effectLst/>
                        <a:latin typeface="Calibri" charset="0"/>
                        <a:ea typeface="Calibri" charset="0"/>
                        <a:cs typeface="Times New Roman" charset="0"/>
                      </a:endParaRPr>
                    </a:p>
                    <a:p>
                      <a:pPr marL="228600" marR="0">
                        <a:lnSpc>
                          <a:spcPct val="107000"/>
                        </a:lnSpc>
                        <a:spcBef>
                          <a:spcPts val="0"/>
                        </a:spcBef>
                        <a:spcAft>
                          <a:spcPts val="0"/>
                        </a:spcAft>
                      </a:pPr>
                      <a:r>
                        <a:rPr lang="en-US" sz="1100" b="1">
                          <a:solidFill>
                            <a:srgbClr val="FFFFFF"/>
                          </a:solidFill>
                          <a:effectLst/>
                          <a:latin typeface="Calibri" charset="0"/>
                          <a:ea typeface="Calibri" charset="0"/>
                          <a:cs typeface="Times New Roman" charset="0"/>
                        </a:rPr>
                        <a:t>(Must admit w/in 24 hrs. of use)</a:t>
                      </a:r>
                      <a:endParaRPr lang="en-US" sz="1100">
                        <a:effectLst/>
                        <a:latin typeface="Calibri" charset="0"/>
                        <a:ea typeface="Calibri" charset="0"/>
                        <a:cs typeface="Times New Roman"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42900" marR="0" lvl="0" indent="-342900">
                        <a:lnSpc>
                          <a:spcPct val="107000"/>
                        </a:lnSpc>
                        <a:spcBef>
                          <a:spcPts val="0"/>
                        </a:spcBef>
                        <a:spcAft>
                          <a:spcPts val="0"/>
                        </a:spcAft>
                        <a:buClr>
                          <a:srgbClr val="FFFFFF"/>
                        </a:buClr>
                        <a:buSzPts val="1100"/>
                        <a:buFont typeface="+mj-lt"/>
                        <a:buAutoNum type="alphaUcPeriod"/>
                      </a:pPr>
                      <a:r>
                        <a:rPr lang="en-US" sz="1100" b="1">
                          <a:solidFill>
                            <a:srgbClr val="FFFFFF"/>
                          </a:solidFill>
                          <a:effectLst/>
                          <a:latin typeface="Calibri" charset="0"/>
                          <a:ea typeface="Calibri" charset="0"/>
                          <a:cs typeface="Times New Roman" charset="0"/>
                        </a:rPr>
                        <a:t>Positive </a:t>
                      </a:r>
                      <a:endParaRPr lang="en-US" sz="1100">
                        <a:effectLst/>
                        <a:latin typeface="Calibri" charset="0"/>
                        <a:ea typeface="Calibri" charset="0"/>
                        <a:cs typeface="Times New Roman" charset="0"/>
                      </a:endParaRPr>
                    </a:p>
                    <a:p>
                      <a:pPr marL="228600" marR="0">
                        <a:lnSpc>
                          <a:spcPct val="107000"/>
                        </a:lnSpc>
                        <a:spcBef>
                          <a:spcPts val="0"/>
                        </a:spcBef>
                        <a:spcAft>
                          <a:spcPts val="0"/>
                        </a:spcAft>
                      </a:pPr>
                      <a:r>
                        <a:rPr lang="en-US" sz="1100" b="1">
                          <a:solidFill>
                            <a:srgbClr val="FFFFFF"/>
                          </a:solidFill>
                          <a:effectLst/>
                          <a:latin typeface="Calibri" charset="0"/>
                          <a:ea typeface="Calibri" charset="0"/>
                          <a:cs typeface="Times New Roman" charset="0"/>
                        </a:rPr>
                        <a:t>Screen</a:t>
                      </a:r>
                      <a:endParaRPr lang="en-US" sz="1100">
                        <a:effectLst/>
                        <a:latin typeface="Calibri" charset="0"/>
                        <a:ea typeface="Calibri" charset="0"/>
                        <a:cs typeface="Times New Roman" charset="0"/>
                      </a:endParaRPr>
                    </a:p>
                    <a:p>
                      <a:pPr marL="0" marR="0">
                        <a:lnSpc>
                          <a:spcPct val="107000"/>
                        </a:lnSpc>
                        <a:spcBef>
                          <a:spcPts val="0"/>
                        </a:spcBef>
                        <a:spcAft>
                          <a:spcPts val="0"/>
                        </a:spcAft>
                      </a:pPr>
                      <a:r>
                        <a:rPr lang="en-US" sz="1100" b="1">
                          <a:solidFill>
                            <a:srgbClr val="FFFFFF"/>
                          </a:solidFill>
                          <a:effectLst/>
                          <a:latin typeface="Calibri" charset="0"/>
                          <a:ea typeface="Calibri" charset="0"/>
                          <a:cs typeface="Times New Roman" charset="0"/>
                        </a:rPr>
                        <a:t> </a:t>
                      </a:r>
                      <a:endParaRPr lang="en-US" sz="1100">
                        <a:effectLst/>
                        <a:latin typeface="Calibri" charset="0"/>
                        <a:ea typeface="Calibri" charset="0"/>
                        <a:cs typeface="Times New Roman" charset="0"/>
                      </a:endParaRPr>
                    </a:p>
                    <a:p>
                      <a:pPr marL="0" marR="0">
                        <a:lnSpc>
                          <a:spcPct val="107000"/>
                        </a:lnSpc>
                        <a:spcBef>
                          <a:spcPts val="0"/>
                        </a:spcBef>
                        <a:spcAft>
                          <a:spcPts val="0"/>
                        </a:spcAft>
                      </a:pPr>
                      <a:r>
                        <a:rPr lang="en-US" sz="1100" b="1">
                          <a:solidFill>
                            <a:srgbClr val="FFFFFF"/>
                          </a:solidFill>
                          <a:effectLst/>
                          <a:latin typeface="Calibri" charset="0"/>
                          <a:ea typeface="Calibri" charset="0"/>
                          <a:cs typeface="Times New Roman" charset="0"/>
                        </a:rPr>
                        <a:t> </a:t>
                      </a:r>
                      <a:endParaRPr lang="en-US" sz="1100">
                        <a:effectLst/>
                        <a:latin typeface="Calibri" charset="0"/>
                        <a:ea typeface="Calibri" charset="0"/>
                        <a:cs typeface="Times New Roman" charset="0"/>
                      </a:endParaRPr>
                    </a:p>
                    <a:p>
                      <a:pPr marL="0" marR="0">
                        <a:lnSpc>
                          <a:spcPct val="107000"/>
                        </a:lnSpc>
                        <a:spcBef>
                          <a:spcPts val="0"/>
                        </a:spcBef>
                        <a:spcAft>
                          <a:spcPts val="0"/>
                        </a:spcAft>
                      </a:pPr>
                      <a:r>
                        <a:rPr lang="en-US" sz="1100" b="1">
                          <a:solidFill>
                            <a:srgbClr val="FFFFFF"/>
                          </a:solidFill>
                          <a:effectLst/>
                          <a:latin typeface="Calibri" charset="0"/>
                          <a:ea typeface="Calibri" charset="0"/>
                          <a:cs typeface="Times New Roman" charset="0"/>
                        </a:rPr>
                        <a:t>(Does not admit prior to being confronted by staff)</a:t>
                      </a:r>
                      <a:endParaRPr lang="en-US" sz="1100">
                        <a:effectLst/>
                        <a:latin typeface="Calibri" charset="0"/>
                        <a:ea typeface="Calibri" charset="0"/>
                        <a:cs typeface="Times New Roman"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42900" marR="0" lvl="0" indent="-342900">
                        <a:lnSpc>
                          <a:spcPct val="107000"/>
                        </a:lnSpc>
                        <a:spcBef>
                          <a:spcPts val="0"/>
                        </a:spcBef>
                        <a:spcAft>
                          <a:spcPts val="0"/>
                        </a:spcAft>
                        <a:buClr>
                          <a:srgbClr val="FFFFFF"/>
                        </a:buClr>
                        <a:buSzPts val="1100"/>
                        <a:buFont typeface="+mj-lt"/>
                        <a:buAutoNum type="alphaUcPeriod"/>
                      </a:pPr>
                      <a:r>
                        <a:rPr lang="en-US" sz="1100" b="1">
                          <a:solidFill>
                            <a:srgbClr val="FFFFFF"/>
                          </a:solidFill>
                          <a:effectLst/>
                          <a:latin typeface="Calibri" charset="0"/>
                          <a:ea typeface="Calibri" charset="0"/>
                          <a:cs typeface="Times New Roman" charset="0"/>
                        </a:rPr>
                        <a:t>Contests Validity of positive screen and requests confirmation; </a:t>
                      </a:r>
                      <a:endParaRPr lang="en-US" sz="1100">
                        <a:effectLst/>
                        <a:latin typeface="Calibri" charset="0"/>
                        <a:ea typeface="Calibri" charset="0"/>
                        <a:cs typeface="Times New Roman" charset="0"/>
                      </a:endParaRPr>
                    </a:p>
                    <a:p>
                      <a:pPr marL="228600" marR="0">
                        <a:lnSpc>
                          <a:spcPct val="107000"/>
                        </a:lnSpc>
                        <a:spcBef>
                          <a:spcPts val="0"/>
                        </a:spcBef>
                        <a:spcAft>
                          <a:spcPts val="0"/>
                        </a:spcAft>
                      </a:pPr>
                      <a:r>
                        <a:rPr lang="en-US" sz="1100" b="1">
                          <a:solidFill>
                            <a:srgbClr val="FFFFFF"/>
                          </a:solidFill>
                          <a:effectLst/>
                          <a:latin typeface="Calibri" charset="0"/>
                          <a:ea typeface="Calibri" charset="0"/>
                          <a:cs typeface="Times New Roman" charset="0"/>
                        </a:rPr>
                        <a:t>Screen confirms positive </a:t>
                      </a:r>
                      <a:endParaRPr lang="en-US" sz="1100">
                        <a:effectLst/>
                        <a:latin typeface="Calibri" charset="0"/>
                        <a:ea typeface="Calibri" charset="0"/>
                        <a:cs typeface="Times New Roman" charset="0"/>
                      </a:endParaRPr>
                    </a:p>
                    <a:p>
                      <a:pPr marL="228600" marR="0">
                        <a:lnSpc>
                          <a:spcPct val="107000"/>
                        </a:lnSpc>
                        <a:spcBef>
                          <a:spcPts val="0"/>
                        </a:spcBef>
                        <a:spcAft>
                          <a:spcPts val="0"/>
                        </a:spcAft>
                      </a:pPr>
                      <a:r>
                        <a:rPr lang="en-US" sz="1100" b="1">
                          <a:solidFill>
                            <a:srgbClr val="FFFFFF"/>
                          </a:solidFill>
                          <a:effectLst/>
                          <a:latin typeface="Calibri" charset="0"/>
                          <a:ea typeface="Calibri" charset="0"/>
                          <a:cs typeface="Times New Roman" charset="0"/>
                        </a:rPr>
                        <a:t> </a:t>
                      </a:r>
                      <a:endParaRPr lang="en-US" sz="1100">
                        <a:effectLst/>
                        <a:latin typeface="Calibri" charset="0"/>
                        <a:ea typeface="Calibri" charset="0"/>
                        <a:cs typeface="Times New Roman" charset="0"/>
                      </a:endParaRPr>
                    </a:p>
                    <a:p>
                      <a:pPr marL="228600" marR="0">
                        <a:lnSpc>
                          <a:spcPct val="107000"/>
                        </a:lnSpc>
                        <a:spcBef>
                          <a:spcPts val="0"/>
                        </a:spcBef>
                        <a:spcAft>
                          <a:spcPts val="0"/>
                        </a:spcAft>
                      </a:pPr>
                      <a:r>
                        <a:rPr lang="en-US" sz="1100" b="1">
                          <a:solidFill>
                            <a:srgbClr val="FFFFFF"/>
                          </a:solidFill>
                          <a:effectLst/>
                          <a:latin typeface="Calibri" charset="0"/>
                          <a:ea typeface="Calibri" charset="0"/>
                          <a:cs typeface="Times New Roman" charset="0"/>
                        </a:rPr>
                        <a:t>(Dishonesty about use)</a:t>
                      </a:r>
                      <a:endParaRPr lang="en-US" sz="1100">
                        <a:effectLst/>
                        <a:latin typeface="Calibri" charset="0"/>
                        <a:ea typeface="Calibri" charset="0"/>
                        <a:cs typeface="Times New Roman"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42900" marR="0" lvl="0" indent="-342900">
                        <a:lnSpc>
                          <a:spcPct val="107000"/>
                        </a:lnSpc>
                        <a:spcBef>
                          <a:spcPts val="0"/>
                        </a:spcBef>
                        <a:spcAft>
                          <a:spcPts val="0"/>
                        </a:spcAft>
                        <a:buClr>
                          <a:srgbClr val="FFFFFF"/>
                        </a:buClr>
                        <a:buSzPts val="1100"/>
                        <a:buFont typeface="+mj-lt"/>
                        <a:buAutoNum type="alphaUcPeriod"/>
                      </a:pPr>
                      <a:r>
                        <a:rPr lang="en-US" sz="1100" b="1">
                          <a:solidFill>
                            <a:srgbClr val="FFFFFF"/>
                          </a:solidFill>
                          <a:effectLst/>
                          <a:latin typeface="Calibri" charset="0"/>
                          <a:ea typeface="Calibri" charset="0"/>
                          <a:cs typeface="Times New Roman" charset="0"/>
                        </a:rPr>
                        <a:t>Dilute or provides    </a:t>
                      </a:r>
                      <a:endParaRPr lang="en-US" sz="1100">
                        <a:effectLst/>
                        <a:latin typeface="Calibri" charset="0"/>
                        <a:ea typeface="Calibri" charset="0"/>
                        <a:cs typeface="Times New Roman" charset="0"/>
                      </a:endParaRPr>
                    </a:p>
                    <a:p>
                      <a:pPr marL="228600" marR="0">
                        <a:lnSpc>
                          <a:spcPct val="107000"/>
                        </a:lnSpc>
                        <a:spcBef>
                          <a:spcPts val="0"/>
                        </a:spcBef>
                        <a:spcAft>
                          <a:spcPts val="0"/>
                        </a:spcAft>
                      </a:pPr>
                      <a:r>
                        <a:rPr lang="en-US" sz="1100" b="1">
                          <a:solidFill>
                            <a:srgbClr val="FFFFFF"/>
                          </a:solidFill>
                          <a:effectLst/>
                          <a:latin typeface="Calibri" charset="0"/>
                          <a:ea typeface="Calibri" charset="0"/>
                          <a:cs typeface="Times New Roman" charset="0"/>
                        </a:rPr>
                        <a:t>urine sample with Abnormal result and denies intentional tampering.</a:t>
                      </a:r>
                      <a:endParaRPr lang="en-US" sz="1100">
                        <a:effectLst/>
                        <a:latin typeface="Calibri" charset="0"/>
                        <a:ea typeface="Calibri" charset="0"/>
                        <a:cs typeface="Times New Roman" charset="0"/>
                      </a:endParaRPr>
                    </a:p>
                    <a:p>
                      <a:pPr marL="0" marR="0">
                        <a:lnSpc>
                          <a:spcPct val="107000"/>
                        </a:lnSpc>
                        <a:spcBef>
                          <a:spcPts val="0"/>
                        </a:spcBef>
                        <a:spcAft>
                          <a:spcPts val="0"/>
                        </a:spcAft>
                      </a:pPr>
                      <a:r>
                        <a:rPr lang="en-US" sz="1100" b="1">
                          <a:solidFill>
                            <a:srgbClr val="FFFFFF"/>
                          </a:solidFill>
                          <a:effectLst/>
                          <a:latin typeface="Calibri" charset="0"/>
                          <a:ea typeface="Calibri" charset="0"/>
                          <a:cs typeface="Times New Roman" charset="0"/>
                        </a:rPr>
                        <a:t> </a:t>
                      </a:r>
                      <a:endParaRPr lang="en-US" sz="1100">
                        <a:effectLst/>
                        <a:latin typeface="Calibri" charset="0"/>
                        <a:ea typeface="Calibri" charset="0"/>
                        <a:cs typeface="Times New Roman"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342900" marR="0" lvl="0" indent="-342900">
                        <a:lnSpc>
                          <a:spcPct val="107000"/>
                        </a:lnSpc>
                        <a:spcBef>
                          <a:spcPts val="0"/>
                        </a:spcBef>
                        <a:spcAft>
                          <a:spcPts val="0"/>
                        </a:spcAft>
                        <a:buClr>
                          <a:srgbClr val="FFFFFF"/>
                        </a:buClr>
                        <a:buSzPts val="1100"/>
                        <a:buFont typeface="+mj-lt"/>
                        <a:buAutoNum type="alphaUcPeriod"/>
                      </a:pPr>
                      <a:r>
                        <a:rPr lang="en-US" sz="1100" b="1">
                          <a:solidFill>
                            <a:srgbClr val="FFFFFF"/>
                          </a:solidFill>
                          <a:effectLst/>
                          <a:latin typeface="Calibri" charset="0"/>
                          <a:ea typeface="Calibri" charset="0"/>
                          <a:cs typeface="Times New Roman" charset="0"/>
                        </a:rPr>
                        <a:t>Substitution or Adulteration: Attempts to substitute or alter urine sample (Contract Violation)     </a:t>
                      </a:r>
                      <a:endParaRPr lang="en-US" sz="1100">
                        <a:effectLst/>
                        <a:latin typeface="Calibri" charset="0"/>
                        <a:ea typeface="Calibri" charset="0"/>
                        <a:cs typeface="Times New Roman" charset="0"/>
                      </a:endParaRPr>
                    </a:p>
                    <a:p>
                      <a:pPr marL="228600" marR="0">
                        <a:lnSpc>
                          <a:spcPct val="107000"/>
                        </a:lnSpc>
                        <a:spcBef>
                          <a:spcPts val="0"/>
                        </a:spcBef>
                        <a:spcAft>
                          <a:spcPts val="0"/>
                        </a:spcAft>
                      </a:pPr>
                      <a:r>
                        <a:rPr lang="en-US" sz="1100">
                          <a:solidFill>
                            <a:srgbClr val="FFFFFF"/>
                          </a:solidFill>
                          <a:effectLst/>
                          <a:latin typeface="Calibri" charset="0"/>
                          <a:ea typeface="Calibri" charset="0"/>
                          <a:cs typeface="Times New Roman" charset="0"/>
                        </a:rPr>
                        <a:t> </a:t>
                      </a:r>
                      <a:endParaRPr lang="en-US" sz="1100">
                        <a:effectLst/>
                        <a:latin typeface="Calibri" charset="0"/>
                        <a:ea typeface="Calibri" charset="0"/>
                        <a:cs typeface="Times New Roman" charset="0"/>
                      </a:endParaRPr>
                    </a:p>
                  </a:txBody>
                  <a:tcPr marL="68580" marR="68580"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r>
              <a:tr h="691584">
                <a:tc>
                  <a:txBody>
                    <a:bodyPr/>
                    <a:lstStyle/>
                    <a:p>
                      <a:pPr marL="0" marR="0" algn="ctr">
                        <a:lnSpc>
                          <a:spcPct val="107000"/>
                        </a:lnSpc>
                        <a:spcBef>
                          <a:spcPts val="0"/>
                        </a:spcBef>
                        <a:spcAft>
                          <a:spcPts val="0"/>
                        </a:spcAft>
                      </a:pPr>
                      <a:r>
                        <a:rPr lang="en-US" sz="1400">
                          <a:solidFill>
                            <a:srgbClr val="FFFFFF"/>
                          </a:solidFill>
                          <a:effectLst/>
                          <a:latin typeface="Calibri" charset="0"/>
                          <a:ea typeface="Calibri" charset="0"/>
                          <a:cs typeface="Times New Roman" charset="0"/>
                        </a:rPr>
                        <a:t>1</a:t>
                      </a:r>
                      <a:r>
                        <a:rPr lang="en-US" sz="1400" baseline="30000">
                          <a:solidFill>
                            <a:srgbClr val="FFFFFF"/>
                          </a:solidFill>
                          <a:effectLst/>
                          <a:latin typeface="Calibri" charset="0"/>
                          <a:ea typeface="Calibri" charset="0"/>
                          <a:cs typeface="Times New Roman" charset="0"/>
                        </a:rPr>
                        <a:t>St</a:t>
                      </a:r>
                      <a:r>
                        <a:rPr lang="en-US" sz="1400">
                          <a:solidFill>
                            <a:srgbClr val="FFFFFF"/>
                          </a:solidFill>
                          <a:effectLst/>
                          <a:latin typeface="Calibri" charset="0"/>
                          <a:ea typeface="Calibri" charset="0"/>
                          <a:cs typeface="Times New Roman" charset="0"/>
                        </a:rPr>
                        <a:t> </a:t>
                      </a:r>
                      <a:endParaRPr lang="en-US" sz="1100">
                        <a:effectLst/>
                        <a:latin typeface="Calibri" charset="0"/>
                        <a:ea typeface="Calibri" charset="0"/>
                        <a:cs typeface="Times New Roman" charset="0"/>
                      </a:endParaRPr>
                    </a:p>
                    <a:p>
                      <a:pPr marL="0" marR="0" algn="ctr">
                        <a:lnSpc>
                          <a:spcPct val="107000"/>
                        </a:lnSpc>
                        <a:spcBef>
                          <a:spcPts val="0"/>
                        </a:spcBef>
                        <a:spcAft>
                          <a:spcPts val="0"/>
                        </a:spcAft>
                      </a:pPr>
                      <a:r>
                        <a:rPr lang="en-US" sz="1400">
                          <a:solidFill>
                            <a:srgbClr val="FFFFFF"/>
                          </a:solidFill>
                          <a:effectLst/>
                          <a:latin typeface="Calibri" charset="0"/>
                          <a:ea typeface="Calibri" charset="0"/>
                          <a:cs typeface="Times New Roman" charset="0"/>
                        </a:rPr>
                        <a:t>Offense</a:t>
                      </a:r>
                      <a:endParaRPr lang="en-US" sz="1100">
                        <a:effectLst/>
                        <a:latin typeface="Calibri" charset="0"/>
                        <a:ea typeface="Calibri" charset="0"/>
                        <a:cs typeface="Times New Roman"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US" sz="1100">
                          <a:effectLst/>
                          <a:latin typeface="Calibri" charset="0"/>
                          <a:ea typeface="Calibri" charset="0"/>
                          <a:cs typeface="Times New Roman" charset="0"/>
                        </a:rPr>
                        <a:t>Treatment Response</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100">
                          <a:solidFill>
                            <a:srgbClr val="000000"/>
                          </a:solidFill>
                          <a:effectLst/>
                          <a:latin typeface="Calibri" charset="0"/>
                          <a:ea typeface="Calibri" charset="0"/>
                          <a:cs typeface="Times New Roman" charset="0"/>
                        </a:rPr>
                        <a:t>8 hours CSW</a:t>
                      </a:r>
                      <a:endParaRPr lang="en-US" sz="1100">
                        <a:effectLst/>
                        <a:latin typeface="Calibri" charset="0"/>
                        <a:ea typeface="Calibri" charset="0"/>
                        <a:cs typeface="Times New Roman"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100">
                          <a:solidFill>
                            <a:srgbClr val="000000"/>
                          </a:solidFill>
                          <a:effectLst/>
                          <a:latin typeface="Calibri" charset="0"/>
                          <a:ea typeface="Calibri" charset="0"/>
                          <a:cs typeface="Times New Roman" charset="0"/>
                        </a:rPr>
                        <a:t>3 night jail</a:t>
                      </a:r>
                      <a:endParaRPr lang="en-US" sz="1100">
                        <a:effectLst/>
                        <a:latin typeface="Calibri" charset="0"/>
                        <a:ea typeface="Calibri" charset="0"/>
                        <a:cs typeface="Times New Roman"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100">
                          <a:solidFill>
                            <a:srgbClr val="000000"/>
                          </a:solidFill>
                          <a:effectLst/>
                          <a:latin typeface="Calibri" charset="0"/>
                          <a:ea typeface="Calibri" charset="0"/>
                          <a:cs typeface="Times New Roman" charset="0"/>
                        </a:rPr>
                        <a:t>Sign Notice of Dilute/Abnormal Screen</a:t>
                      </a:r>
                      <a:endParaRPr lang="en-US" sz="1100">
                        <a:effectLst/>
                        <a:latin typeface="Calibri" charset="0"/>
                        <a:ea typeface="Calibri" charset="0"/>
                        <a:cs typeface="Times New Roman" charset="0"/>
                      </a:endParaRPr>
                    </a:p>
                    <a:p>
                      <a:pPr marL="0" marR="0" algn="ctr">
                        <a:lnSpc>
                          <a:spcPct val="107000"/>
                        </a:lnSpc>
                        <a:spcBef>
                          <a:spcPts val="0"/>
                        </a:spcBef>
                        <a:spcAft>
                          <a:spcPts val="0"/>
                        </a:spcAft>
                      </a:pPr>
                      <a:r>
                        <a:rPr lang="en-US" sz="1100">
                          <a:solidFill>
                            <a:srgbClr val="000000"/>
                          </a:solidFill>
                          <a:effectLst/>
                          <a:latin typeface="Calibri" charset="0"/>
                          <a:ea typeface="Calibri" charset="0"/>
                          <a:cs typeface="Times New Roman" charset="0"/>
                        </a:rPr>
                        <a:t>(If admit, treat as positive)</a:t>
                      </a:r>
                      <a:endParaRPr lang="en-US" sz="1100">
                        <a:effectLst/>
                        <a:latin typeface="Calibri" charset="0"/>
                        <a:ea typeface="Calibri" charset="0"/>
                        <a:cs typeface="Times New Roman"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100">
                          <a:effectLst/>
                          <a:latin typeface="Calibri" charset="0"/>
                          <a:ea typeface="Calibri" charset="0"/>
                          <a:cs typeface="Times New Roman" charset="0"/>
                        </a:rPr>
                        <a:t>30 days in custody</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r>
              <a:tr h="1198654">
                <a:tc>
                  <a:txBody>
                    <a:bodyPr/>
                    <a:lstStyle/>
                    <a:p>
                      <a:pPr marL="0" marR="0" algn="ctr">
                        <a:lnSpc>
                          <a:spcPct val="107000"/>
                        </a:lnSpc>
                        <a:spcBef>
                          <a:spcPts val="0"/>
                        </a:spcBef>
                        <a:spcAft>
                          <a:spcPts val="0"/>
                        </a:spcAft>
                      </a:pPr>
                      <a:r>
                        <a:rPr lang="en-US" sz="1400">
                          <a:solidFill>
                            <a:srgbClr val="FFFFFF"/>
                          </a:solidFill>
                          <a:effectLst/>
                          <a:latin typeface="Calibri" charset="0"/>
                          <a:ea typeface="Calibri" charset="0"/>
                          <a:cs typeface="Times New Roman" charset="0"/>
                        </a:rPr>
                        <a:t>2</a:t>
                      </a:r>
                      <a:r>
                        <a:rPr lang="en-US" sz="1400" baseline="30000">
                          <a:solidFill>
                            <a:srgbClr val="FFFFFF"/>
                          </a:solidFill>
                          <a:effectLst/>
                          <a:latin typeface="Calibri" charset="0"/>
                          <a:ea typeface="Calibri" charset="0"/>
                          <a:cs typeface="Times New Roman" charset="0"/>
                        </a:rPr>
                        <a:t>nd</a:t>
                      </a:r>
                      <a:r>
                        <a:rPr lang="en-US" sz="1400">
                          <a:solidFill>
                            <a:srgbClr val="FFFFFF"/>
                          </a:solidFill>
                          <a:effectLst/>
                          <a:latin typeface="Calibri" charset="0"/>
                          <a:ea typeface="Calibri" charset="0"/>
                          <a:cs typeface="Times New Roman" charset="0"/>
                        </a:rPr>
                        <a:t> </a:t>
                      </a:r>
                      <a:endParaRPr lang="en-US" sz="1100">
                        <a:effectLst/>
                        <a:latin typeface="Calibri" charset="0"/>
                        <a:ea typeface="Calibri" charset="0"/>
                        <a:cs typeface="Times New Roman" charset="0"/>
                      </a:endParaRPr>
                    </a:p>
                    <a:p>
                      <a:pPr marL="0" marR="0" algn="ctr">
                        <a:lnSpc>
                          <a:spcPct val="107000"/>
                        </a:lnSpc>
                        <a:spcBef>
                          <a:spcPts val="0"/>
                        </a:spcBef>
                        <a:spcAft>
                          <a:spcPts val="0"/>
                        </a:spcAft>
                      </a:pPr>
                      <a:r>
                        <a:rPr lang="en-US" sz="1400">
                          <a:solidFill>
                            <a:srgbClr val="FFFFFF"/>
                          </a:solidFill>
                          <a:effectLst/>
                          <a:latin typeface="Calibri" charset="0"/>
                          <a:ea typeface="Calibri" charset="0"/>
                          <a:cs typeface="Times New Roman" charset="0"/>
                        </a:rPr>
                        <a:t>Offense</a:t>
                      </a:r>
                      <a:endParaRPr lang="en-US" sz="1100">
                        <a:effectLst/>
                        <a:latin typeface="Calibri" charset="0"/>
                        <a:ea typeface="Calibri" charset="0"/>
                        <a:cs typeface="Times New Roman"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US" sz="1100">
                          <a:effectLst/>
                          <a:latin typeface="Calibri" charset="0"/>
                          <a:ea typeface="Calibri" charset="0"/>
                          <a:cs typeface="Times New Roman" charset="0"/>
                        </a:rPr>
                        <a:t>8 hours CSW</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100">
                          <a:solidFill>
                            <a:srgbClr val="000000"/>
                          </a:solidFill>
                          <a:effectLst/>
                          <a:latin typeface="Calibri" charset="0"/>
                          <a:ea typeface="Calibri" charset="0"/>
                          <a:cs typeface="Times New Roman" charset="0"/>
                        </a:rPr>
                        <a:t>1 night jail</a:t>
                      </a:r>
                      <a:endParaRPr lang="en-US" sz="1100">
                        <a:effectLst/>
                        <a:latin typeface="Calibri" charset="0"/>
                        <a:ea typeface="Calibri" charset="0"/>
                        <a:cs typeface="Times New Roman"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100">
                          <a:solidFill>
                            <a:srgbClr val="000000"/>
                          </a:solidFill>
                          <a:effectLst/>
                          <a:latin typeface="Calibri" charset="0"/>
                          <a:ea typeface="Calibri" charset="0"/>
                          <a:cs typeface="Times New Roman" charset="0"/>
                        </a:rPr>
                        <a:t>6 nights jail</a:t>
                      </a:r>
                      <a:endParaRPr lang="en-US" sz="1100">
                        <a:effectLst/>
                        <a:latin typeface="Calibri" charset="0"/>
                        <a:ea typeface="Calibri" charset="0"/>
                        <a:cs typeface="Times New Roman"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100">
                          <a:solidFill>
                            <a:srgbClr val="000000"/>
                          </a:solidFill>
                          <a:effectLst/>
                          <a:latin typeface="Calibri" charset="0"/>
                          <a:ea typeface="Calibri" charset="0"/>
                          <a:cs typeface="Times New Roman" charset="0"/>
                        </a:rPr>
                        <a:t>Sign 2</a:t>
                      </a:r>
                      <a:r>
                        <a:rPr lang="en-US" sz="1100" baseline="30000">
                          <a:solidFill>
                            <a:srgbClr val="000000"/>
                          </a:solidFill>
                          <a:effectLst/>
                          <a:latin typeface="Calibri" charset="0"/>
                          <a:ea typeface="Calibri" charset="0"/>
                          <a:cs typeface="Times New Roman" charset="0"/>
                        </a:rPr>
                        <a:t>nd</a:t>
                      </a:r>
                      <a:r>
                        <a:rPr lang="en-US" sz="1100">
                          <a:solidFill>
                            <a:srgbClr val="000000"/>
                          </a:solidFill>
                          <a:effectLst/>
                          <a:latin typeface="Calibri" charset="0"/>
                          <a:ea typeface="Calibri" charset="0"/>
                          <a:cs typeface="Times New Roman" charset="0"/>
                        </a:rPr>
                        <a:t> Notice of Dilute/Abnormal Screen;</a:t>
                      </a:r>
                      <a:endParaRPr lang="en-US" sz="1100">
                        <a:effectLst/>
                        <a:latin typeface="Calibri" charset="0"/>
                        <a:ea typeface="Calibri" charset="0"/>
                        <a:cs typeface="Times New Roman" charset="0"/>
                      </a:endParaRPr>
                    </a:p>
                    <a:p>
                      <a:pPr marL="0" marR="0" algn="ctr">
                        <a:lnSpc>
                          <a:spcPct val="107000"/>
                        </a:lnSpc>
                        <a:spcBef>
                          <a:spcPts val="0"/>
                        </a:spcBef>
                        <a:spcAft>
                          <a:spcPts val="0"/>
                        </a:spcAft>
                      </a:pPr>
                      <a:r>
                        <a:rPr lang="en-US" sz="1100">
                          <a:solidFill>
                            <a:srgbClr val="000000"/>
                          </a:solidFill>
                          <a:effectLst/>
                          <a:latin typeface="Calibri" charset="0"/>
                          <a:ea typeface="Calibri" charset="0"/>
                          <a:cs typeface="Times New Roman" charset="0"/>
                        </a:rPr>
                        <a:t>2 weeks daily testing;</a:t>
                      </a:r>
                      <a:endParaRPr lang="en-US" sz="1100">
                        <a:effectLst/>
                        <a:latin typeface="Calibri" charset="0"/>
                        <a:ea typeface="Calibri" charset="0"/>
                        <a:cs typeface="Times New Roman" charset="0"/>
                      </a:endParaRPr>
                    </a:p>
                    <a:p>
                      <a:pPr marL="0" marR="0" algn="ctr">
                        <a:lnSpc>
                          <a:spcPct val="107000"/>
                        </a:lnSpc>
                        <a:spcBef>
                          <a:spcPts val="0"/>
                        </a:spcBef>
                        <a:spcAft>
                          <a:spcPts val="0"/>
                        </a:spcAft>
                      </a:pPr>
                      <a:r>
                        <a:rPr lang="en-US" sz="1100">
                          <a:solidFill>
                            <a:srgbClr val="000000"/>
                          </a:solidFill>
                          <a:effectLst/>
                          <a:latin typeface="Calibri" charset="0"/>
                          <a:ea typeface="Calibri" charset="0"/>
                          <a:cs typeface="Times New Roman" charset="0"/>
                        </a:rPr>
                        <a:t> See physician</a:t>
                      </a:r>
                      <a:endParaRPr lang="en-US" sz="1100">
                        <a:effectLst/>
                        <a:latin typeface="Calibri" charset="0"/>
                        <a:ea typeface="Calibri" charset="0"/>
                        <a:cs typeface="Times New Roman" charset="0"/>
                      </a:endParaRPr>
                    </a:p>
                    <a:p>
                      <a:pPr marL="0" marR="0" algn="ctr">
                        <a:lnSpc>
                          <a:spcPct val="107000"/>
                        </a:lnSpc>
                        <a:spcBef>
                          <a:spcPts val="0"/>
                        </a:spcBef>
                        <a:spcAft>
                          <a:spcPts val="0"/>
                        </a:spcAft>
                      </a:pPr>
                      <a:r>
                        <a:rPr lang="en-US" sz="1100">
                          <a:solidFill>
                            <a:srgbClr val="000000"/>
                          </a:solidFill>
                          <a:effectLst/>
                          <a:latin typeface="Calibri" charset="0"/>
                          <a:ea typeface="Calibri" charset="0"/>
                          <a:cs typeface="Times New Roman" charset="0"/>
                        </a:rPr>
                        <a:t>(If admit, treat as positive)</a:t>
                      </a:r>
                      <a:endParaRPr lang="en-US" sz="1100">
                        <a:effectLst/>
                        <a:latin typeface="Calibri" charset="0"/>
                        <a:ea typeface="Calibri" charset="0"/>
                        <a:cs typeface="Times New Roman"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rowSpan="2">
                  <a:txBody>
                    <a:bodyPr/>
                    <a:lstStyle/>
                    <a:p>
                      <a:pPr marL="0" marR="0" algn="ctr">
                        <a:lnSpc>
                          <a:spcPct val="107000"/>
                        </a:lnSpc>
                        <a:spcBef>
                          <a:spcPts val="0"/>
                        </a:spcBef>
                        <a:spcAft>
                          <a:spcPts val="0"/>
                        </a:spcAft>
                      </a:pPr>
                      <a:r>
                        <a:rPr lang="en-US" sz="1100">
                          <a:effectLst/>
                          <a:latin typeface="Calibri" charset="0"/>
                          <a:ea typeface="Calibri" charset="0"/>
                          <a:cs typeface="Times New Roman" charset="0"/>
                        </a:rPr>
                        <a:t>Termination</a:t>
                      </a:r>
                    </a:p>
                    <a:p>
                      <a:pPr marL="0" marR="0" algn="ctr">
                        <a:lnSpc>
                          <a:spcPct val="107000"/>
                        </a:lnSpc>
                        <a:spcBef>
                          <a:spcPts val="0"/>
                        </a:spcBef>
                        <a:spcAft>
                          <a:spcPts val="0"/>
                        </a:spcAft>
                      </a:pPr>
                      <a:r>
                        <a:rPr lang="en-US" sz="1100">
                          <a:effectLst/>
                          <a:latin typeface="Calibri" charset="0"/>
                          <a:ea typeface="Calibri" charset="0"/>
                          <a:cs typeface="Times New Roman"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r>
              <a:tr h="635686">
                <a:tc>
                  <a:txBody>
                    <a:bodyPr/>
                    <a:lstStyle/>
                    <a:p>
                      <a:pPr marL="0" marR="0" algn="ctr">
                        <a:lnSpc>
                          <a:spcPct val="107000"/>
                        </a:lnSpc>
                        <a:spcBef>
                          <a:spcPts val="0"/>
                        </a:spcBef>
                        <a:spcAft>
                          <a:spcPts val="0"/>
                        </a:spcAft>
                      </a:pPr>
                      <a:r>
                        <a:rPr lang="en-US" sz="1400">
                          <a:solidFill>
                            <a:srgbClr val="FFFFFF"/>
                          </a:solidFill>
                          <a:effectLst/>
                          <a:latin typeface="Calibri" charset="0"/>
                          <a:ea typeface="Calibri" charset="0"/>
                          <a:cs typeface="Times New Roman" charset="0"/>
                        </a:rPr>
                        <a:t>3</a:t>
                      </a:r>
                      <a:r>
                        <a:rPr lang="en-US" sz="1400" baseline="30000">
                          <a:solidFill>
                            <a:srgbClr val="FFFFFF"/>
                          </a:solidFill>
                          <a:effectLst/>
                          <a:latin typeface="Calibri" charset="0"/>
                          <a:ea typeface="Calibri" charset="0"/>
                          <a:cs typeface="Times New Roman" charset="0"/>
                        </a:rPr>
                        <a:t>rd</a:t>
                      </a:r>
                      <a:r>
                        <a:rPr lang="en-US" sz="1400">
                          <a:solidFill>
                            <a:srgbClr val="FFFFFF"/>
                          </a:solidFill>
                          <a:effectLst/>
                          <a:latin typeface="Calibri" charset="0"/>
                          <a:ea typeface="Calibri" charset="0"/>
                          <a:cs typeface="Times New Roman" charset="0"/>
                        </a:rPr>
                        <a:t> </a:t>
                      </a:r>
                      <a:endParaRPr lang="en-US" sz="1100">
                        <a:effectLst/>
                        <a:latin typeface="Calibri" charset="0"/>
                        <a:ea typeface="Calibri" charset="0"/>
                        <a:cs typeface="Times New Roman" charset="0"/>
                      </a:endParaRPr>
                    </a:p>
                    <a:p>
                      <a:pPr marL="0" marR="0" algn="ctr">
                        <a:lnSpc>
                          <a:spcPct val="107000"/>
                        </a:lnSpc>
                        <a:spcBef>
                          <a:spcPts val="0"/>
                        </a:spcBef>
                        <a:spcAft>
                          <a:spcPts val="0"/>
                        </a:spcAft>
                      </a:pPr>
                      <a:r>
                        <a:rPr lang="en-US" sz="1400">
                          <a:solidFill>
                            <a:srgbClr val="FFFFFF"/>
                          </a:solidFill>
                          <a:effectLst/>
                          <a:latin typeface="Calibri" charset="0"/>
                          <a:ea typeface="Calibri" charset="0"/>
                          <a:cs typeface="Times New Roman" charset="0"/>
                        </a:rPr>
                        <a:t>Offense</a:t>
                      </a:r>
                      <a:endParaRPr lang="en-US" sz="1100">
                        <a:effectLst/>
                        <a:latin typeface="Calibri" charset="0"/>
                        <a:ea typeface="Calibri" charset="0"/>
                        <a:cs typeface="Times New Roman"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US" sz="1100">
                          <a:effectLst/>
                          <a:latin typeface="Calibri" charset="0"/>
                          <a:ea typeface="Calibri" charset="0"/>
                          <a:cs typeface="Times New Roman" charset="0"/>
                        </a:rPr>
                        <a:t>1 nights jail</a:t>
                      </a:r>
                    </a:p>
                    <a:p>
                      <a:pPr marL="0" marR="0" algn="ctr">
                        <a:lnSpc>
                          <a:spcPct val="107000"/>
                        </a:lnSpc>
                        <a:spcBef>
                          <a:spcPts val="0"/>
                        </a:spcBef>
                        <a:spcAft>
                          <a:spcPts val="0"/>
                        </a:spcAft>
                      </a:pPr>
                      <a:r>
                        <a:rPr lang="en-US" sz="1100">
                          <a:effectLst/>
                          <a:latin typeface="Calibri" charset="0"/>
                          <a:ea typeface="Calibri" charset="0"/>
                          <a:cs typeface="Times New Roman"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100">
                          <a:solidFill>
                            <a:srgbClr val="000000"/>
                          </a:solidFill>
                          <a:effectLst/>
                          <a:latin typeface="Calibri" charset="0"/>
                          <a:ea typeface="Calibri" charset="0"/>
                          <a:cs typeface="Times New Roman" charset="0"/>
                        </a:rPr>
                        <a:t>3 nights jail</a:t>
                      </a:r>
                      <a:endParaRPr lang="en-US" sz="1100">
                        <a:effectLst/>
                        <a:latin typeface="Calibri" charset="0"/>
                        <a:ea typeface="Calibri" charset="0"/>
                        <a:cs typeface="Times New Roman"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100">
                          <a:solidFill>
                            <a:srgbClr val="000000"/>
                          </a:solidFill>
                          <a:effectLst/>
                          <a:latin typeface="Calibri" charset="0"/>
                          <a:ea typeface="Calibri" charset="0"/>
                          <a:cs typeface="Times New Roman" charset="0"/>
                        </a:rPr>
                        <a:t>10 nights jail</a:t>
                      </a:r>
                      <a:endParaRPr lang="en-US" sz="1100">
                        <a:effectLst/>
                        <a:latin typeface="Calibri" charset="0"/>
                        <a:ea typeface="Calibri" charset="0"/>
                        <a:cs typeface="Times New Roman"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100">
                          <a:solidFill>
                            <a:srgbClr val="000000"/>
                          </a:solidFill>
                          <a:effectLst/>
                          <a:latin typeface="Calibri" charset="0"/>
                          <a:ea typeface="Calibri" charset="0"/>
                          <a:cs typeface="Times New Roman" charset="0"/>
                        </a:rPr>
                        <a:t>Treated as Positive Screen, 1</a:t>
                      </a:r>
                      <a:r>
                        <a:rPr lang="en-US" sz="1100" baseline="30000">
                          <a:solidFill>
                            <a:srgbClr val="000000"/>
                          </a:solidFill>
                          <a:effectLst/>
                          <a:latin typeface="Calibri" charset="0"/>
                          <a:ea typeface="Calibri" charset="0"/>
                          <a:cs typeface="Times New Roman" charset="0"/>
                        </a:rPr>
                        <a:t>st</a:t>
                      </a:r>
                      <a:r>
                        <a:rPr lang="en-US" sz="1100">
                          <a:solidFill>
                            <a:srgbClr val="000000"/>
                          </a:solidFill>
                          <a:effectLst/>
                          <a:latin typeface="Calibri" charset="0"/>
                          <a:ea typeface="Calibri" charset="0"/>
                          <a:cs typeface="Times New Roman" charset="0"/>
                        </a:rPr>
                        <a:t> Offense for Column B.</a:t>
                      </a:r>
                      <a:endParaRPr lang="en-US" sz="1100">
                        <a:effectLst/>
                        <a:latin typeface="Calibri" charset="0"/>
                        <a:ea typeface="Calibri" charset="0"/>
                        <a:cs typeface="Times New Roman"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vMerge="1">
                  <a:txBody>
                    <a:bodyPr/>
                    <a:lstStyle/>
                    <a:p>
                      <a:endParaRPr lang="en-US"/>
                    </a:p>
                  </a:txBody>
                  <a:tcPr/>
                </a:tc>
              </a:tr>
              <a:tr h="635686">
                <a:tc>
                  <a:txBody>
                    <a:bodyPr/>
                    <a:lstStyle/>
                    <a:p>
                      <a:pPr marL="0" marR="0" algn="ctr">
                        <a:lnSpc>
                          <a:spcPct val="107000"/>
                        </a:lnSpc>
                        <a:spcBef>
                          <a:spcPts val="0"/>
                        </a:spcBef>
                        <a:spcAft>
                          <a:spcPts val="0"/>
                        </a:spcAft>
                      </a:pPr>
                      <a:r>
                        <a:rPr lang="en-US" sz="1400">
                          <a:solidFill>
                            <a:srgbClr val="FFFFFF"/>
                          </a:solidFill>
                          <a:effectLst/>
                          <a:latin typeface="Calibri" charset="0"/>
                          <a:ea typeface="Calibri" charset="0"/>
                          <a:cs typeface="Times New Roman" charset="0"/>
                        </a:rPr>
                        <a:t>4</a:t>
                      </a:r>
                      <a:r>
                        <a:rPr lang="en-US" sz="1400" baseline="30000">
                          <a:solidFill>
                            <a:srgbClr val="FFFFFF"/>
                          </a:solidFill>
                          <a:effectLst/>
                          <a:latin typeface="Calibri" charset="0"/>
                          <a:ea typeface="Calibri" charset="0"/>
                          <a:cs typeface="Times New Roman" charset="0"/>
                        </a:rPr>
                        <a:t>th</a:t>
                      </a:r>
                      <a:r>
                        <a:rPr lang="en-US" sz="1400">
                          <a:solidFill>
                            <a:srgbClr val="FFFFFF"/>
                          </a:solidFill>
                          <a:effectLst/>
                          <a:latin typeface="Calibri" charset="0"/>
                          <a:ea typeface="Calibri" charset="0"/>
                          <a:cs typeface="Times New Roman" charset="0"/>
                        </a:rPr>
                        <a:t> </a:t>
                      </a:r>
                      <a:endParaRPr lang="en-US" sz="1100">
                        <a:effectLst/>
                        <a:latin typeface="Calibri" charset="0"/>
                        <a:ea typeface="Calibri" charset="0"/>
                        <a:cs typeface="Times New Roman" charset="0"/>
                      </a:endParaRPr>
                    </a:p>
                    <a:p>
                      <a:pPr marL="0" marR="0" algn="ctr">
                        <a:lnSpc>
                          <a:spcPct val="107000"/>
                        </a:lnSpc>
                        <a:spcBef>
                          <a:spcPts val="0"/>
                        </a:spcBef>
                        <a:spcAft>
                          <a:spcPts val="0"/>
                        </a:spcAft>
                      </a:pPr>
                      <a:r>
                        <a:rPr lang="en-US" sz="1400">
                          <a:solidFill>
                            <a:srgbClr val="FFFFFF"/>
                          </a:solidFill>
                          <a:effectLst/>
                          <a:latin typeface="Calibri" charset="0"/>
                          <a:ea typeface="Calibri" charset="0"/>
                          <a:cs typeface="Times New Roman" charset="0"/>
                        </a:rPr>
                        <a:t>Offense</a:t>
                      </a:r>
                      <a:endParaRPr lang="en-US" sz="1100">
                        <a:effectLst/>
                        <a:latin typeface="Calibri" charset="0"/>
                        <a:ea typeface="Calibri" charset="0"/>
                        <a:cs typeface="Times New Roman"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US" sz="1100">
                          <a:effectLst/>
                          <a:latin typeface="Calibri" charset="0"/>
                          <a:ea typeface="Calibri" charset="0"/>
                          <a:cs typeface="Times New Roman" charset="0"/>
                        </a:rPr>
                        <a:t>3 nights jail</a:t>
                      </a:r>
                    </a:p>
                    <a:p>
                      <a:pPr marL="0" marR="0" algn="ctr">
                        <a:lnSpc>
                          <a:spcPct val="107000"/>
                        </a:lnSpc>
                        <a:spcBef>
                          <a:spcPts val="0"/>
                        </a:spcBef>
                        <a:spcAft>
                          <a:spcPts val="0"/>
                        </a:spcAft>
                      </a:pPr>
                      <a:r>
                        <a:rPr lang="en-US" sz="1100">
                          <a:effectLst/>
                          <a:latin typeface="Calibri" charset="0"/>
                          <a:ea typeface="Calibri" charset="0"/>
                          <a:cs typeface="Times New Roman"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100">
                          <a:solidFill>
                            <a:srgbClr val="000000"/>
                          </a:solidFill>
                          <a:effectLst/>
                          <a:latin typeface="Calibri" charset="0"/>
                          <a:ea typeface="Calibri" charset="0"/>
                          <a:cs typeface="Times New Roman" charset="0"/>
                        </a:rPr>
                        <a:t>5 nights jail</a:t>
                      </a:r>
                      <a:endParaRPr lang="en-US" sz="1100">
                        <a:effectLst/>
                        <a:latin typeface="Calibri" charset="0"/>
                        <a:ea typeface="Calibri" charset="0"/>
                        <a:cs typeface="Times New Roman"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100">
                          <a:solidFill>
                            <a:srgbClr val="000000"/>
                          </a:solidFill>
                          <a:effectLst/>
                          <a:latin typeface="Calibri" charset="0"/>
                          <a:ea typeface="Calibri" charset="0"/>
                          <a:cs typeface="Times New Roman" charset="0"/>
                        </a:rPr>
                        <a:t>14 nights jail</a:t>
                      </a:r>
                      <a:endParaRPr lang="en-US" sz="1100">
                        <a:effectLst/>
                        <a:latin typeface="Calibri" charset="0"/>
                        <a:ea typeface="Calibri" charset="0"/>
                        <a:cs typeface="Times New Roman"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100">
                          <a:solidFill>
                            <a:srgbClr val="000000"/>
                          </a:solidFill>
                          <a:effectLst/>
                          <a:latin typeface="Calibri" charset="0"/>
                          <a:ea typeface="Calibri" charset="0"/>
                          <a:cs typeface="Times New Roman" charset="0"/>
                        </a:rPr>
                        <a:t>Treated as Positive Screen, 2</a:t>
                      </a:r>
                      <a:r>
                        <a:rPr lang="en-US" sz="1100" baseline="30000">
                          <a:solidFill>
                            <a:srgbClr val="000000"/>
                          </a:solidFill>
                          <a:effectLst/>
                          <a:latin typeface="Calibri" charset="0"/>
                          <a:ea typeface="Calibri" charset="0"/>
                          <a:cs typeface="Times New Roman" charset="0"/>
                        </a:rPr>
                        <a:t>nd</a:t>
                      </a:r>
                      <a:r>
                        <a:rPr lang="en-US" sz="1100">
                          <a:solidFill>
                            <a:srgbClr val="000000"/>
                          </a:solidFill>
                          <a:effectLst/>
                          <a:latin typeface="Calibri" charset="0"/>
                          <a:ea typeface="Calibri" charset="0"/>
                          <a:cs typeface="Times New Roman" charset="0"/>
                        </a:rPr>
                        <a:t> Offense for Column B.</a:t>
                      </a:r>
                      <a:endParaRPr lang="en-US" sz="1100">
                        <a:effectLst/>
                        <a:latin typeface="Calibri" charset="0"/>
                        <a:ea typeface="Calibri" charset="0"/>
                        <a:cs typeface="Times New Roman"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100">
                          <a:effectLst/>
                          <a:latin typeface="Calibri" charset="0"/>
                          <a:ea typeface="Calibri" charset="0"/>
                          <a:cs typeface="Times New Roman"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r>
              <a:tr h="691584">
                <a:tc>
                  <a:txBody>
                    <a:bodyPr/>
                    <a:lstStyle/>
                    <a:p>
                      <a:pPr marL="0" marR="0" algn="ctr">
                        <a:lnSpc>
                          <a:spcPct val="107000"/>
                        </a:lnSpc>
                        <a:spcBef>
                          <a:spcPts val="0"/>
                        </a:spcBef>
                        <a:spcAft>
                          <a:spcPts val="0"/>
                        </a:spcAft>
                      </a:pPr>
                      <a:r>
                        <a:rPr lang="en-US" sz="1400">
                          <a:solidFill>
                            <a:srgbClr val="FFFFFF"/>
                          </a:solidFill>
                          <a:effectLst/>
                          <a:latin typeface="Calibri" charset="0"/>
                          <a:ea typeface="Calibri" charset="0"/>
                          <a:cs typeface="Times New Roman" charset="0"/>
                        </a:rPr>
                        <a:t>Phase Impact</a:t>
                      </a:r>
                      <a:endParaRPr lang="en-US" sz="1100">
                        <a:effectLst/>
                        <a:latin typeface="Calibri" charset="0"/>
                        <a:ea typeface="Calibri" charset="0"/>
                        <a:cs typeface="Times New Roman"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07000"/>
                        </a:lnSpc>
                        <a:spcBef>
                          <a:spcPts val="0"/>
                        </a:spcBef>
                        <a:spcAft>
                          <a:spcPts val="0"/>
                        </a:spcAft>
                      </a:pPr>
                      <a:r>
                        <a:rPr lang="en-US" sz="1100">
                          <a:solidFill>
                            <a:srgbClr val="000000"/>
                          </a:solidFill>
                          <a:effectLst/>
                          <a:latin typeface="Calibri" charset="0"/>
                          <a:ea typeface="Calibri" charset="0"/>
                          <a:cs typeface="Times New Roman" charset="0"/>
                        </a:rPr>
                        <a:t>Phase Freeze for 30 days from date of use</a:t>
                      </a:r>
                      <a:endParaRPr lang="en-US" sz="1100">
                        <a:effectLst/>
                        <a:latin typeface="Calibri" charset="0"/>
                        <a:ea typeface="Calibri" charset="0"/>
                        <a:cs typeface="Times New Roman"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100">
                          <a:solidFill>
                            <a:srgbClr val="000000"/>
                          </a:solidFill>
                          <a:effectLst/>
                          <a:latin typeface="Calibri" charset="0"/>
                          <a:ea typeface="Calibri" charset="0"/>
                          <a:cs typeface="Times New Roman" charset="0"/>
                        </a:rPr>
                        <a:t>Phase Freeze for 30 days from date of use</a:t>
                      </a:r>
                      <a:endParaRPr lang="en-US" sz="1100">
                        <a:effectLst/>
                        <a:latin typeface="Calibri" charset="0"/>
                        <a:ea typeface="Calibri" charset="0"/>
                        <a:cs typeface="Times New Roman"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100">
                          <a:solidFill>
                            <a:srgbClr val="000000"/>
                          </a:solidFill>
                          <a:effectLst/>
                          <a:latin typeface="Calibri" charset="0"/>
                          <a:ea typeface="Calibri" charset="0"/>
                          <a:cs typeface="Times New Roman" charset="0"/>
                        </a:rPr>
                        <a:t>Phase Freeze for 30 days from date of use</a:t>
                      </a:r>
                      <a:endParaRPr lang="en-US" sz="1100">
                        <a:effectLst/>
                        <a:latin typeface="Calibri" charset="0"/>
                        <a:ea typeface="Calibri" charset="0"/>
                        <a:cs typeface="Times New Roman"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100">
                          <a:solidFill>
                            <a:srgbClr val="000000"/>
                          </a:solidFill>
                          <a:effectLst/>
                          <a:latin typeface="Calibri" charset="0"/>
                          <a:ea typeface="Calibri" charset="0"/>
                          <a:cs typeface="Times New Roman" charset="0"/>
                        </a:rPr>
                        <a:t>Phase Freeze 30 days from date of use once treated as positive</a:t>
                      </a:r>
                      <a:endParaRPr lang="en-US" sz="1100">
                        <a:effectLst/>
                        <a:latin typeface="Calibri" charset="0"/>
                        <a:ea typeface="Calibri" charset="0"/>
                        <a:cs typeface="Times New Roman"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100" dirty="0">
                          <a:effectLst/>
                          <a:latin typeface="Calibri" charset="0"/>
                          <a:ea typeface="Calibri" charset="0"/>
                          <a:cs typeface="Times New Roman"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r>
            </a:tbl>
          </a:graphicData>
        </a:graphic>
      </p:graphicFrame>
      <p:sp>
        <p:nvSpPr>
          <p:cNvPr id="6" name="TextBox 5"/>
          <p:cNvSpPr txBox="1"/>
          <p:nvPr/>
        </p:nvSpPr>
        <p:spPr>
          <a:xfrm>
            <a:off x="222737" y="301897"/>
            <a:ext cx="8042031" cy="523220"/>
          </a:xfrm>
          <a:prstGeom prst="rect">
            <a:avLst/>
          </a:prstGeom>
          <a:noFill/>
        </p:spPr>
        <p:txBody>
          <a:bodyPr wrap="square" rtlCol="0">
            <a:spAutoFit/>
          </a:bodyPr>
          <a:lstStyle/>
          <a:p>
            <a:pPr algn="ctr"/>
            <a:r>
              <a:rPr lang="en-US" sz="2800" b="1" dirty="0" smtClean="0">
                <a:solidFill>
                  <a:srgbClr val="0070C0"/>
                </a:solidFill>
                <a:latin typeface="+mj-lt"/>
              </a:rPr>
              <a:t>Sample Sanction Matrix</a:t>
            </a:r>
            <a:endParaRPr lang="en-US" sz="2800" b="1" dirty="0">
              <a:solidFill>
                <a:srgbClr val="0070C0"/>
              </a:solidFill>
              <a:latin typeface="+mj-lt"/>
            </a:endParaRPr>
          </a:p>
        </p:txBody>
      </p:sp>
    </p:spTree>
    <p:extLst>
      <p:ext uri="{BB962C8B-B14F-4D97-AF65-F5344CB8AC3E}">
        <p14:creationId xmlns:p14="http://schemas.microsoft.com/office/powerpoint/2010/main" val="34482209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766482"/>
          </a:xfrm>
        </p:spPr>
        <p:txBody>
          <a:bodyPr/>
          <a:lstStyle/>
          <a:p>
            <a:pPr algn="ctr"/>
            <a:r>
              <a:rPr lang="en-US" dirty="0" smtClean="0">
                <a:solidFill>
                  <a:schemeClr val="bg2">
                    <a:lumMod val="50000"/>
                  </a:schemeClr>
                </a:solidFill>
              </a:rPr>
              <a:t>INCENTIVES</a:t>
            </a:r>
            <a:endParaRPr lang="en-US" dirty="0">
              <a:solidFill>
                <a:schemeClr val="bg2">
                  <a:lumMod val="50000"/>
                </a:schemeClr>
              </a:solidFill>
            </a:endParaRPr>
          </a:p>
        </p:txBody>
      </p:sp>
      <p:sp>
        <p:nvSpPr>
          <p:cNvPr id="3" name="Content Placeholder 2"/>
          <p:cNvSpPr>
            <a:spLocks noGrp="1"/>
          </p:cNvSpPr>
          <p:nvPr>
            <p:ph idx="1"/>
          </p:nvPr>
        </p:nvSpPr>
        <p:spPr>
          <a:xfrm>
            <a:off x="827700" y="1441939"/>
            <a:ext cx="6711654" cy="4806468"/>
          </a:xfrm>
        </p:spPr>
        <p:txBody>
          <a:bodyPr/>
          <a:lstStyle/>
          <a:p>
            <a:r>
              <a:rPr lang="en-US" dirty="0" smtClean="0"/>
              <a:t>More Important than Sanctions</a:t>
            </a:r>
          </a:p>
          <a:p>
            <a:r>
              <a:rPr lang="en-US" dirty="0" smtClean="0"/>
              <a:t>Be Creative:</a:t>
            </a:r>
          </a:p>
          <a:p>
            <a:pPr lvl="1"/>
            <a:r>
              <a:rPr lang="en-US" dirty="0" smtClean="0"/>
              <a:t>Monetary Awards (gift cards, gas cards, groceries)</a:t>
            </a:r>
          </a:p>
          <a:p>
            <a:pPr lvl="1"/>
            <a:r>
              <a:rPr lang="en-US" dirty="0" smtClean="0"/>
              <a:t>Fishbowl, Wheel, Lottery</a:t>
            </a:r>
          </a:p>
          <a:p>
            <a:pPr lvl="1"/>
            <a:r>
              <a:rPr lang="en-US" dirty="0" smtClean="0"/>
              <a:t>Certificates – Star Awards, MRT Certificates</a:t>
            </a:r>
          </a:p>
          <a:p>
            <a:pPr lvl="1"/>
            <a:r>
              <a:rPr lang="en-US" dirty="0" smtClean="0"/>
              <a:t>Cards – Birthday, New Job, Front of the Line</a:t>
            </a:r>
          </a:p>
          <a:p>
            <a:pPr lvl="1"/>
            <a:r>
              <a:rPr lang="en-US" dirty="0" smtClean="0"/>
              <a:t>Incentive Basket- candy, small treats for kids, toiletries</a:t>
            </a:r>
          </a:p>
          <a:p>
            <a:r>
              <a:rPr lang="en-US" dirty="0" smtClean="0"/>
              <a:t>Praise, Praise, Praise!</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CACJ 2017 Annual Conference </a:t>
            </a:r>
            <a:endParaRPr lang="en-US" dirty="0"/>
          </a:p>
        </p:txBody>
      </p:sp>
    </p:spTree>
    <p:extLst>
      <p:ext uri="{BB962C8B-B14F-4D97-AF65-F5344CB8AC3E}">
        <p14:creationId xmlns:p14="http://schemas.microsoft.com/office/powerpoint/2010/main" val="26005924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744890" cy="1400530"/>
          </a:xfrm>
        </p:spPr>
        <p:txBody>
          <a:bodyPr/>
          <a:lstStyle/>
          <a:p>
            <a:pPr algn="ctr"/>
            <a:r>
              <a:rPr lang="en-US" sz="3600" dirty="0" smtClean="0"/>
              <a:t>Family Treatment Courts – </a:t>
            </a:r>
            <a:br>
              <a:rPr lang="en-US" sz="3600" dirty="0" smtClean="0"/>
            </a:br>
            <a:r>
              <a:rPr lang="en-US" sz="3600" dirty="0" smtClean="0"/>
              <a:t>the best for parents and kids</a:t>
            </a:r>
            <a:endParaRPr lang="en-US" sz="36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93631"/>
            <a:ext cx="6096000" cy="4302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US" smtClean="0"/>
              <a:t>CACJ 2017 Annual Conference </a:t>
            </a:r>
            <a:endParaRPr lang="en-US" dirty="0"/>
          </a:p>
        </p:txBody>
      </p:sp>
    </p:spTree>
    <p:extLst>
      <p:ext uri="{BB962C8B-B14F-4D97-AF65-F5344CB8AC3E}">
        <p14:creationId xmlns:p14="http://schemas.microsoft.com/office/powerpoint/2010/main" val="40283042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477838"/>
            <a:ext cx="5943600" cy="608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smtClean="0"/>
              <a:t>CACJ 2017 Annual Conference </a:t>
            </a:r>
            <a:endParaRPr lang="en-US" dirty="0"/>
          </a:p>
        </p:txBody>
      </p:sp>
    </p:spTree>
    <p:extLst>
      <p:ext uri="{BB962C8B-B14F-4D97-AF65-F5344CB8AC3E}">
        <p14:creationId xmlns:p14="http://schemas.microsoft.com/office/powerpoint/2010/main" val="19026793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827700" y="1336431"/>
            <a:ext cx="7683254" cy="4196862"/>
          </a:xfrm>
        </p:spPr>
        <p:txBody>
          <a:bodyPr>
            <a:normAutofit fontScale="92500" lnSpcReduction="10000"/>
          </a:bodyPr>
          <a:lstStyle/>
          <a:p>
            <a:r>
              <a:rPr lang="en-US" dirty="0" smtClean="0"/>
              <a:t>Taylor Jones, Executive Director, CACJ</a:t>
            </a:r>
          </a:p>
          <a:p>
            <a:pPr lvl="1"/>
            <a:r>
              <a:rPr lang="en-US" dirty="0" smtClean="0">
                <a:hlinkClick r:id="rId3"/>
              </a:rPr>
              <a:t>Taylor.jones@georgiacourts.gov</a:t>
            </a:r>
            <a:endParaRPr lang="en-US" dirty="0" smtClean="0"/>
          </a:p>
          <a:p>
            <a:pPr lvl="1"/>
            <a:r>
              <a:rPr lang="en-US" dirty="0" smtClean="0"/>
              <a:t>(404)463-1453</a:t>
            </a:r>
          </a:p>
          <a:p>
            <a:r>
              <a:rPr lang="en-US" dirty="0" smtClean="0"/>
              <a:t>Josh Becker, Chief Certification Officer</a:t>
            </a:r>
          </a:p>
          <a:p>
            <a:pPr lvl="1"/>
            <a:r>
              <a:rPr lang="en-US" dirty="0" smtClean="0">
                <a:hlinkClick r:id="rId4"/>
              </a:rPr>
              <a:t>Josh.becker@georgiacourts.gov</a:t>
            </a:r>
            <a:endParaRPr lang="en-US" dirty="0" smtClean="0"/>
          </a:p>
          <a:p>
            <a:pPr lvl="1"/>
            <a:r>
              <a:rPr lang="en-US" dirty="0" smtClean="0"/>
              <a:t>(404)463-6298</a:t>
            </a:r>
          </a:p>
          <a:p>
            <a:r>
              <a:rPr lang="en-US" dirty="0" smtClean="0"/>
              <a:t>Judge Philip B. Spivey</a:t>
            </a:r>
          </a:p>
          <a:p>
            <a:pPr lvl="1"/>
            <a:r>
              <a:rPr lang="en-US" dirty="0" smtClean="0"/>
              <a:t>spiveyp@eighthdistrict.org</a:t>
            </a:r>
          </a:p>
          <a:p>
            <a:pPr lvl="1"/>
            <a:r>
              <a:rPr lang="en-US" dirty="0" smtClean="0"/>
              <a:t>(478) 445-7060 (office); (478) 454-7558 (cell)</a:t>
            </a:r>
          </a:p>
          <a:p>
            <a:r>
              <a:rPr lang="en-US" dirty="0" smtClean="0"/>
              <a:t>Judge Alison W. Toller</a:t>
            </a:r>
          </a:p>
          <a:p>
            <a:pPr lvl="1"/>
            <a:r>
              <a:rPr lang="en-US" dirty="0" smtClean="0">
                <a:hlinkClick r:id="rId5"/>
              </a:rPr>
              <a:t>atoller@hallcounty.org</a:t>
            </a:r>
            <a:endParaRPr lang="en-US" dirty="0" smtClean="0"/>
          </a:p>
          <a:p>
            <a:pPr lvl="1"/>
            <a:r>
              <a:rPr lang="en-US" dirty="0" smtClean="0"/>
              <a:t>(770) 532-6928</a:t>
            </a:r>
          </a:p>
        </p:txBody>
      </p:sp>
      <p:sp>
        <p:nvSpPr>
          <p:cNvPr id="4" name="Footer Placeholder 3"/>
          <p:cNvSpPr>
            <a:spLocks noGrp="1"/>
          </p:cNvSpPr>
          <p:nvPr>
            <p:ph type="ftr" sz="quarter" idx="11"/>
          </p:nvPr>
        </p:nvSpPr>
        <p:spPr/>
        <p:txBody>
          <a:bodyPr anchor="t"/>
          <a:lstStyle/>
          <a:p>
            <a:r>
              <a:rPr lang="en-US" dirty="0" smtClean="0"/>
              <a:t>CACJ 2017 Annual Conference </a:t>
            </a:r>
            <a:endParaRPr lang="en-US" dirty="0"/>
          </a:p>
        </p:txBody>
      </p:sp>
    </p:spTree>
    <p:extLst>
      <p:ext uri="{BB962C8B-B14F-4D97-AF65-F5344CB8AC3E}">
        <p14:creationId xmlns:p14="http://schemas.microsoft.com/office/powerpoint/2010/main" val="31531809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827700" y="1453660"/>
            <a:ext cx="6711654" cy="3669323"/>
          </a:xfrm>
        </p:spPr>
        <p:txBody>
          <a:bodyPr/>
          <a:lstStyle/>
          <a:p>
            <a:r>
              <a:rPr lang="en-US" dirty="0" smtClean="0">
                <a:hlinkClick r:id="rId2"/>
              </a:rPr>
              <a:t>www.gaaccountabilitycourts.org</a:t>
            </a:r>
            <a:endParaRPr lang="en-US" dirty="0" smtClean="0"/>
          </a:p>
          <a:p>
            <a:pPr marL="114300" indent="0">
              <a:buNone/>
            </a:pPr>
            <a:endParaRPr lang="en-US" dirty="0"/>
          </a:p>
          <a:p>
            <a:r>
              <a:rPr lang="en-US" u="sng" dirty="0" smtClean="0">
                <a:hlinkClick r:id="rId3"/>
              </a:rPr>
              <a:t>http</a:t>
            </a:r>
            <a:r>
              <a:rPr lang="en-US" u="sng" dirty="0">
                <a:hlinkClick r:id="rId3"/>
              </a:rPr>
              <a:t>://www.fdctutorials.org/tu</a:t>
            </a:r>
            <a:r>
              <a:rPr lang="en-US" u="sng" dirty="0" smtClean="0">
                <a:hlinkClick r:id="rId3"/>
              </a:rPr>
              <a:t>/</a:t>
            </a:r>
            <a:endParaRPr lang="en-US" u="sng" dirty="0" smtClean="0"/>
          </a:p>
          <a:p>
            <a:pPr marL="114300" indent="0">
              <a:buNone/>
            </a:pPr>
            <a:endParaRPr lang="en-US" u="sng" dirty="0"/>
          </a:p>
          <a:p>
            <a:r>
              <a:rPr lang="en-US" u="sng" dirty="0">
                <a:hlinkClick r:id="rId4"/>
              </a:rPr>
              <a:t>http://ndcrc.org/sites/default/files/pdf_creatinine_webinar_7.5.11.pdf</a:t>
            </a:r>
            <a:endParaRPr lang="en-US" dirty="0"/>
          </a:p>
        </p:txBody>
      </p:sp>
      <p:sp>
        <p:nvSpPr>
          <p:cNvPr id="4" name="Footer Placeholder 3"/>
          <p:cNvSpPr>
            <a:spLocks noGrp="1"/>
          </p:cNvSpPr>
          <p:nvPr>
            <p:ph type="ftr" sz="quarter" idx="11"/>
          </p:nvPr>
        </p:nvSpPr>
        <p:spPr/>
        <p:txBody>
          <a:bodyPr/>
          <a:lstStyle/>
          <a:p>
            <a:r>
              <a:rPr lang="en-US" smtClean="0"/>
              <a:t>CACJ 2017 Annual Conference </a:t>
            </a:r>
            <a:endParaRPr lang="en-US" dirty="0"/>
          </a:p>
        </p:txBody>
      </p:sp>
    </p:spTree>
    <p:extLst>
      <p:ext uri="{BB962C8B-B14F-4D97-AF65-F5344CB8AC3E}">
        <p14:creationId xmlns:p14="http://schemas.microsoft.com/office/powerpoint/2010/main" val="4170675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chor="ctr">
            <a:normAutofit/>
          </a:bodyPr>
          <a:lstStyle/>
          <a:p>
            <a:pPr marL="457200" indent="-457200">
              <a:buFont typeface="+mj-lt"/>
              <a:buAutoNum type="arabicPeriod"/>
            </a:pPr>
            <a:r>
              <a:rPr lang="en-US" dirty="0" smtClean="0"/>
              <a:t>The protection, best interest and permanency of children</a:t>
            </a:r>
          </a:p>
          <a:p>
            <a:pPr marL="457200" indent="-457200">
              <a:buFont typeface="+mj-lt"/>
              <a:buAutoNum type="arabicPeriod"/>
            </a:pPr>
            <a:r>
              <a:rPr lang="en-US" dirty="0" smtClean="0"/>
              <a:t>The promotion of safe and stable families through abstinence from alcohol and drugs</a:t>
            </a:r>
          </a:p>
          <a:p>
            <a:pPr marL="457200" indent="-457200">
              <a:buFont typeface="+mj-lt"/>
              <a:buAutoNum type="arabicPeriod"/>
            </a:pPr>
            <a:r>
              <a:rPr lang="en-US" dirty="0" smtClean="0"/>
              <a:t>The promotion of law abiding behaviors in the interest of public safety while addressing the comprehensive needs of parents and children</a:t>
            </a:r>
          </a:p>
          <a:p>
            <a:pPr marL="457200" indent="-457200">
              <a:buFont typeface="+mj-lt"/>
              <a:buAutoNum type="arabicPeriod"/>
            </a:pPr>
            <a:r>
              <a:rPr lang="en-US" dirty="0" smtClean="0"/>
              <a:t>Targeting permanency for children who have been exposed to parental substance abuse</a:t>
            </a:r>
            <a:endParaRPr lang="en-US" dirty="0"/>
          </a:p>
        </p:txBody>
      </p:sp>
      <p:pic>
        <p:nvPicPr>
          <p:cNvPr id="4099" name="Picture 3" descr="C:\Users\jdeal\AppData\Local\Microsoft\Windows\Temporary Internet Files\Content.IE5\1AOW70VD\define-your-goal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22737"/>
            <a:ext cx="8464062" cy="196947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CACJ 2017 Annual Conference </a:t>
            </a:r>
            <a:endParaRPr lang="en-US" dirty="0"/>
          </a:p>
        </p:txBody>
      </p:sp>
    </p:spTree>
    <p:extLst>
      <p:ext uri="{BB962C8B-B14F-4D97-AF65-F5344CB8AC3E}">
        <p14:creationId xmlns:p14="http://schemas.microsoft.com/office/powerpoint/2010/main" val="3132209968"/>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Senate Bill 367</a:t>
            </a:r>
            <a:br>
              <a:rPr lang="en-US" dirty="0" smtClean="0"/>
            </a:br>
            <a:r>
              <a:rPr lang="en-US" sz="2000" dirty="0" smtClean="0"/>
              <a:t>Signed April 27, 2016</a:t>
            </a:r>
            <a:endParaRPr lang="en-US" dirty="0"/>
          </a:p>
        </p:txBody>
      </p:sp>
      <p:sp>
        <p:nvSpPr>
          <p:cNvPr id="3" name="Content Placeholder 2"/>
          <p:cNvSpPr>
            <a:spLocks noGrp="1"/>
          </p:cNvSpPr>
          <p:nvPr>
            <p:ph idx="1"/>
          </p:nvPr>
        </p:nvSpPr>
        <p:spPr>
          <a:xfrm>
            <a:off x="815977" y="1853633"/>
            <a:ext cx="6711654" cy="4195481"/>
          </a:xfrm>
        </p:spPr>
        <p:txBody>
          <a:bodyPr>
            <a:normAutofit/>
          </a:bodyPr>
          <a:lstStyle/>
          <a:p>
            <a:pPr>
              <a:buFont typeface="Wingdings" panose="05000000000000000000" pitchFamily="2" charset="2"/>
              <a:buChar char="v"/>
            </a:pPr>
            <a:r>
              <a:rPr lang="en-US" dirty="0" smtClean="0"/>
              <a:t>Recognizes Family Treatment Court Divisions within a Juvenile Court as Accountability Courts</a:t>
            </a:r>
          </a:p>
          <a:p>
            <a:pPr>
              <a:buFont typeface="Wingdings" panose="05000000000000000000" pitchFamily="2" charset="2"/>
              <a:buChar char="v"/>
            </a:pPr>
            <a:r>
              <a:rPr lang="en-US" dirty="0" smtClean="0"/>
              <a:t>Includes Presiding Judges of FTCs as members of the Council of Accountability Court Judges</a:t>
            </a:r>
          </a:p>
          <a:p>
            <a:pPr>
              <a:buFont typeface="Wingdings" panose="05000000000000000000" pitchFamily="2" charset="2"/>
              <a:buChar char="v"/>
            </a:pPr>
            <a:r>
              <a:rPr lang="en-US" dirty="0" smtClean="0"/>
              <a:t>Allows the transfer of Felony Drug Court Cases to FTC if meets certain criteria</a:t>
            </a:r>
          </a:p>
          <a:p>
            <a:pPr>
              <a:buFont typeface="Wingdings" panose="05000000000000000000" pitchFamily="2" charset="2"/>
              <a:buChar char="v"/>
            </a:pPr>
            <a:r>
              <a:rPr lang="en-US" dirty="0" smtClean="0"/>
              <a:t>Requires the adoption of standards, certification, and peer review for FTCs</a:t>
            </a:r>
          </a:p>
          <a:p>
            <a:pPr>
              <a:buFont typeface="Wingdings" panose="05000000000000000000" pitchFamily="2" charset="2"/>
              <a:buChar char="v"/>
            </a:pPr>
            <a:r>
              <a:rPr lang="en-US" dirty="0" smtClean="0"/>
              <a:t>Amended OCGA 15-11-15 and added 15-11-70</a:t>
            </a:r>
            <a:endParaRPr lang="en-US" dirty="0"/>
          </a:p>
        </p:txBody>
      </p:sp>
      <p:sp>
        <p:nvSpPr>
          <p:cNvPr id="4" name="Footer Placeholder 3"/>
          <p:cNvSpPr>
            <a:spLocks noGrp="1"/>
          </p:cNvSpPr>
          <p:nvPr>
            <p:ph type="ftr" sz="quarter" idx="11"/>
          </p:nvPr>
        </p:nvSpPr>
        <p:spPr/>
        <p:txBody>
          <a:bodyPr/>
          <a:lstStyle/>
          <a:p>
            <a:r>
              <a:rPr lang="en-US" smtClean="0"/>
              <a:t>CACJ 2017 Annual Conference </a:t>
            </a:r>
            <a:endParaRPr lang="en-US" dirty="0"/>
          </a:p>
        </p:txBody>
      </p:sp>
    </p:spTree>
    <p:extLst>
      <p:ext uri="{BB962C8B-B14F-4D97-AF65-F5344CB8AC3E}">
        <p14:creationId xmlns:p14="http://schemas.microsoft.com/office/powerpoint/2010/main" val="18906076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491" y="274638"/>
            <a:ext cx="7620000" cy="1143000"/>
          </a:xfrm>
        </p:spPr>
        <p:txBody>
          <a:bodyPr/>
          <a:lstStyle/>
          <a:p>
            <a:r>
              <a:rPr lang="en-US" dirty="0" smtClean="0"/>
              <a:t>Transfers</a:t>
            </a:r>
            <a:endParaRPr lang="en-US" dirty="0"/>
          </a:p>
        </p:txBody>
      </p:sp>
      <p:sp>
        <p:nvSpPr>
          <p:cNvPr id="3" name="Content Placeholder 2"/>
          <p:cNvSpPr>
            <a:spLocks noGrp="1"/>
          </p:cNvSpPr>
          <p:nvPr>
            <p:ph idx="1"/>
          </p:nvPr>
        </p:nvSpPr>
        <p:spPr/>
        <p:txBody>
          <a:bodyPr/>
          <a:lstStyle/>
          <a:p>
            <a:r>
              <a:rPr lang="en-US" dirty="0" smtClean="0"/>
              <a:t>Have the support of your State and Superior Court Judges, especially those from the other accountability courts in your circuit.</a:t>
            </a:r>
          </a:p>
          <a:p>
            <a:r>
              <a:rPr lang="en-US" dirty="0" smtClean="0"/>
              <a:t>Can be accepted as a condition of bond, a condition of probation, or from one accountability court to another.</a:t>
            </a:r>
          </a:p>
          <a:p>
            <a:r>
              <a:rPr lang="en-US" dirty="0" smtClean="0"/>
              <a:t>Benefit:  treating the parents and the family vs. just the offender; often these candidates have open DFCS cases but petitions are slow to follow.</a:t>
            </a:r>
          </a:p>
          <a:p>
            <a:r>
              <a:rPr lang="en-US" dirty="0" smtClean="0"/>
              <a:t>Sanction through designation order rather than contempt sanction, return to original court for sentencing/disposition if not successful.</a:t>
            </a:r>
            <a:endParaRPr lang="en-US" dirty="0"/>
          </a:p>
        </p:txBody>
      </p:sp>
      <p:sp>
        <p:nvSpPr>
          <p:cNvPr id="4" name="Footer Placeholder 3"/>
          <p:cNvSpPr>
            <a:spLocks noGrp="1"/>
          </p:cNvSpPr>
          <p:nvPr>
            <p:ph type="ftr" sz="quarter" idx="11"/>
          </p:nvPr>
        </p:nvSpPr>
        <p:spPr/>
        <p:txBody>
          <a:bodyPr/>
          <a:lstStyle/>
          <a:p>
            <a:r>
              <a:rPr lang="en-US" smtClean="0"/>
              <a:t>CACJ 2017 Annual Conference </a:t>
            </a:r>
            <a:endParaRPr lang="en-US" dirty="0"/>
          </a:p>
        </p:txBody>
      </p:sp>
    </p:spTree>
    <p:extLst>
      <p:ext uri="{BB962C8B-B14F-4D97-AF65-F5344CB8AC3E}">
        <p14:creationId xmlns:p14="http://schemas.microsoft.com/office/powerpoint/2010/main" val="655477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a:t>
            </a:r>
            <a:endParaRPr lang="en-US" dirty="0"/>
          </a:p>
        </p:txBody>
      </p:sp>
      <p:sp>
        <p:nvSpPr>
          <p:cNvPr id="3" name="Content Placeholder 2"/>
          <p:cNvSpPr>
            <a:spLocks noGrp="1"/>
          </p:cNvSpPr>
          <p:nvPr>
            <p:ph idx="1"/>
          </p:nvPr>
        </p:nvSpPr>
        <p:spPr>
          <a:xfrm>
            <a:off x="792531" y="1478494"/>
            <a:ext cx="6944700" cy="4699568"/>
          </a:xfrm>
        </p:spPr>
        <p:txBody>
          <a:bodyPr>
            <a:normAutofit/>
          </a:bodyPr>
          <a:lstStyle/>
          <a:p>
            <a:r>
              <a:rPr lang="en-US" sz="2400" dirty="0" smtClean="0"/>
              <a:t>This year the Governor budgeted, the Legislature approved, and CACJ will distribute </a:t>
            </a:r>
            <a:r>
              <a:rPr lang="en-US" sz="2400" b="1" u="sng" dirty="0" smtClean="0"/>
              <a:t>$2,046,636.00</a:t>
            </a:r>
            <a:r>
              <a:rPr lang="en-US" sz="2400" dirty="0" smtClean="0"/>
              <a:t> in grant funds from the State to Family Treatment Courts</a:t>
            </a:r>
          </a:p>
          <a:p>
            <a:r>
              <a:rPr lang="en-US" sz="2400" dirty="0" smtClean="0"/>
              <a:t>Typically grant applications are due in early March; Awards are generally announced by mid May</a:t>
            </a:r>
          </a:p>
          <a:p>
            <a:r>
              <a:rPr lang="en-US" sz="2400" dirty="0" smtClean="0"/>
              <a:t>The FY18 Accountability Court Supplemental Grant Application will be released 9/25/17.</a:t>
            </a:r>
          </a:p>
          <a:p>
            <a:r>
              <a:rPr lang="en-US" sz="2400" dirty="0" smtClean="0"/>
              <a:t>Courts must be certified or have received a waiver to be eligible for grant funding</a:t>
            </a:r>
            <a:endParaRPr lang="en-US" sz="2400" dirty="0"/>
          </a:p>
        </p:txBody>
      </p:sp>
      <p:sp>
        <p:nvSpPr>
          <p:cNvPr id="4" name="Footer Placeholder 3"/>
          <p:cNvSpPr>
            <a:spLocks noGrp="1"/>
          </p:cNvSpPr>
          <p:nvPr>
            <p:ph type="ftr" sz="quarter" idx="11"/>
          </p:nvPr>
        </p:nvSpPr>
        <p:spPr/>
        <p:txBody>
          <a:bodyPr/>
          <a:lstStyle/>
          <a:p>
            <a:r>
              <a:rPr lang="en-US" smtClean="0"/>
              <a:t>CACJ 2017 Annual Conference </a:t>
            </a:r>
            <a:endParaRPr lang="en-US" dirty="0"/>
          </a:p>
        </p:txBody>
      </p:sp>
    </p:spTree>
    <p:extLst>
      <p:ext uri="{BB962C8B-B14F-4D97-AF65-F5344CB8AC3E}">
        <p14:creationId xmlns:p14="http://schemas.microsoft.com/office/powerpoint/2010/main" val="2624206801"/>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977497"/>
          </a:xfrm>
        </p:spPr>
        <p:txBody>
          <a:bodyPr/>
          <a:lstStyle/>
          <a:p>
            <a:r>
              <a:rPr lang="en-US" dirty="0" smtClean="0"/>
              <a:t>WHAT DO YOU NEED?</a:t>
            </a:r>
            <a:endParaRPr lang="en-US" dirty="0"/>
          </a:p>
        </p:txBody>
      </p:sp>
      <p:sp>
        <p:nvSpPr>
          <p:cNvPr id="3" name="Content Placeholder 2"/>
          <p:cNvSpPr>
            <a:spLocks noGrp="1"/>
          </p:cNvSpPr>
          <p:nvPr>
            <p:ph idx="1"/>
          </p:nvPr>
        </p:nvSpPr>
        <p:spPr>
          <a:xfrm>
            <a:off x="827700" y="1418493"/>
            <a:ext cx="6711654" cy="4138245"/>
          </a:xfrm>
        </p:spPr>
        <p:txBody>
          <a:bodyPr anchor="ctr">
            <a:normAutofit/>
          </a:bodyPr>
          <a:lstStyle/>
          <a:p>
            <a:r>
              <a:rPr lang="en-US" dirty="0" smtClean="0"/>
              <a:t>Collaborative Team</a:t>
            </a:r>
          </a:p>
          <a:p>
            <a:pPr lvl="1"/>
            <a:r>
              <a:rPr lang="en-US" sz="2000" dirty="0" smtClean="0"/>
              <a:t>Multi-disciplinary Team</a:t>
            </a:r>
          </a:p>
          <a:p>
            <a:pPr lvl="1"/>
            <a:r>
              <a:rPr lang="en-US" sz="2000" dirty="0" smtClean="0"/>
              <a:t>Coordinated Strategy </a:t>
            </a:r>
          </a:p>
          <a:p>
            <a:r>
              <a:rPr lang="en-US" dirty="0" smtClean="0"/>
              <a:t>Evidence Based Treatment</a:t>
            </a:r>
          </a:p>
          <a:p>
            <a:r>
              <a:rPr lang="en-US" dirty="0" smtClean="0"/>
              <a:t>Continuum of Services for Parents and Children</a:t>
            </a:r>
          </a:p>
          <a:p>
            <a:r>
              <a:rPr lang="en-US" dirty="0" smtClean="0"/>
              <a:t>Rigorous Drug and Alcohol Screening</a:t>
            </a:r>
          </a:p>
          <a:p>
            <a:r>
              <a:rPr lang="en-US" dirty="0" smtClean="0"/>
              <a:t>Ongoing Judicial Interaction with Participants</a:t>
            </a:r>
          </a:p>
          <a:p>
            <a:r>
              <a:rPr lang="en-US" dirty="0" smtClean="0"/>
              <a:t>Partnerships</a:t>
            </a:r>
            <a:endParaRPr lang="en-US" dirty="0"/>
          </a:p>
        </p:txBody>
      </p:sp>
      <p:sp>
        <p:nvSpPr>
          <p:cNvPr id="4" name="Footer Placeholder 3"/>
          <p:cNvSpPr>
            <a:spLocks noGrp="1"/>
          </p:cNvSpPr>
          <p:nvPr>
            <p:ph type="ftr" sz="quarter" idx="11"/>
          </p:nvPr>
        </p:nvSpPr>
        <p:spPr/>
        <p:txBody>
          <a:bodyPr/>
          <a:lstStyle/>
          <a:p>
            <a:r>
              <a:rPr lang="en-US" smtClean="0"/>
              <a:t>CACJ 2017 Annual Conference </a:t>
            </a:r>
            <a:endParaRPr lang="en-US" dirty="0"/>
          </a:p>
        </p:txBody>
      </p:sp>
    </p:spTree>
    <p:extLst>
      <p:ext uri="{BB962C8B-B14F-4D97-AF65-F5344CB8AC3E}">
        <p14:creationId xmlns:p14="http://schemas.microsoft.com/office/powerpoint/2010/main" val="24408317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3588</TotalTime>
  <Words>1982</Words>
  <Application>Microsoft Office PowerPoint</Application>
  <PresentationFormat>On-screen Show (4:3)</PresentationFormat>
  <Paragraphs>368</Paragraphs>
  <Slides>48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Wingdings</vt:lpstr>
      <vt:lpstr>Calibri</vt:lpstr>
      <vt:lpstr>Courier New</vt:lpstr>
      <vt:lpstr>Cambria</vt:lpstr>
      <vt:lpstr>Times New Roman</vt:lpstr>
      <vt:lpstr>Adjacency</vt:lpstr>
      <vt:lpstr>Making Family Treatment Courts Work for your Jurisdiction</vt:lpstr>
      <vt:lpstr>FAMILY Treatment Court</vt:lpstr>
      <vt:lpstr>PowerPoint Presentation</vt:lpstr>
      <vt:lpstr>Family Treatment Court (FTC)</vt:lpstr>
      <vt:lpstr>PowerPoint Presentation</vt:lpstr>
      <vt:lpstr>Senate Bill 367 Signed April 27, 2016</vt:lpstr>
      <vt:lpstr>Transfers</vt:lpstr>
      <vt:lpstr>Funding</vt:lpstr>
      <vt:lpstr>WHAT DO YOU NEED?</vt:lpstr>
      <vt:lpstr>WHO DO YOU NEED?</vt:lpstr>
      <vt:lpstr>JUDGE</vt:lpstr>
      <vt:lpstr>JUDGE’S ROLE:</vt:lpstr>
      <vt:lpstr>COORDINATOR</vt:lpstr>
      <vt:lpstr>COORDINATOR’S ROLE:</vt:lpstr>
      <vt:lpstr>S.A.A.G.</vt:lpstr>
      <vt:lpstr>S.A.A.G.’S ROLE:</vt:lpstr>
      <vt:lpstr>CHILD &amp; PARENT ATTORNEYS</vt:lpstr>
      <vt:lpstr>CHILD ATTORNEY/ PARENT ATTORNEY’S ROLE:</vt:lpstr>
      <vt:lpstr>C.A.S.A.</vt:lpstr>
      <vt:lpstr>CASA’S ROLE:</vt:lpstr>
      <vt:lpstr>D.F.C.S. REPRESENTATIVE</vt:lpstr>
      <vt:lpstr>DFCS REPRESENTATIVE’S ROLE:</vt:lpstr>
      <vt:lpstr>TREATMENT PROVIDER</vt:lpstr>
      <vt:lpstr>TREATMENT PROVIDER’S ROLE:</vt:lpstr>
      <vt:lpstr>COMMUNITY POLICING</vt:lpstr>
      <vt:lpstr>COMMUNITY POLICING/ SURVEILLANCE OFFICER’S ROLE</vt:lpstr>
      <vt:lpstr>How Do You Get Started?</vt:lpstr>
      <vt:lpstr>MARKETING</vt:lpstr>
      <vt:lpstr>Family Treatment Courts – How can anyone say NO?</vt:lpstr>
      <vt:lpstr>FTCs – PROTECT CHILDREN</vt:lpstr>
      <vt:lpstr>FTCs – TREAT THE WHOLE FAMILY</vt:lpstr>
      <vt:lpstr>FTCs – results</vt:lpstr>
      <vt:lpstr>CHALLENGES</vt:lpstr>
      <vt:lpstr>REFERRALS</vt:lpstr>
      <vt:lpstr>COMMUNITY SERVICE BOARD INVOLVEMENT</vt:lpstr>
      <vt:lpstr>TIME</vt:lpstr>
      <vt:lpstr>SCHEDULE</vt:lpstr>
      <vt:lpstr>LOCAL GOVERNMENT</vt:lpstr>
      <vt:lpstr>EDUCATION</vt:lpstr>
      <vt:lpstr>Things to Consider</vt:lpstr>
      <vt:lpstr>DRUG SCREENS</vt:lpstr>
      <vt:lpstr>SANCTIONS</vt:lpstr>
      <vt:lpstr>PowerPoint Presentation</vt:lpstr>
      <vt:lpstr>INCENTIVES</vt:lpstr>
      <vt:lpstr>Family Treatment Courts –  the best for parents and kids</vt:lpstr>
      <vt:lpstr>PowerPoint Presentation</vt:lpstr>
      <vt:lpstr>QUESTIONS?</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Tolbert</dc:creator>
  <cp:lastModifiedBy>Alison Toller (Juvenile Court Judge)</cp:lastModifiedBy>
  <cp:revision>61</cp:revision>
  <dcterms:created xsi:type="dcterms:W3CDTF">2015-11-11T17:04:34Z</dcterms:created>
  <dcterms:modified xsi:type="dcterms:W3CDTF">2017-09-07T19:25:23Z</dcterms:modified>
</cp:coreProperties>
</file>