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1" r:id="rId1"/>
  </p:sldMasterIdLst>
  <p:notesMasterIdLst>
    <p:notesMasterId r:id="rId52"/>
  </p:notesMasterIdLst>
  <p:sldIdLst>
    <p:sldId id="256" r:id="rId2"/>
    <p:sldId id="257" r:id="rId3"/>
    <p:sldId id="302" r:id="rId4"/>
    <p:sldId id="303" r:id="rId5"/>
    <p:sldId id="304" r:id="rId6"/>
    <p:sldId id="305" r:id="rId7"/>
    <p:sldId id="258" r:id="rId8"/>
    <p:sldId id="259" r:id="rId9"/>
    <p:sldId id="260" r:id="rId10"/>
    <p:sldId id="261" r:id="rId11"/>
    <p:sldId id="262" r:id="rId12"/>
    <p:sldId id="263" r:id="rId13"/>
    <p:sldId id="264" r:id="rId14"/>
    <p:sldId id="265" r:id="rId15"/>
    <p:sldId id="266" r:id="rId16"/>
    <p:sldId id="267" r:id="rId17"/>
    <p:sldId id="268" r:id="rId18"/>
    <p:sldId id="270" r:id="rId19"/>
    <p:sldId id="271" r:id="rId20"/>
    <p:sldId id="272" r:id="rId21"/>
    <p:sldId id="306" r:id="rId22"/>
    <p:sldId id="307" r:id="rId23"/>
    <p:sldId id="308" r:id="rId24"/>
    <p:sldId id="273" r:id="rId25"/>
    <p:sldId id="274" r:id="rId26"/>
    <p:sldId id="275" r:id="rId27"/>
    <p:sldId id="276" r:id="rId28"/>
    <p:sldId id="277" r:id="rId29"/>
    <p:sldId id="291" r:id="rId30"/>
    <p:sldId id="289" r:id="rId31"/>
    <p:sldId id="298" r:id="rId32"/>
    <p:sldId id="301" r:id="rId33"/>
    <p:sldId id="299" r:id="rId34"/>
    <p:sldId id="279" r:id="rId35"/>
    <p:sldId id="280" r:id="rId36"/>
    <p:sldId id="281" r:id="rId37"/>
    <p:sldId id="282" r:id="rId38"/>
    <p:sldId id="283" r:id="rId39"/>
    <p:sldId id="284" r:id="rId40"/>
    <p:sldId id="285" r:id="rId41"/>
    <p:sldId id="286" r:id="rId42"/>
    <p:sldId id="287" r:id="rId43"/>
    <p:sldId id="288" r:id="rId44"/>
    <p:sldId id="296" r:id="rId45"/>
    <p:sldId id="295" r:id="rId46"/>
    <p:sldId id="297" r:id="rId47"/>
    <p:sldId id="290" r:id="rId48"/>
    <p:sldId id="292" r:id="rId49"/>
    <p:sldId id="293" r:id="rId50"/>
    <p:sldId id="29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1" d="100"/>
          <a:sy n="41" d="100"/>
        </p:scale>
        <p:origin x="69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48ED9-5DF6-4A43-B658-57433724B8D7}" type="datetimeFigureOut">
              <a:rPr lang="en-US" smtClean="0"/>
              <a:t>9/15/2017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33EDA-4758-4890-8B42-C84DE3B704F3}" type="slidenum">
              <a:rPr lang="en-US" smtClean="0"/>
              <a:t>‹#›</a:t>
            </a:fld>
            <a:endParaRPr lang="en-US"/>
          </a:p>
        </p:txBody>
      </p:sp>
    </p:spTree>
    <p:extLst>
      <p:ext uri="{BB962C8B-B14F-4D97-AF65-F5344CB8AC3E}">
        <p14:creationId xmlns:p14="http://schemas.microsoft.com/office/powerpoint/2010/main" val="143312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17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240435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48974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5419196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31222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9/15/2017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6072326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9/15/2017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51735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5469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8BDECAF-D3BE-4069-9C78-642ECCD01477}" type="datetimeFigureOut">
              <a:rPr lang="en-US" smtClean="0"/>
              <a:t>9/15/2017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087496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869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56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439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9/15/2017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557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9/15/2017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58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EC5CECA-2D3A-4680-9B49-752200DE467C}" type="datetimeFigureOut">
              <a:rPr lang="en-US" smtClean="0"/>
              <a:t>9/15/2017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484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427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645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5BB1C6-BF8F-4481-8AB2-603A1C8A906A}" type="datetimeFigureOut">
              <a:rPr lang="en-US" smtClean="0"/>
              <a:t>9/15/2017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3525398"/>
      </p:ext>
    </p:extLst>
  </p:cSld>
  <p:clrMap bg1="dk1" tx1="lt1" bg2="dk2"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otivationalinterviewing.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ndci.org/sites/default/files/nadcp/DCR_best-practices-in-drug-courts.pdf" TargetMode="External"/><Relationship Id="rId2" Type="http://schemas.openxmlformats.org/officeDocument/2006/relationships/hyperlink" Target="http://www.ncsc.org/~/media/Microsites/Files/CSI/Additional%20Learning%20Materials/Handout%2042%20Motivational%20Interviewing%20for%20Judicial%20Officers.ash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amjudges.org/pdfs/judge-key-component.pdf" TargetMode="External"/><Relationship Id="rId2" Type="http://schemas.openxmlformats.org/officeDocument/2006/relationships/hyperlink" Target="http://www.wellnesscourts.org/files/FINAL%20TREATMENT%20GUIDE%20%20for%20Judges%20Apr_%202014.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victimsofcrime.org/docs/restitution-toolkit/c9_nic-motivating-offenders.pdf" TargetMode="External"/><Relationship Id="rId2" Type="http://schemas.openxmlformats.org/officeDocument/2006/relationships/hyperlink" Target="http://www.motivationalinterviewing.org/" TargetMode="External"/><Relationship Id="rId1" Type="http://schemas.openxmlformats.org/officeDocument/2006/relationships/slideLayout" Target="../slideLayouts/slideLayout2.xml"/><Relationship Id="rId4" Type="http://schemas.openxmlformats.org/officeDocument/2006/relationships/hyperlink" Target="http://www.nccourts.org/Citizens/CPrograms/DTC/documents/dtcbestpractice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courtinnovation.org/sites/default/files/documents/MADCE_ES.pdf" TargetMode="External"/><Relationship Id="rId2" Type="http://schemas.openxmlformats.org/officeDocument/2006/relationships/hyperlink" Target="http://www.motivationalinterview.net/clinical/whatismi.html" TargetMode="External"/><Relationship Id="rId1" Type="http://schemas.openxmlformats.org/officeDocument/2006/relationships/slideLayout" Target="../slideLayouts/slideLayout2.xml"/><Relationship Id="rId4" Type="http://schemas.openxmlformats.org/officeDocument/2006/relationships/hyperlink" Target="http://www.motivationalinterviewing.org/sites/default/files/BECCI-CJ.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638" y="2893729"/>
            <a:ext cx="8909448" cy="1373070"/>
          </a:xfrm>
        </p:spPr>
        <p:txBody>
          <a:bodyPr>
            <a:noAutofit/>
          </a:bodyPr>
          <a:lstStyle/>
          <a:p>
            <a:r>
              <a:rPr lang="en-US" sz="5400" dirty="0"/>
              <a:t>Motivational Interviewing:</a:t>
            </a:r>
            <a:br>
              <a:rPr lang="en-US" sz="5400" dirty="0"/>
            </a:br>
            <a:r>
              <a:rPr lang="en-US" sz="5400" dirty="0"/>
              <a:t>Building Relationships to</a:t>
            </a:r>
            <a:br>
              <a:rPr lang="en-US" sz="5400" dirty="0"/>
            </a:br>
            <a:r>
              <a:rPr lang="en-US" sz="5400" dirty="0"/>
              <a:t>Encourage Lasting Change  </a:t>
            </a:r>
          </a:p>
        </p:txBody>
      </p:sp>
      <p:sp>
        <p:nvSpPr>
          <p:cNvPr id="3" name="Subtitle 2"/>
          <p:cNvSpPr>
            <a:spLocks noGrp="1"/>
          </p:cNvSpPr>
          <p:nvPr>
            <p:ph type="subTitle" idx="1"/>
          </p:nvPr>
        </p:nvSpPr>
        <p:spPr>
          <a:xfrm>
            <a:off x="4549668" y="5364777"/>
            <a:ext cx="6987645" cy="1388534"/>
          </a:xfrm>
        </p:spPr>
        <p:txBody>
          <a:bodyPr/>
          <a:lstStyle/>
          <a:p>
            <a:r>
              <a:rPr lang="en-US" dirty="0"/>
              <a:t>Scott Smith, M.A., LPC, CAADC</a:t>
            </a:r>
          </a:p>
        </p:txBody>
      </p:sp>
    </p:spTree>
    <p:extLst>
      <p:ext uri="{BB962C8B-B14F-4D97-AF65-F5344CB8AC3E}">
        <p14:creationId xmlns:p14="http://schemas.microsoft.com/office/powerpoint/2010/main" val="196649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spirit of M.I. ─ Acceptance</a:t>
            </a:r>
          </a:p>
        </p:txBody>
      </p:sp>
      <p:sp>
        <p:nvSpPr>
          <p:cNvPr id="3" name="Content Placeholder 2"/>
          <p:cNvSpPr>
            <a:spLocks noGrp="1"/>
          </p:cNvSpPr>
          <p:nvPr>
            <p:ph idx="1"/>
          </p:nvPr>
        </p:nvSpPr>
        <p:spPr/>
        <p:txBody>
          <a:bodyPr/>
          <a:lstStyle/>
          <a:p>
            <a:r>
              <a:rPr lang="en-US" dirty="0"/>
              <a:t>The opposite of judgment</a:t>
            </a:r>
          </a:p>
          <a:p>
            <a:r>
              <a:rPr lang="en-US" dirty="0"/>
              <a:t>Recognizing the potential of every human being</a:t>
            </a:r>
          </a:p>
          <a:p>
            <a:r>
              <a:rPr lang="en-US" dirty="0"/>
              <a:t>Promoting optimal conditions for growth</a:t>
            </a:r>
          </a:p>
          <a:p>
            <a:r>
              <a:rPr lang="en-US" dirty="0"/>
              <a:t>Accurate empathy ─ conveyed through </a:t>
            </a:r>
            <a:r>
              <a:rPr lang="en-US" b="1" dirty="0"/>
              <a:t>reflections</a:t>
            </a:r>
          </a:p>
          <a:p>
            <a:r>
              <a:rPr lang="en-US" dirty="0"/>
              <a:t>Emphasizing autonomy &amp; personal choice ─ empowering participants</a:t>
            </a:r>
          </a:p>
          <a:p>
            <a:r>
              <a:rPr lang="en-US" b="1" dirty="0"/>
              <a:t>Affirming</a:t>
            </a:r>
            <a:r>
              <a:rPr lang="en-US" dirty="0"/>
              <a:t> strengths &amp; efforts instead of focusing on the negative</a:t>
            </a:r>
          </a:p>
        </p:txBody>
      </p:sp>
    </p:spTree>
    <p:extLst>
      <p:ext uri="{BB962C8B-B14F-4D97-AF65-F5344CB8AC3E}">
        <p14:creationId xmlns:p14="http://schemas.microsoft.com/office/powerpoint/2010/main" val="387946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15097"/>
            <a:ext cx="10018713" cy="1752599"/>
          </a:xfrm>
        </p:spPr>
        <p:txBody>
          <a:bodyPr/>
          <a:lstStyle/>
          <a:p>
            <a:r>
              <a:rPr lang="en-US" dirty="0"/>
              <a:t>The spirit of M.I. ─ Compassion</a:t>
            </a:r>
          </a:p>
        </p:txBody>
      </p:sp>
      <p:sp>
        <p:nvSpPr>
          <p:cNvPr id="3" name="Content Placeholder 2"/>
          <p:cNvSpPr>
            <a:spLocks noGrp="1"/>
          </p:cNvSpPr>
          <p:nvPr>
            <p:ph idx="1"/>
          </p:nvPr>
        </p:nvSpPr>
        <p:spPr>
          <a:xfrm>
            <a:off x="1484310" y="2769044"/>
            <a:ext cx="10018713" cy="3124201"/>
          </a:xfrm>
        </p:spPr>
        <p:txBody>
          <a:bodyPr/>
          <a:lstStyle/>
          <a:p>
            <a:r>
              <a:rPr lang="en-US" dirty="0"/>
              <a:t>Actively promoting the welfare of participants</a:t>
            </a:r>
          </a:p>
          <a:p>
            <a:r>
              <a:rPr lang="en-US" dirty="0"/>
              <a:t>Valuing their wellbeing</a:t>
            </a:r>
          </a:p>
          <a:p>
            <a:r>
              <a:rPr lang="en-US" dirty="0"/>
              <a:t>Recognizing their needs</a:t>
            </a:r>
          </a:p>
        </p:txBody>
      </p:sp>
    </p:spTree>
    <p:extLst>
      <p:ext uri="{BB962C8B-B14F-4D97-AF65-F5344CB8AC3E}">
        <p14:creationId xmlns:p14="http://schemas.microsoft.com/office/powerpoint/2010/main" val="34084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spirit of M.I. ─ Evocation</a:t>
            </a:r>
          </a:p>
        </p:txBody>
      </p:sp>
      <p:sp>
        <p:nvSpPr>
          <p:cNvPr id="3" name="Content Placeholder 2"/>
          <p:cNvSpPr>
            <a:spLocks noGrp="1"/>
          </p:cNvSpPr>
          <p:nvPr>
            <p:ph idx="1"/>
          </p:nvPr>
        </p:nvSpPr>
        <p:spPr/>
        <p:txBody>
          <a:bodyPr>
            <a:normAutofit/>
          </a:bodyPr>
          <a:lstStyle/>
          <a:p>
            <a:r>
              <a:rPr lang="en-US" dirty="0"/>
              <a:t>Helping participants to find their own reasons for change</a:t>
            </a:r>
          </a:p>
          <a:p>
            <a:r>
              <a:rPr lang="en-US" dirty="0"/>
              <a:t>Not instilling external motivation but helping to find internal motivation</a:t>
            </a:r>
          </a:p>
          <a:p>
            <a:r>
              <a:rPr lang="en-US" dirty="0"/>
              <a:t>Instead of putting participant in position to argue against change, help them find reasons to argue for change</a:t>
            </a:r>
          </a:p>
          <a:p>
            <a:r>
              <a:rPr lang="en-US" dirty="0"/>
              <a:t>Drawing out the participants’ own thoughts, ideas, values ─ their own motivation</a:t>
            </a:r>
          </a:p>
          <a:p>
            <a:r>
              <a:rPr lang="en-US" dirty="0"/>
              <a:t>Motivation is most powerful when it comes from the participant</a:t>
            </a:r>
          </a:p>
        </p:txBody>
      </p:sp>
    </p:spTree>
    <p:extLst>
      <p:ext uri="{BB962C8B-B14F-4D97-AF65-F5344CB8AC3E}">
        <p14:creationId xmlns:p14="http://schemas.microsoft.com/office/powerpoint/2010/main" val="169493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stages of change (</a:t>
            </a:r>
            <a:r>
              <a:rPr lang="en-US" dirty="0" err="1"/>
              <a:t>transtheoretical</a:t>
            </a:r>
            <a:r>
              <a:rPr lang="en-US" dirty="0"/>
              <a:t> model)</a:t>
            </a:r>
          </a:p>
        </p:txBody>
      </p:sp>
      <p:sp>
        <p:nvSpPr>
          <p:cNvPr id="3" name="Content Placeholder 2"/>
          <p:cNvSpPr>
            <a:spLocks noGrp="1"/>
          </p:cNvSpPr>
          <p:nvPr>
            <p:ph idx="1"/>
          </p:nvPr>
        </p:nvSpPr>
        <p:spPr/>
        <p:txBody>
          <a:bodyPr>
            <a:normAutofit fontScale="92500" lnSpcReduction="20000"/>
          </a:bodyPr>
          <a:lstStyle/>
          <a:p>
            <a:r>
              <a:rPr lang="en-US" dirty="0"/>
              <a:t>Developed by psychologists James Prochaska &amp; Carlo </a:t>
            </a:r>
            <a:r>
              <a:rPr lang="en-US" dirty="0" err="1"/>
              <a:t>DiClemente</a:t>
            </a:r>
            <a:endParaRPr lang="en-US" dirty="0"/>
          </a:p>
          <a:p>
            <a:r>
              <a:rPr lang="en-US" dirty="0"/>
              <a:t>Stage 1: Pre-Contemplation – “Who me? I don’t have a problem.”</a:t>
            </a:r>
          </a:p>
          <a:p>
            <a:r>
              <a:rPr lang="en-US" dirty="0"/>
              <a:t>Stage 2: Contemplation –  </a:t>
            </a:r>
            <a:r>
              <a:rPr lang="en-US" u="sng" dirty="0"/>
              <a:t>Ambivalence</a:t>
            </a:r>
            <a:r>
              <a:rPr lang="en-US" dirty="0"/>
              <a:t>, sitting on fence – “Well, maybe I do.”</a:t>
            </a:r>
          </a:p>
          <a:p>
            <a:r>
              <a:rPr lang="en-US" dirty="0"/>
              <a:t>Stage 3: Preparation – Planning to act, identifying social support – “What do I need?”</a:t>
            </a:r>
          </a:p>
          <a:p>
            <a:r>
              <a:rPr lang="en-US" dirty="0"/>
              <a:t>Stage 4: Action – Practicing new behavior – “I’m doing it!” (3-6 months)</a:t>
            </a:r>
          </a:p>
          <a:p>
            <a:r>
              <a:rPr lang="en-US" dirty="0"/>
              <a:t>Stage 5: Maintenance – Continued commitment (6 months-5 years)</a:t>
            </a:r>
          </a:p>
          <a:p>
            <a:r>
              <a:rPr lang="en-US" dirty="0"/>
              <a:t>Stage 6: Relapse – Return to old behaviors, evaluate triggers … Or termination</a:t>
            </a:r>
          </a:p>
          <a:p>
            <a:r>
              <a:rPr lang="en-US" dirty="0"/>
              <a:t>Change often occurs in an “upward spiral”</a:t>
            </a:r>
          </a:p>
        </p:txBody>
      </p:sp>
    </p:spTree>
    <p:extLst>
      <p:ext uri="{BB962C8B-B14F-4D97-AF65-F5344CB8AC3E}">
        <p14:creationId xmlns:p14="http://schemas.microsoft.com/office/powerpoint/2010/main" val="264828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643" y="584274"/>
            <a:ext cx="10018713" cy="1752599"/>
          </a:xfrm>
        </p:spPr>
        <p:txBody>
          <a:bodyPr/>
          <a:lstStyle/>
          <a:p>
            <a:r>
              <a:rPr lang="en-US" dirty="0"/>
              <a:t>Core skills of M.I. (OARS)</a:t>
            </a:r>
          </a:p>
        </p:txBody>
      </p:sp>
      <p:sp>
        <p:nvSpPr>
          <p:cNvPr id="3" name="Content Placeholder 2"/>
          <p:cNvSpPr>
            <a:spLocks noGrp="1"/>
          </p:cNvSpPr>
          <p:nvPr>
            <p:ph idx="1"/>
          </p:nvPr>
        </p:nvSpPr>
        <p:spPr/>
        <p:txBody>
          <a:bodyPr/>
          <a:lstStyle/>
          <a:p>
            <a:r>
              <a:rPr lang="en-US" dirty="0"/>
              <a:t>O – Open-ended questions</a:t>
            </a:r>
          </a:p>
          <a:p>
            <a:r>
              <a:rPr lang="en-US" dirty="0"/>
              <a:t>A – Affirmations</a:t>
            </a:r>
          </a:p>
          <a:p>
            <a:r>
              <a:rPr lang="en-US" dirty="0"/>
              <a:t>R – Reflections</a:t>
            </a:r>
          </a:p>
          <a:p>
            <a:r>
              <a:rPr lang="en-US" dirty="0"/>
              <a:t>S – Summaries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0" y="2063396"/>
            <a:ext cx="4605065" cy="3134415"/>
          </a:xfrm>
          <a:prstGeom prst="rect">
            <a:avLst/>
          </a:prstGeom>
        </p:spPr>
      </p:pic>
    </p:spTree>
    <p:extLst>
      <p:ext uri="{BB962C8B-B14F-4D97-AF65-F5344CB8AC3E}">
        <p14:creationId xmlns:p14="http://schemas.microsoft.com/office/powerpoint/2010/main" val="1265394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skills: Open-ended Questions</a:t>
            </a:r>
          </a:p>
        </p:txBody>
      </p:sp>
      <p:sp>
        <p:nvSpPr>
          <p:cNvPr id="3" name="Content Placeholder 2"/>
          <p:cNvSpPr>
            <a:spLocks noGrp="1"/>
          </p:cNvSpPr>
          <p:nvPr>
            <p:ph idx="1"/>
          </p:nvPr>
        </p:nvSpPr>
        <p:spPr>
          <a:xfrm>
            <a:off x="1244280" y="2284969"/>
            <a:ext cx="10018713" cy="3124201"/>
          </a:xfrm>
        </p:spPr>
        <p:txBody>
          <a:bodyPr/>
          <a:lstStyle/>
          <a:p>
            <a:r>
              <a:rPr lang="en-US" dirty="0"/>
              <a:t>Cannot be answered by “yes” or “no”</a:t>
            </a:r>
          </a:p>
          <a:p>
            <a:r>
              <a:rPr lang="en-US" dirty="0"/>
              <a:t>“How…?”    “What…?”    “Describe…”     “Tell me about…”</a:t>
            </a:r>
          </a:p>
          <a:p>
            <a:r>
              <a:rPr lang="en-US" dirty="0"/>
              <a:t>Begins a dialogue</a:t>
            </a:r>
          </a:p>
          <a:p>
            <a:r>
              <a:rPr lang="en-US" dirty="0"/>
              <a:t>Demonstration with volunteer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388" y="3149839"/>
            <a:ext cx="2910013" cy="2910013"/>
          </a:xfrm>
          <a:prstGeom prst="rect">
            <a:avLst/>
          </a:prstGeom>
          <a:ln>
            <a:noFill/>
          </a:ln>
          <a:effectLst>
            <a:softEdge rad="112500"/>
          </a:effectLst>
        </p:spPr>
      </p:pic>
    </p:spTree>
    <p:extLst>
      <p:ext uri="{BB962C8B-B14F-4D97-AF65-F5344CB8AC3E}">
        <p14:creationId xmlns:p14="http://schemas.microsoft.com/office/powerpoint/2010/main" val="29338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skills: Affirmations</a:t>
            </a:r>
          </a:p>
        </p:txBody>
      </p:sp>
      <p:sp>
        <p:nvSpPr>
          <p:cNvPr id="3" name="Content Placeholder 2"/>
          <p:cNvSpPr>
            <a:spLocks noGrp="1"/>
          </p:cNvSpPr>
          <p:nvPr>
            <p:ph idx="1"/>
          </p:nvPr>
        </p:nvSpPr>
        <p:spPr/>
        <p:txBody>
          <a:bodyPr/>
          <a:lstStyle/>
          <a:p>
            <a:r>
              <a:rPr lang="en-US" dirty="0"/>
              <a:t>Statements that are empowering to participants</a:t>
            </a:r>
          </a:p>
          <a:p>
            <a:r>
              <a:rPr lang="en-US" dirty="0"/>
              <a:t>Focus on strengths &amp; efforts</a:t>
            </a:r>
          </a:p>
          <a:p>
            <a:r>
              <a:rPr lang="en-US" dirty="0"/>
              <a:t>Convey appreciation, confidence, hope</a:t>
            </a:r>
          </a:p>
          <a:p>
            <a:r>
              <a:rPr lang="en-US" dirty="0"/>
              <a:t>Genuine expressions based on familiarity with participant’s story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4307" y="4298861"/>
            <a:ext cx="2568042" cy="21400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010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skills: Reflections</a:t>
            </a:r>
          </a:p>
        </p:txBody>
      </p:sp>
      <p:sp>
        <p:nvSpPr>
          <p:cNvPr id="3" name="Content Placeholder 2"/>
          <p:cNvSpPr>
            <a:spLocks noGrp="1"/>
          </p:cNvSpPr>
          <p:nvPr>
            <p:ph idx="1"/>
          </p:nvPr>
        </p:nvSpPr>
        <p:spPr/>
        <p:txBody>
          <a:bodyPr/>
          <a:lstStyle/>
          <a:p>
            <a:r>
              <a:rPr lang="en-US" dirty="0"/>
              <a:t>Begin with effective listening</a:t>
            </a:r>
          </a:p>
          <a:p>
            <a:r>
              <a:rPr lang="en-US" dirty="0"/>
              <a:t>“Reflect” what the participant has said without parroting </a:t>
            </a:r>
          </a:p>
          <a:p>
            <a:r>
              <a:rPr lang="en-US" dirty="0"/>
              <a:t>Reflections end with a period, not a question mark</a:t>
            </a:r>
          </a:p>
          <a:p>
            <a:r>
              <a:rPr lang="en-US" dirty="0"/>
              <a:t>Avoid the “righting” reflex (“Stop it!”)</a:t>
            </a:r>
          </a:p>
          <a:p>
            <a:r>
              <a:rPr lang="en-US" dirty="0"/>
              <a:t>You don’t have to agree with a statement to convey that you have heard it accurately</a:t>
            </a:r>
          </a:p>
        </p:txBody>
      </p:sp>
    </p:spTree>
    <p:extLst>
      <p:ext uri="{BB962C8B-B14F-4D97-AF65-F5344CB8AC3E}">
        <p14:creationId xmlns:p14="http://schemas.microsoft.com/office/powerpoint/2010/main" val="272777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skills: Summaries</a:t>
            </a:r>
          </a:p>
        </p:txBody>
      </p:sp>
      <p:sp>
        <p:nvSpPr>
          <p:cNvPr id="3" name="Content Placeholder 2"/>
          <p:cNvSpPr>
            <a:spLocks noGrp="1"/>
          </p:cNvSpPr>
          <p:nvPr>
            <p:ph idx="1"/>
          </p:nvPr>
        </p:nvSpPr>
        <p:spPr/>
        <p:txBody>
          <a:bodyPr/>
          <a:lstStyle/>
          <a:p>
            <a:r>
              <a:rPr lang="en-US" dirty="0"/>
              <a:t>Summarize the conversation</a:t>
            </a:r>
          </a:p>
          <a:p>
            <a:r>
              <a:rPr lang="en-US" dirty="0"/>
              <a:t>Make connections between ideas; pull out themes</a:t>
            </a:r>
          </a:p>
          <a:p>
            <a:r>
              <a:rPr lang="en-US" dirty="0"/>
              <a:t>Usually unnecessary in DUI/Drug court hearings because they are so brief</a:t>
            </a:r>
          </a:p>
          <a:p>
            <a:r>
              <a:rPr lang="en-US" dirty="0"/>
              <a:t>More relevant for case managers and probation officers</a:t>
            </a:r>
          </a:p>
        </p:txBody>
      </p:sp>
    </p:spTree>
    <p:extLst>
      <p:ext uri="{BB962C8B-B14F-4D97-AF65-F5344CB8AC3E}">
        <p14:creationId xmlns:p14="http://schemas.microsoft.com/office/powerpoint/2010/main" val="137085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Talk vs. Sustain Talk</a:t>
            </a:r>
          </a:p>
        </p:txBody>
      </p:sp>
      <p:sp>
        <p:nvSpPr>
          <p:cNvPr id="3" name="Content Placeholder 2"/>
          <p:cNvSpPr>
            <a:spLocks noGrp="1"/>
          </p:cNvSpPr>
          <p:nvPr>
            <p:ph idx="1"/>
          </p:nvPr>
        </p:nvSpPr>
        <p:spPr/>
        <p:txBody>
          <a:bodyPr/>
          <a:lstStyle/>
          <a:p>
            <a:r>
              <a:rPr lang="en-US" dirty="0"/>
              <a:t>Focus on change talk rather than sustain talk</a:t>
            </a:r>
          </a:p>
          <a:p>
            <a:r>
              <a:rPr lang="en-US" dirty="0"/>
              <a:t>Sustain talk is to be expected</a:t>
            </a:r>
          </a:p>
          <a:p>
            <a:r>
              <a:rPr lang="en-US" dirty="0"/>
              <a:t>Help participants to develop commitment language to facilitate change</a:t>
            </a:r>
          </a:p>
          <a:p>
            <a:r>
              <a:rPr lang="en-US" dirty="0"/>
              <a:t>Desire to change, ability to change, reasons for change, need to change, commitment to change, steps in making change</a:t>
            </a:r>
          </a:p>
          <a:p>
            <a:r>
              <a:rPr lang="en-US" u="sng" dirty="0"/>
              <a:t>We come to believe that for which we argue.</a:t>
            </a:r>
            <a:endParaRPr lang="en-US" dirty="0"/>
          </a:p>
          <a:p>
            <a:endParaRPr lang="en-US" b="1" dirty="0"/>
          </a:p>
        </p:txBody>
      </p:sp>
    </p:spTree>
    <p:extLst>
      <p:ext uri="{BB962C8B-B14F-4D97-AF65-F5344CB8AC3E}">
        <p14:creationId xmlns:p14="http://schemas.microsoft.com/office/powerpoint/2010/main" val="165772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38" y="476251"/>
            <a:ext cx="4776445" cy="1752599"/>
          </a:xfrm>
        </p:spPr>
        <p:txBody>
          <a:bodyPr/>
          <a:lstStyle/>
          <a:p>
            <a:r>
              <a:rPr lang="en-US" dirty="0"/>
              <a:t>Who’s in the room?</a:t>
            </a:r>
          </a:p>
        </p:txBody>
      </p:sp>
      <p:sp>
        <p:nvSpPr>
          <p:cNvPr id="3" name="Content Placeholder 2"/>
          <p:cNvSpPr>
            <a:spLocks noGrp="1"/>
          </p:cNvSpPr>
          <p:nvPr>
            <p:ph idx="1"/>
          </p:nvPr>
        </p:nvSpPr>
        <p:spPr>
          <a:xfrm>
            <a:off x="1393909" y="2228850"/>
            <a:ext cx="8528742" cy="4180188"/>
          </a:xfrm>
        </p:spPr>
        <p:txBody>
          <a:bodyPr wrap="square">
            <a:normAutofit fontScale="92500" lnSpcReduction="20000"/>
          </a:bodyPr>
          <a:lstStyle/>
          <a:p>
            <a:pPr lvl="0"/>
            <a:r>
              <a:rPr lang="en-US" dirty="0"/>
              <a:t>Who has been trained in M.I.?</a:t>
            </a:r>
          </a:p>
          <a:p>
            <a:pPr lvl="0"/>
            <a:r>
              <a:rPr lang="en-US" dirty="0"/>
              <a:t>Attorneys?</a:t>
            </a:r>
          </a:p>
          <a:p>
            <a:pPr lvl="0"/>
            <a:r>
              <a:rPr lang="en-US" dirty="0"/>
              <a:t>Law enforcement officers?</a:t>
            </a:r>
          </a:p>
          <a:p>
            <a:pPr lvl="0"/>
            <a:r>
              <a:rPr lang="en-US" dirty="0"/>
              <a:t>Probation / parole officers?</a:t>
            </a:r>
          </a:p>
          <a:p>
            <a:pPr lvl="0"/>
            <a:r>
              <a:rPr lang="en-US" dirty="0"/>
              <a:t>Treatment providers?</a:t>
            </a:r>
          </a:p>
          <a:p>
            <a:pPr lvl="0"/>
            <a:r>
              <a:rPr lang="en-US" dirty="0"/>
              <a:t>Lab staff?</a:t>
            </a:r>
          </a:p>
          <a:p>
            <a:pPr lvl="0"/>
            <a:r>
              <a:rPr lang="en-US" dirty="0"/>
              <a:t>Case managers?</a:t>
            </a:r>
          </a:p>
          <a:p>
            <a:pPr lvl="0"/>
            <a:r>
              <a:rPr lang="en-US" dirty="0"/>
              <a:t>Coordinators?</a:t>
            </a:r>
          </a:p>
          <a:p>
            <a:pPr lvl="0"/>
            <a:r>
              <a:rPr lang="en-US" dirty="0"/>
              <a:t>Administrative staff?</a:t>
            </a:r>
          </a:p>
          <a:p>
            <a:pPr lvl="0"/>
            <a:r>
              <a:rPr lang="en-US" dirty="0"/>
              <a:t>Judges?</a:t>
            </a:r>
          </a:p>
          <a:p>
            <a:pPr lvl="0"/>
            <a:r>
              <a:rPr lang="en-US" dirty="0"/>
              <a:t>Others?</a:t>
            </a:r>
          </a:p>
          <a:p>
            <a:endParaRPr lang="en-US" dirty="0"/>
          </a:p>
        </p:txBody>
      </p:sp>
    </p:spTree>
    <p:extLst>
      <p:ext uri="{BB962C8B-B14F-4D97-AF65-F5344CB8AC3E}">
        <p14:creationId xmlns:p14="http://schemas.microsoft.com/office/powerpoint/2010/main" val="245562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Rolling with resistance</a:t>
            </a:r>
          </a:p>
        </p:txBody>
      </p:sp>
      <p:sp>
        <p:nvSpPr>
          <p:cNvPr id="3" name="Content Placeholder 2"/>
          <p:cNvSpPr>
            <a:spLocks noGrp="1"/>
          </p:cNvSpPr>
          <p:nvPr>
            <p:ph idx="1"/>
          </p:nvPr>
        </p:nvSpPr>
        <p:spPr/>
        <p:txBody>
          <a:bodyPr/>
          <a:lstStyle/>
          <a:p>
            <a:r>
              <a:rPr lang="en-US" dirty="0"/>
              <a:t>Resistance on the part of the participant may also be thought of as relationship discord</a:t>
            </a:r>
          </a:p>
          <a:p>
            <a:r>
              <a:rPr lang="en-US" dirty="0"/>
              <a:t>“Roll with resistance” – avoid arguing – rely on reflections</a:t>
            </a:r>
          </a:p>
          <a:p>
            <a:r>
              <a:rPr lang="en-US" dirty="0"/>
              <a:t>Emphasize autonomy &amp; empowerment</a:t>
            </a:r>
          </a:p>
          <a:p>
            <a:endParaRPr lang="en-US" dirty="0"/>
          </a:p>
        </p:txBody>
      </p:sp>
    </p:spTree>
    <p:extLst>
      <p:ext uri="{BB962C8B-B14F-4D97-AF65-F5344CB8AC3E}">
        <p14:creationId xmlns:p14="http://schemas.microsoft.com/office/powerpoint/2010/main" val="13853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931777-61CF-4FDB-A4C8-4AD6B18F4ADF}"/>
              </a:ext>
            </a:extLst>
          </p:cNvPr>
          <p:cNvSpPr>
            <a:spLocks noGrp="1"/>
          </p:cNvSpPr>
          <p:nvPr>
            <p:ph type="title"/>
          </p:nvPr>
        </p:nvSpPr>
        <p:spPr/>
        <p:txBody>
          <a:bodyPr/>
          <a:lstStyle/>
          <a:p>
            <a:r>
              <a:rPr lang="en-US" dirty="0"/>
              <a:t>Role Play: Role of Participant</a:t>
            </a:r>
          </a:p>
        </p:txBody>
      </p:sp>
      <p:sp>
        <p:nvSpPr>
          <p:cNvPr id="3" name="Content Placeholder 2">
            <a:extLst>
              <a:ext uri="{FF2B5EF4-FFF2-40B4-BE49-F238E27FC236}">
                <a16:creationId xmlns:a16="http://schemas.microsoft.com/office/drawing/2014/main" xmlns="" id="{D771D85F-B27C-4567-B9BD-4CBC2F2816A9}"/>
              </a:ext>
            </a:extLst>
          </p:cNvPr>
          <p:cNvSpPr>
            <a:spLocks noGrp="1"/>
          </p:cNvSpPr>
          <p:nvPr>
            <p:ph idx="1"/>
          </p:nvPr>
        </p:nvSpPr>
        <p:spPr/>
        <p:txBody>
          <a:bodyPr>
            <a:normAutofit fontScale="92500" lnSpcReduction="10000"/>
          </a:bodyPr>
          <a:lstStyle/>
          <a:p>
            <a:r>
              <a:rPr lang="en-US" dirty="0"/>
              <a:t>Your grandmother, with whom you were very close, passed away two days ago. As your family came together, your grandfather insisted that everyone participate in a toast to your grandmother with a drink from a special bottle that he had been saving for their 50</a:t>
            </a:r>
            <a:r>
              <a:rPr lang="en-US" baseline="30000" dirty="0"/>
              <a:t>th</a:t>
            </a:r>
            <a:r>
              <a:rPr lang="en-US" dirty="0"/>
              <a:t> anniversary. You felt like you would be dishonoring your family if you did not participate in the toast. However, other family members continued to drink after the toast, and you did not. You had been sober for 10 months, and you are proud of your time in recovery and proud of the fact that you did not continue drinking, even though you were emotionally distraught. You are ready to admit your lapse and take responsibility. Your grandmother’s funeral is tomorrow, and you would like to be able to attend the funeral after explaining why you tested positive for </a:t>
            </a:r>
            <a:r>
              <a:rPr lang="en-US" dirty="0" err="1"/>
              <a:t>EtG</a:t>
            </a:r>
            <a:r>
              <a:rPr lang="en-US" dirty="0"/>
              <a:t> before court today.</a:t>
            </a:r>
          </a:p>
        </p:txBody>
      </p:sp>
    </p:spTree>
    <p:extLst>
      <p:ext uri="{BB962C8B-B14F-4D97-AF65-F5344CB8AC3E}">
        <p14:creationId xmlns:p14="http://schemas.microsoft.com/office/powerpoint/2010/main" val="2361535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A5344-88E4-4F51-BCFF-21A77D7E16FC}"/>
              </a:ext>
            </a:extLst>
          </p:cNvPr>
          <p:cNvSpPr>
            <a:spLocks noGrp="1"/>
          </p:cNvSpPr>
          <p:nvPr>
            <p:ph type="title"/>
          </p:nvPr>
        </p:nvSpPr>
        <p:spPr/>
        <p:txBody>
          <a:bodyPr/>
          <a:lstStyle/>
          <a:p>
            <a:r>
              <a:rPr lang="en-US" dirty="0"/>
              <a:t>Role Play: Role of Judge, Scenario #1</a:t>
            </a:r>
          </a:p>
        </p:txBody>
      </p:sp>
      <p:sp>
        <p:nvSpPr>
          <p:cNvPr id="3" name="Content Placeholder 2">
            <a:extLst>
              <a:ext uri="{FF2B5EF4-FFF2-40B4-BE49-F238E27FC236}">
                <a16:creationId xmlns:a16="http://schemas.microsoft.com/office/drawing/2014/main" xmlns="" id="{D40742D5-8940-4FA2-B938-769BCAEE1BD5}"/>
              </a:ext>
            </a:extLst>
          </p:cNvPr>
          <p:cNvSpPr>
            <a:spLocks noGrp="1"/>
          </p:cNvSpPr>
          <p:nvPr>
            <p:ph idx="1"/>
          </p:nvPr>
        </p:nvSpPr>
        <p:spPr/>
        <p:txBody>
          <a:bodyPr/>
          <a:lstStyle/>
          <a:p>
            <a:r>
              <a:rPr lang="en-US" dirty="0"/>
              <a:t>It is already half past time for you to be at home, and you are exhausted, hungry, and sick of hearing people’s ridiculous excuses after a long day on the bench. You have one question for the participant who tested positive for </a:t>
            </a:r>
            <a:r>
              <a:rPr lang="en-US" dirty="0" err="1"/>
              <a:t>EtG</a:t>
            </a:r>
            <a:r>
              <a:rPr lang="en-US" dirty="0"/>
              <a:t>: “Did you consume alcohol?” When the participant confirms alcohol consumption, you impose an immediate jail sanction. You do not want to hear any excuses – not today. In fact, as the participant attempts to interrupt, you threaten to increase the amount of time in jail if the participant does not stop talking over you.</a:t>
            </a:r>
          </a:p>
          <a:p>
            <a:endParaRPr lang="en-US" dirty="0"/>
          </a:p>
        </p:txBody>
      </p:sp>
    </p:spTree>
    <p:extLst>
      <p:ext uri="{BB962C8B-B14F-4D97-AF65-F5344CB8AC3E}">
        <p14:creationId xmlns:p14="http://schemas.microsoft.com/office/powerpoint/2010/main" val="2177544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F19605-20A5-4BA6-8247-5F13138BFB78}"/>
              </a:ext>
            </a:extLst>
          </p:cNvPr>
          <p:cNvSpPr>
            <a:spLocks noGrp="1"/>
          </p:cNvSpPr>
          <p:nvPr>
            <p:ph type="title"/>
          </p:nvPr>
        </p:nvSpPr>
        <p:spPr/>
        <p:txBody>
          <a:bodyPr/>
          <a:lstStyle/>
          <a:p>
            <a:r>
              <a:rPr lang="en-US" dirty="0"/>
              <a:t>Role Play, Role of Judge, Scenario #2</a:t>
            </a:r>
          </a:p>
        </p:txBody>
      </p:sp>
      <p:sp>
        <p:nvSpPr>
          <p:cNvPr id="3" name="Content Placeholder 2">
            <a:extLst>
              <a:ext uri="{FF2B5EF4-FFF2-40B4-BE49-F238E27FC236}">
                <a16:creationId xmlns:a16="http://schemas.microsoft.com/office/drawing/2014/main" xmlns="" id="{A829C89B-B6D5-4D57-8B17-F676FDF28B06}"/>
              </a:ext>
            </a:extLst>
          </p:cNvPr>
          <p:cNvSpPr>
            <a:spLocks noGrp="1"/>
          </p:cNvSpPr>
          <p:nvPr>
            <p:ph idx="1"/>
          </p:nvPr>
        </p:nvSpPr>
        <p:spPr/>
        <p:txBody>
          <a:bodyPr>
            <a:normAutofit fontScale="92500" lnSpcReduction="10000"/>
          </a:bodyPr>
          <a:lstStyle/>
          <a:p>
            <a:r>
              <a:rPr lang="en-US" dirty="0"/>
              <a:t>Although you are exhausted, hungry, and sick of hearing people’s ridiculous excuses after a long day on the bench, you are curious about why the participant tested positive for </a:t>
            </a:r>
            <a:r>
              <a:rPr lang="en-US" dirty="0" err="1"/>
              <a:t>EtG</a:t>
            </a:r>
            <a:r>
              <a:rPr lang="en-US" dirty="0"/>
              <a:t> after 10 months of sobriety. Instead of asking a closed question, you say to the participant: “Tell me about what happened.” You allow the participant to explain what happened, and you listen with empathy and express condolences. You suggest grief counseling through the treatment provider. When the participant asks about attending the funeral tomorrow, you find a solution that will allow the participant to attend. However, you also explain that the participant must still serve time in jail as part of the sanction. Finally, you affirm the participant’s hard work in recovery for the past 10 months, note that many people have slip-ups, and offer encouragement for continued recovery.</a:t>
            </a:r>
          </a:p>
          <a:p>
            <a:endParaRPr lang="en-US" dirty="0"/>
          </a:p>
        </p:txBody>
      </p:sp>
    </p:spTree>
    <p:extLst>
      <p:ext uri="{BB962C8B-B14F-4D97-AF65-F5344CB8AC3E}">
        <p14:creationId xmlns:p14="http://schemas.microsoft.com/office/powerpoint/2010/main" val="1584039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 Training for DUI/Drug Court Team</a:t>
            </a:r>
          </a:p>
        </p:txBody>
      </p:sp>
      <p:sp>
        <p:nvSpPr>
          <p:cNvPr id="3" name="Content Placeholder 2"/>
          <p:cNvSpPr>
            <a:spLocks noGrp="1"/>
          </p:cNvSpPr>
          <p:nvPr>
            <p:ph idx="1"/>
          </p:nvPr>
        </p:nvSpPr>
        <p:spPr/>
        <p:txBody>
          <a:bodyPr/>
          <a:lstStyle/>
          <a:p>
            <a:r>
              <a:rPr lang="en-US" dirty="0"/>
              <a:t>2-day training in March 2015 facilitated by Dr. Melanie </a:t>
            </a:r>
            <a:r>
              <a:rPr lang="en-US" dirty="0" err="1"/>
              <a:t>Iarussi</a:t>
            </a:r>
            <a:r>
              <a:rPr lang="en-US" dirty="0"/>
              <a:t>, Ph.D.,  a MINT certified trainer (Motivational Interviewing Network of Trainers)</a:t>
            </a:r>
          </a:p>
          <a:p>
            <a:r>
              <a:rPr lang="en-US" dirty="0"/>
              <a:t>Attended by not only treatment providers but also judge, coordinator, case manager &amp; probation officer</a:t>
            </a:r>
          </a:p>
          <a:p>
            <a:r>
              <a:rPr lang="en-US" dirty="0"/>
              <a:t>Audio was recorded during the DUI/Drug Court hearing immediately before the training as well as the hearing immediately after – a simple pre-post study</a:t>
            </a:r>
          </a:p>
        </p:txBody>
      </p:sp>
    </p:spTree>
    <p:extLst>
      <p:ext uri="{BB962C8B-B14F-4D97-AF65-F5344CB8AC3E}">
        <p14:creationId xmlns:p14="http://schemas.microsoft.com/office/powerpoint/2010/main" val="421629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audio recordings</a:t>
            </a:r>
          </a:p>
        </p:txBody>
      </p:sp>
      <p:sp>
        <p:nvSpPr>
          <p:cNvPr id="3" name="Content Placeholder 2"/>
          <p:cNvSpPr>
            <a:spLocks noGrp="1"/>
          </p:cNvSpPr>
          <p:nvPr>
            <p:ph idx="1"/>
          </p:nvPr>
        </p:nvSpPr>
        <p:spPr/>
        <p:txBody>
          <a:bodyPr>
            <a:normAutofit/>
          </a:bodyPr>
          <a:lstStyle/>
          <a:p>
            <a:r>
              <a:rPr lang="en-US" dirty="0"/>
              <a:t>We focused on the conversations between the judge and the participants in the courtroom</a:t>
            </a:r>
          </a:p>
          <a:p>
            <a:r>
              <a:rPr lang="en-US" dirty="0"/>
              <a:t>We looked at the number of open-ended questions, affirmations, and reflections used by the judge, before the M.I. training and after the M.I. training</a:t>
            </a:r>
          </a:p>
          <a:p>
            <a:r>
              <a:rPr lang="en-US" dirty="0"/>
              <a:t>We also examined the approximate talk time for the judge (half the time, more than half the time, or less than half the time), as well as the average hearing time</a:t>
            </a:r>
          </a:p>
        </p:txBody>
      </p:sp>
    </p:spTree>
    <p:extLst>
      <p:ext uri="{BB962C8B-B14F-4D97-AF65-F5344CB8AC3E}">
        <p14:creationId xmlns:p14="http://schemas.microsoft.com/office/powerpoint/2010/main" val="123492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190" y="167544"/>
            <a:ext cx="10018713" cy="1752599"/>
          </a:xfrm>
        </p:spPr>
        <p:txBody>
          <a:bodyPr/>
          <a:lstStyle/>
          <a:p>
            <a:r>
              <a:rPr lang="en-US" dirty="0"/>
              <a:t>Results of pre-post study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4072739"/>
              </p:ext>
            </p:extLst>
          </p:nvPr>
        </p:nvGraphicFramePr>
        <p:xfrm>
          <a:off x="858853" y="2594513"/>
          <a:ext cx="10394949" cy="3672840"/>
        </p:xfrm>
        <a:graphic>
          <a:graphicData uri="http://schemas.openxmlformats.org/drawingml/2006/table">
            <a:tbl>
              <a:tblPr firstRow="1" bandRow="1">
                <a:tableStyleId>{5C22544A-7EE6-4342-B048-85BDC9FD1C3A}</a:tableStyleId>
              </a:tblPr>
              <a:tblGrid>
                <a:gridCol w="3464983">
                  <a:extLst>
                    <a:ext uri="{9D8B030D-6E8A-4147-A177-3AD203B41FA5}">
                      <a16:colId xmlns:a16="http://schemas.microsoft.com/office/drawing/2014/main" xmlns="" val="20000"/>
                    </a:ext>
                  </a:extLst>
                </a:gridCol>
                <a:gridCol w="3464983">
                  <a:extLst>
                    <a:ext uri="{9D8B030D-6E8A-4147-A177-3AD203B41FA5}">
                      <a16:colId xmlns:a16="http://schemas.microsoft.com/office/drawing/2014/main" xmlns="" val="20001"/>
                    </a:ext>
                  </a:extLst>
                </a:gridCol>
                <a:gridCol w="3464983">
                  <a:extLst>
                    <a:ext uri="{9D8B030D-6E8A-4147-A177-3AD203B41FA5}">
                      <a16:colId xmlns:a16="http://schemas.microsoft.com/office/drawing/2014/main" xmlns="" val="20002"/>
                    </a:ext>
                  </a:extLst>
                </a:gridCol>
              </a:tblGrid>
              <a:tr h="370840">
                <a:tc>
                  <a:txBody>
                    <a:bodyPr/>
                    <a:lstStyle/>
                    <a:p>
                      <a:endParaRPr lang="en-US" sz="1600" dirty="0">
                        <a:latin typeface="Arial Black" panose="020B0A04020102020204" pitchFamily="34" charset="0"/>
                      </a:endParaRPr>
                    </a:p>
                  </a:txBody>
                  <a:tcPr/>
                </a:tc>
                <a:tc>
                  <a:txBody>
                    <a:bodyPr/>
                    <a:lstStyle/>
                    <a:p>
                      <a:r>
                        <a:rPr lang="en-US" sz="1600" dirty="0">
                          <a:solidFill>
                            <a:schemeClr val="bg1"/>
                          </a:solidFill>
                          <a:latin typeface="Arial Black" panose="020B0A04020102020204" pitchFamily="34" charset="0"/>
                        </a:rPr>
                        <a:t>PRE</a:t>
                      </a:r>
                      <a:r>
                        <a:rPr lang="en-US" sz="1600" baseline="0" dirty="0">
                          <a:solidFill>
                            <a:schemeClr val="bg1"/>
                          </a:solidFill>
                          <a:latin typeface="Arial Black" panose="020B0A04020102020204" pitchFamily="34" charset="0"/>
                        </a:rPr>
                        <a:t> </a:t>
                      </a:r>
                      <a:r>
                        <a:rPr lang="en-US" sz="1600" dirty="0">
                          <a:solidFill>
                            <a:schemeClr val="bg1"/>
                          </a:solidFill>
                          <a:latin typeface="Arial Black" panose="020B0A04020102020204" pitchFamily="34" charset="0"/>
                        </a:rPr>
                        <a:t>M.I.</a:t>
                      </a:r>
                      <a:r>
                        <a:rPr lang="en-US" sz="1600" baseline="0" dirty="0">
                          <a:solidFill>
                            <a:schemeClr val="bg1"/>
                          </a:solidFill>
                          <a:latin typeface="Arial Black" panose="020B0A04020102020204" pitchFamily="34" charset="0"/>
                        </a:rPr>
                        <a:t> TRAINING</a:t>
                      </a:r>
                      <a:endParaRPr lang="en-US" sz="1600" dirty="0">
                        <a:solidFill>
                          <a:schemeClr val="bg1"/>
                        </a:solidFill>
                        <a:latin typeface="Arial Black" panose="020B0A04020102020204" pitchFamily="34" charset="0"/>
                      </a:endParaRPr>
                    </a:p>
                  </a:txBody>
                  <a:tcPr/>
                </a:tc>
                <a:tc>
                  <a:txBody>
                    <a:bodyPr/>
                    <a:lstStyle/>
                    <a:p>
                      <a:r>
                        <a:rPr lang="en-US" sz="1600" dirty="0">
                          <a:latin typeface="Arial Black" panose="020B0A04020102020204" pitchFamily="34" charset="0"/>
                        </a:rPr>
                        <a:t>POST</a:t>
                      </a:r>
                      <a:r>
                        <a:rPr lang="en-US" sz="1600" baseline="0" dirty="0">
                          <a:latin typeface="Arial Black" panose="020B0A04020102020204" pitchFamily="34" charset="0"/>
                        </a:rPr>
                        <a:t> M.I. TRAINING</a:t>
                      </a:r>
                      <a:endParaRPr lang="en-US" sz="1600" dirty="0">
                        <a:latin typeface="Arial Black" panose="020B0A04020102020204" pitchFamily="34" charset="0"/>
                      </a:endParaRPr>
                    </a:p>
                  </a:txBody>
                  <a:tcPr/>
                </a:tc>
                <a:extLst>
                  <a:ext uri="{0D108BD9-81ED-4DB2-BD59-A6C34878D82A}">
                    <a16:rowId xmlns:a16="http://schemas.microsoft.com/office/drawing/2014/main" xmlns="" val="10000"/>
                  </a:ext>
                </a:extLst>
              </a:tr>
              <a:tr h="370840">
                <a:tc>
                  <a:txBody>
                    <a:bodyPr/>
                    <a:lstStyle/>
                    <a:p>
                      <a:r>
                        <a:rPr lang="en-US" sz="1600" dirty="0">
                          <a:latin typeface="Arial Black" panose="020B0A04020102020204" pitchFamily="34" charset="0"/>
                        </a:rPr>
                        <a:t>Average Number</a:t>
                      </a:r>
                      <a:r>
                        <a:rPr lang="en-US" sz="1600" baseline="0" dirty="0">
                          <a:latin typeface="Arial Black" panose="020B0A04020102020204" pitchFamily="34" charset="0"/>
                        </a:rPr>
                        <a:t> of Open-Ended Questions per Hearing</a:t>
                      </a:r>
                      <a:endParaRPr lang="en-US" sz="1600" dirty="0">
                        <a:latin typeface="Arial Black" panose="020B0A04020102020204" pitchFamily="34" charset="0"/>
                      </a:endParaRPr>
                    </a:p>
                  </a:txBody>
                  <a:tcPr/>
                </a:tc>
                <a:tc>
                  <a:txBody>
                    <a:bodyPr/>
                    <a:lstStyle/>
                    <a:p>
                      <a:pPr algn="ctr"/>
                      <a:endParaRPr lang="en-US" sz="1600" dirty="0">
                        <a:latin typeface="Arial Black" panose="020B0A04020102020204" pitchFamily="34" charset="0"/>
                      </a:endParaRPr>
                    </a:p>
                    <a:p>
                      <a:pPr algn="ctr"/>
                      <a:r>
                        <a:rPr lang="en-US" sz="1600" dirty="0">
                          <a:latin typeface="Arial Black" panose="020B0A04020102020204" pitchFamily="34" charset="0"/>
                        </a:rPr>
                        <a:t>0.88</a:t>
                      </a:r>
                    </a:p>
                  </a:txBody>
                  <a:tcPr/>
                </a:tc>
                <a:tc>
                  <a:txBody>
                    <a:bodyPr/>
                    <a:lstStyle/>
                    <a:p>
                      <a:pPr algn="ctr"/>
                      <a:endParaRPr lang="en-US" sz="1600" dirty="0">
                        <a:latin typeface="Arial Black" panose="020B0A04020102020204" pitchFamily="34" charset="0"/>
                      </a:endParaRPr>
                    </a:p>
                    <a:p>
                      <a:pPr algn="ctr"/>
                      <a:r>
                        <a:rPr lang="en-US" sz="1600" dirty="0">
                          <a:latin typeface="Arial Black" panose="020B0A04020102020204" pitchFamily="34" charset="0"/>
                        </a:rPr>
                        <a:t>1.8</a:t>
                      </a:r>
                    </a:p>
                  </a:txBody>
                  <a:tcPr/>
                </a:tc>
                <a:extLst>
                  <a:ext uri="{0D108BD9-81ED-4DB2-BD59-A6C34878D82A}">
                    <a16:rowId xmlns:a16="http://schemas.microsoft.com/office/drawing/2014/main" xmlns="" val="10001"/>
                  </a:ext>
                </a:extLst>
              </a:tr>
              <a:tr h="370840">
                <a:tc>
                  <a:txBody>
                    <a:bodyPr/>
                    <a:lstStyle/>
                    <a:p>
                      <a:r>
                        <a:rPr lang="en-US" sz="1600" dirty="0">
                          <a:latin typeface="Arial Black" panose="020B0A04020102020204" pitchFamily="34" charset="0"/>
                        </a:rPr>
                        <a:t>Average Number of Affirmations per Hearing</a:t>
                      </a:r>
                    </a:p>
                  </a:txBody>
                  <a:tcPr/>
                </a:tc>
                <a:tc>
                  <a:txBody>
                    <a:bodyPr/>
                    <a:lstStyle/>
                    <a:p>
                      <a:pPr algn="ctr"/>
                      <a:endParaRPr lang="en-US" sz="1600" dirty="0">
                        <a:latin typeface="Arial Black" panose="020B0A04020102020204" pitchFamily="34" charset="0"/>
                      </a:endParaRPr>
                    </a:p>
                    <a:p>
                      <a:pPr algn="ctr"/>
                      <a:r>
                        <a:rPr lang="en-US" sz="1600" dirty="0">
                          <a:latin typeface="Arial Black" panose="020B0A04020102020204" pitchFamily="34" charset="0"/>
                        </a:rPr>
                        <a:t>1.4</a:t>
                      </a:r>
                    </a:p>
                  </a:txBody>
                  <a:tcPr/>
                </a:tc>
                <a:tc>
                  <a:txBody>
                    <a:bodyPr/>
                    <a:lstStyle/>
                    <a:p>
                      <a:pPr algn="ctr"/>
                      <a:endParaRPr lang="en-US" sz="1600" dirty="0">
                        <a:latin typeface="Arial Black" panose="020B0A04020102020204" pitchFamily="34" charset="0"/>
                      </a:endParaRPr>
                    </a:p>
                    <a:p>
                      <a:pPr algn="ctr"/>
                      <a:r>
                        <a:rPr lang="en-US" sz="1600" dirty="0">
                          <a:latin typeface="Arial Black" panose="020B0A04020102020204" pitchFamily="34" charset="0"/>
                        </a:rPr>
                        <a:t>1.2</a:t>
                      </a:r>
                    </a:p>
                  </a:txBody>
                  <a:tcPr/>
                </a:tc>
                <a:extLst>
                  <a:ext uri="{0D108BD9-81ED-4DB2-BD59-A6C34878D82A}">
                    <a16:rowId xmlns:a16="http://schemas.microsoft.com/office/drawing/2014/main" xmlns="" val="10002"/>
                  </a:ext>
                </a:extLst>
              </a:tr>
              <a:tr h="370840">
                <a:tc>
                  <a:txBody>
                    <a:bodyPr/>
                    <a:lstStyle/>
                    <a:p>
                      <a:r>
                        <a:rPr lang="en-US" sz="1600" dirty="0">
                          <a:latin typeface="Arial Black" panose="020B0A04020102020204" pitchFamily="34" charset="0"/>
                        </a:rPr>
                        <a:t>Average Number of Reflections per Hearing</a:t>
                      </a:r>
                    </a:p>
                  </a:txBody>
                  <a:tcPr/>
                </a:tc>
                <a:tc>
                  <a:txBody>
                    <a:bodyPr/>
                    <a:lstStyle/>
                    <a:p>
                      <a:endParaRPr lang="en-US" sz="1600" dirty="0">
                        <a:latin typeface="Arial Black" panose="020B0A04020102020204" pitchFamily="34" charset="0"/>
                      </a:endParaRPr>
                    </a:p>
                    <a:p>
                      <a:pPr algn="ctr"/>
                      <a:r>
                        <a:rPr lang="en-US" sz="1600" dirty="0">
                          <a:latin typeface="Arial Black" panose="020B0A04020102020204" pitchFamily="34" charset="0"/>
                        </a:rPr>
                        <a:t>0.37</a:t>
                      </a:r>
                    </a:p>
                  </a:txBody>
                  <a:tcPr/>
                </a:tc>
                <a:tc>
                  <a:txBody>
                    <a:bodyPr/>
                    <a:lstStyle/>
                    <a:p>
                      <a:endParaRPr lang="en-US" sz="1600" dirty="0">
                        <a:latin typeface="Arial Black" panose="020B0A04020102020204" pitchFamily="34" charset="0"/>
                      </a:endParaRPr>
                    </a:p>
                    <a:p>
                      <a:pPr algn="ctr"/>
                      <a:r>
                        <a:rPr lang="en-US" sz="1600" dirty="0">
                          <a:latin typeface="Arial Black" panose="020B0A04020102020204" pitchFamily="34" charset="0"/>
                        </a:rPr>
                        <a:t>1</a:t>
                      </a:r>
                    </a:p>
                  </a:txBody>
                  <a:tcPr/>
                </a:tc>
                <a:extLst>
                  <a:ext uri="{0D108BD9-81ED-4DB2-BD59-A6C34878D82A}">
                    <a16:rowId xmlns:a16="http://schemas.microsoft.com/office/drawing/2014/main" xmlns="" val="10003"/>
                  </a:ext>
                </a:extLst>
              </a:tr>
              <a:tr h="370840">
                <a:tc>
                  <a:txBody>
                    <a:bodyPr/>
                    <a:lstStyle/>
                    <a:p>
                      <a:r>
                        <a:rPr lang="en-US" sz="1600" dirty="0">
                          <a:latin typeface="Arial Black" panose="020B0A04020102020204" pitchFamily="34" charset="0"/>
                        </a:rPr>
                        <a:t>Judge’s Talk Time (Approximate)</a:t>
                      </a:r>
                    </a:p>
                  </a:txBody>
                  <a:tcPr/>
                </a:tc>
                <a:tc>
                  <a:txBody>
                    <a:bodyPr/>
                    <a:lstStyle/>
                    <a:p>
                      <a:r>
                        <a:rPr lang="en-US" sz="1600" dirty="0">
                          <a:latin typeface="Arial Black" panose="020B0A04020102020204" pitchFamily="34" charset="0"/>
                        </a:rPr>
                        <a:t>Half the Time: 22%</a:t>
                      </a:r>
                    </a:p>
                    <a:p>
                      <a:r>
                        <a:rPr lang="en-US" sz="1600" dirty="0">
                          <a:latin typeface="Arial Black" panose="020B0A04020102020204" pitchFamily="34" charset="0"/>
                        </a:rPr>
                        <a:t>More than Half: 74%</a:t>
                      </a:r>
                    </a:p>
                    <a:p>
                      <a:r>
                        <a:rPr lang="en-US" sz="1600" dirty="0">
                          <a:latin typeface="Arial Black" panose="020B0A04020102020204" pitchFamily="34" charset="0"/>
                        </a:rPr>
                        <a:t>Less than Half: 4%</a:t>
                      </a:r>
                    </a:p>
                  </a:txBody>
                  <a:tcPr/>
                </a:tc>
                <a:tc>
                  <a:txBody>
                    <a:bodyPr/>
                    <a:lstStyle/>
                    <a:p>
                      <a:r>
                        <a:rPr lang="en-US" sz="1600" dirty="0">
                          <a:latin typeface="Arial Black" panose="020B0A04020102020204" pitchFamily="34" charset="0"/>
                        </a:rPr>
                        <a:t>Half the Time: 45%</a:t>
                      </a:r>
                    </a:p>
                    <a:p>
                      <a:r>
                        <a:rPr lang="en-US" sz="1600" dirty="0">
                          <a:latin typeface="Arial Black" panose="020B0A04020102020204" pitchFamily="34" charset="0"/>
                        </a:rPr>
                        <a:t>More than Half: 41%</a:t>
                      </a:r>
                    </a:p>
                    <a:p>
                      <a:r>
                        <a:rPr lang="en-US" sz="1600" dirty="0">
                          <a:latin typeface="Arial Black" panose="020B0A04020102020204" pitchFamily="34" charset="0"/>
                        </a:rPr>
                        <a:t>Less than Half:</a:t>
                      </a:r>
                      <a:r>
                        <a:rPr lang="en-US" sz="1600" baseline="0" dirty="0">
                          <a:latin typeface="Arial Black" panose="020B0A04020102020204" pitchFamily="34" charset="0"/>
                        </a:rPr>
                        <a:t> 14%</a:t>
                      </a:r>
                      <a:endParaRPr lang="en-US" sz="1600" dirty="0">
                        <a:latin typeface="Arial Black" panose="020B0A04020102020204" pitchFamily="34" charset="0"/>
                      </a:endParaRPr>
                    </a:p>
                  </a:txBody>
                  <a:tcPr/>
                </a:tc>
                <a:extLst>
                  <a:ext uri="{0D108BD9-81ED-4DB2-BD59-A6C34878D82A}">
                    <a16:rowId xmlns:a16="http://schemas.microsoft.com/office/drawing/2014/main" xmlns="" val="10004"/>
                  </a:ext>
                </a:extLst>
              </a:tr>
              <a:tr h="370840">
                <a:tc>
                  <a:txBody>
                    <a:bodyPr/>
                    <a:lstStyle/>
                    <a:p>
                      <a:r>
                        <a:rPr lang="en-US" sz="1600" dirty="0">
                          <a:latin typeface="Arial Black" panose="020B0A04020102020204" pitchFamily="34" charset="0"/>
                        </a:rPr>
                        <a:t>Average Hearing Time</a:t>
                      </a:r>
                    </a:p>
                  </a:txBody>
                  <a:tcPr/>
                </a:tc>
                <a:tc>
                  <a:txBody>
                    <a:bodyPr/>
                    <a:lstStyle/>
                    <a:p>
                      <a:pPr algn="ctr"/>
                      <a:r>
                        <a:rPr lang="en-US" sz="1600" dirty="0">
                          <a:latin typeface="Arial Black" panose="020B0A04020102020204" pitchFamily="34" charset="0"/>
                        </a:rPr>
                        <a:t>1:43</a:t>
                      </a:r>
                    </a:p>
                  </a:txBody>
                  <a:tcPr/>
                </a:tc>
                <a:tc>
                  <a:txBody>
                    <a:bodyPr/>
                    <a:lstStyle/>
                    <a:p>
                      <a:pPr algn="ctr"/>
                      <a:r>
                        <a:rPr lang="en-US" sz="1600" dirty="0">
                          <a:latin typeface="Arial Black" panose="020B0A04020102020204" pitchFamily="34" charset="0"/>
                        </a:rPr>
                        <a:t>3:08</a:t>
                      </a:r>
                    </a:p>
                  </a:txBody>
                  <a:tcPr/>
                </a:tc>
                <a:extLst>
                  <a:ext uri="{0D108BD9-81ED-4DB2-BD59-A6C34878D82A}">
                    <a16:rowId xmlns:a16="http://schemas.microsoft.com/office/drawing/2014/main" xmlns="" val="10005"/>
                  </a:ext>
                </a:extLst>
              </a:tr>
              <a:tr h="370840">
                <a:tc>
                  <a:txBody>
                    <a:bodyPr/>
                    <a:lstStyle/>
                    <a:p>
                      <a:r>
                        <a:rPr lang="en-US" sz="1600" dirty="0">
                          <a:latin typeface="Arial Black" panose="020B0A04020102020204" pitchFamily="34" charset="0"/>
                        </a:rPr>
                        <a:t>Hearing Time Range</a:t>
                      </a:r>
                    </a:p>
                  </a:txBody>
                  <a:tcPr/>
                </a:tc>
                <a:tc>
                  <a:txBody>
                    <a:bodyPr/>
                    <a:lstStyle/>
                    <a:p>
                      <a:pPr algn="ctr"/>
                      <a:r>
                        <a:rPr lang="en-US" sz="1600" dirty="0">
                          <a:latin typeface="Arial Black" panose="020B0A04020102020204" pitchFamily="34" charset="0"/>
                        </a:rPr>
                        <a:t>0:26 – 4:30</a:t>
                      </a:r>
                    </a:p>
                  </a:txBody>
                  <a:tcPr/>
                </a:tc>
                <a:tc>
                  <a:txBody>
                    <a:bodyPr/>
                    <a:lstStyle/>
                    <a:p>
                      <a:pPr algn="ctr"/>
                      <a:r>
                        <a:rPr lang="en-US" sz="1600" dirty="0">
                          <a:latin typeface="Arial Black" panose="020B0A04020102020204" pitchFamily="34" charset="0"/>
                        </a:rPr>
                        <a:t>0:40 – 7:17</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58419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this matter?</a:t>
            </a:r>
          </a:p>
        </p:txBody>
      </p:sp>
      <p:sp>
        <p:nvSpPr>
          <p:cNvPr id="3" name="Content Placeholder 2"/>
          <p:cNvSpPr>
            <a:spLocks noGrp="1"/>
          </p:cNvSpPr>
          <p:nvPr>
            <p:ph idx="1"/>
          </p:nvPr>
        </p:nvSpPr>
        <p:spPr/>
        <p:txBody>
          <a:bodyPr>
            <a:normAutofit/>
          </a:bodyPr>
          <a:lstStyle/>
          <a:p>
            <a:r>
              <a:rPr lang="en-US" dirty="0"/>
              <a:t>“Drug courts where the judge spent an average of three minutes or greater per participant during court hearings had 153% greater reductions in recidivism compared with programs where the judge spent less time” (Carey, </a:t>
            </a:r>
            <a:r>
              <a:rPr lang="en-US" dirty="0" err="1"/>
              <a:t>Mackin</a:t>
            </a:r>
            <a:r>
              <a:rPr lang="en-US" dirty="0"/>
              <a:t> &amp; </a:t>
            </a:r>
            <a:r>
              <a:rPr lang="en-US" dirty="0" err="1"/>
              <a:t>Finigan</a:t>
            </a:r>
            <a:r>
              <a:rPr lang="en-US" dirty="0"/>
              <a:t>, 2012).</a:t>
            </a:r>
          </a:p>
          <a:p>
            <a:r>
              <a:rPr lang="en-US" dirty="0"/>
              <a:t>One of the “Top Ten practices for reducing recidivism in drug courts” - National Drug Court Institute</a:t>
            </a:r>
          </a:p>
          <a:p>
            <a:r>
              <a:rPr lang="en-US" dirty="0"/>
              <a:t>M.I. training can teach judges how to expand change-focused conversations with participants </a:t>
            </a:r>
          </a:p>
        </p:txBody>
      </p:sp>
    </p:spTree>
    <p:extLst>
      <p:ext uri="{BB962C8B-B14F-4D97-AF65-F5344CB8AC3E}">
        <p14:creationId xmlns:p14="http://schemas.microsoft.com/office/powerpoint/2010/main" val="121794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25627"/>
            <a:ext cx="10018713" cy="1752599"/>
          </a:xfrm>
        </p:spPr>
        <p:txBody>
          <a:bodyPr/>
          <a:lstStyle/>
          <a:p>
            <a:r>
              <a:rPr lang="en-US" dirty="0"/>
              <a:t>The central role of the judge</a:t>
            </a:r>
          </a:p>
        </p:txBody>
      </p:sp>
      <p:sp>
        <p:nvSpPr>
          <p:cNvPr id="3" name="Content Placeholder 2"/>
          <p:cNvSpPr>
            <a:spLocks noGrp="1"/>
          </p:cNvSpPr>
          <p:nvPr>
            <p:ph idx="1"/>
          </p:nvPr>
        </p:nvSpPr>
        <p:spPr>
          <a:xfrm>
            <a:off x="992819" y="2213198"/>
            <a:ext cx="10018713" cy="4316627"/>
          </a:xfrm>
        </p:spPr>
        <p:txBody>
          <a:bodyPr>
            <a:normAutofit/>
          </a:bodyPr>
          <a:lstStyle/>
          <a:p>
            <a:r>
              <a:rPr lang="en-US" dirty="0"/>
              <a:t>“</a:t>
            </a:r>
            <a:r>
              <a:rPr lang="en-US" u="sng" dirty="0"/>
              <a:t>The primary mechanism by which drug courts reduce substance use and crime is through the judge</a:t>
            </a:r>
            <a:r>
              <a:rPr lang="en-US" dirty="0"/>
              <a:t> . . . When offenders have more positive attitudes toward the judge, they have better outcomes. This was true across all offender subgroups when examining demographics, drug use history, criminal history, and mental health . . . A separate analysis drawing upon the results of structured courtroom observations found, similarly, that drug courts whose judge was rated by members of the research team as exhibiting a more positive judicial demeanor (e.g., respectful, fair, attentive, enthusiastic, consistent/predictable, caring, and knowledgeable) produced better outcomes than other drug courts. Both analyses reaffirmed the central role of the judge” (</a:t>
            </a:r>
            <a:r>
              <a:rPr lang="en-US" dirty="0" err="1"/>
              <a:t>Rossman</a:t>
            </a:r>
            <a:r>
              <a:rPr lang="en-US" dirty="0"/>
              <a:t> et al., 2011).</a:t>
            </a:r>
          </a:p>
          <a:p>
            <a:endParaRPr lang="en-US" dirty="0"/>
          </a:p>
        </p:txBody>
      </p:sp>
    </p:spTree>
    <p:extLst>
      <p:ext uri="{BB962C8B-B14F-4D97-AF65-F5344CB8AC3E}">
        <p14:creationId xmlns:p14="http://schemas.microsoft.com/office/powerpoint/2010/main" val="3299166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99767"/>
            <a:ext cx="10018713" cy="1752599"/>
          </a:xfrm>
        </p:spPr>
        <p:txBody>
          <a:bodyPr/>
          <a:lstStyle/>
          <a:p>
            <a:r>
              <a:rPr lang="en-US" dirty="0"/>
              <a:t>The Judge is </a:t>
            </a:r>
            <a:r>
              <a:rPr lang="en-US" i="1" dirty="0"/>
              <a:t>The</a:t>
            </a:r>
            <a:r>
              <a:rPr lang="en-US" dirty="0"/>
              <a:t>  Key Component</a:t>
            </a:r>
          </a:p>
        </p:txBody>
      </p:sp>
      <p:sp>
        <p:nvSpPr>
          <p:cNvPr id="3" name="Content Placeholder 2"/>
          <p:cNvSpPr>
            <a:spLocks noGrp="1"/>
          </p:cNvSpPr>
          <p:nvPr>
            <p:ph idx="1"/>
          </p:nvPr>
        </p:nvSpPr>
        <p:spPr>
          <a:xfrm>
            <a:off x="969960" y="2203829"/>
            <a:ext cx="10018713" cy="3945512"/>
          </a:xfrm>
        </p:spPr>
        <p:txBody>
          <a:bodyPr/>
          <a:lstStyle/>
          <a:p>
            <a:r>
              <a:rPr lang="en-US" dirty="0"/>
              <a:t>“After reviewing the mounting literature on the success of drug treatment courts, researchers have confidently concluded that the power of the judge-participant relationship is so immense that it may have ‘effectively suppressed all other theoretical mechanisms’ that could potentially lead to desired outcomes . . . The evidence is overwhelming. For a drug treatment court to be successful, a judge must provide participants with an opportunity to voice their concerns and a sense that they're treated with respect by a neutral and trustworthy authority“(</a:t>
            </a:r>
            <a:r>
              <a:rPr lang="en-US" dirty="0" err="1"/>
              <a:t>MacKenzie</a:t>
            </a:r>
            <a:r>
              <a:rPr lang="en-US" dirty="0"/>
              <a:t>, 2015).</a:t>
            </a:r>
          </a:p>
        </p:txBody>
      </p:sp>
    </p:spTree>
    <p:extLst>
      <p:ext uri="{BB962C8B-B14F-4D97-AF65-F5344CB8AC3E}">
        <p14:creationId xmlns:p14="http://schemas.microsoft.com/office/powerpoint/2010/main" val="298499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0A891C-2731-44D1-A44C-A2C7221160CE}"/>
              </a:ext>
            </a:extLst>
          </p:cNvPr>
          <p:cNvSpPr>
            <a:spLocks noGrp="1"/>
          </p:cNvSpPr>
          <p:nvPr>
            <p:ph type="title"/>
          </p:nvPr>
        </p:nvSpPr>
        <p:spPr/>
        <p:txBody>
          <a:bodyPr/>
          <a:lstStyle/>
          <a:p>
            <a:r>
              <a:rPr lang="en-US" dirty="0"/>
              <a:t>About me</a:t>
            </a:r>
          </a:p>
        </p:txBody>
      </p:sp>
      <p:sp>
        <p:nvSpPr>
          <p:cNvPr id="3" name="Content Placeholder 2">
            <a:extLst>
              <a:ext uri="{FF2B5EF4-FFF2-40B4-BE49-F238E27FC236}">
                <a16:creationId xmlns:a16="http://schemas.microsoft.com/office/drawing/2014/main" xmlns="" id="{2D418C2D-A28C-4166-BA8D-02A503669E45}"/>
              </a:ext>
            </a:extLst>
          </p:cNvPr>
          <p:cNvSpPr>
            <a:spLocks noGrp="1"/>
          </p:cNvSpPr>
          <p:nvPr>
            <p:ph idx="1"/>
          </p:nvPr>
        </p:nvSpPr>
        <p:spPr/>
        <p:txBody>
          <a:bodyPr>
            <a:normAutofit fontScale="92500" lnSpcReduction="10000"/>
          </a:bodyPr>
          <a:lstStyle/>
          <a:p>
            <a:pPr lvl="0"/>
            <a:r>
              <a:rPr lang="en-US" dirty="0"/>
              <a:t>Licensed Professional Counselor</a:t>
            </a:r>
          </a:p>
          <a:p>
            <a:pPr lvl="0"/>
            <a:r>
              <a:rPr lang="en-US" dirty="0"/>
              <a:t>Certified Advanced Alcohol &amp; Drug Counselor</a:t>
            </a:r>
          </a:p>
          <a:p>
            <a:pPr lvl="0"/>
            <a:r>
              <a:rPr lang="en-US" dirty="0"/>
              <a:t>Treatment provider for Troup Co. DUI/Drug Court</a:t>
            </a:r>
          </a:p>
          <a:p>
            <a:pPr lvl="0"/>
            <a:r>
              <a:rPr lang="en-US" dirty="0"/>
              <a:t>Former Coordinator / Case Manager for Troup Co. DUI/Drug Court</a:t>
            </a:r>
          </a:p>
          <a:p>
            <a:pPr lvl="0"/>
            <a:r>
              <a:rPr lang="en-US" dirty="0"/>
              <a:t>Current student at Mercer University in Atlanta pursuing </a:t>
            </a:r>
            <a:r>
              <a:rPr lang="en-US" dirty="0" err="1"/>
              <a:t>Psy.D</a:t>
            </a:r>
            <a:r>
              <a:rPr lang="en-US" dirty="0"/>
              <a:t>. in Clinical Medical Psychology &amp; Ph.D. in Neuroscience</a:t>
            </a:r>
          </a:p>
          <a:p>
            <a:pPr lvl="0"/>
            <a:r>
              <a:rPr lang="en-US" dirty="0"/>
              <a:t>Husband, father of two boys (ages 3 &amp; 5)</a:t>
            </a:r>
          </a:p>
          <a:p>
            <a:pPr lvl="0"/>
            <a:r>
              <a:rPr lang="en-US" dirty="0"/>
              <a:t>Person in recovery from alcohol use disorder</a:t>
            </a:r>
          </a:p>
          <a:p>
            <a:pPr lvl="0"/>
            <a:r>
              <a:rPr lang="en-US" dirty="0"/>
              <a:t>Former participant and graduate of Troup Co. DUI/Drug Court</a:t>
            </a:r>
          </a:p>
          <a:p>
            <a:endParaRPr lang="en-US" dirty="0"/>
          </a:p>
        </p:txBody>
      </p:sp>
    </p:spTree>
    <p:extLst>
      <p:ext uri="{BB962C8B-B14F-4D97-AF65-F5344CB8AC3E}">
        <p14:creationId xmlns:p14="http://schemas.microsoft.com/office/powerpoint/2010/main" val="77201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lstStyle/>
          <a:p>
            <a:r>
              <a:rPr lang="en-US" dirty="0"/>
              <a:t>A unique relationship</a:t>
            </a:r>
          </a:p>
        </p:txBody>
      </p:sp>
      <p:sp>
        <p:nvSpPr>
          <p:cNvPr id="3" name="Content Placeholder 2"/>
          <p:cNvSpPr>
            <a:spLocks noGrp="1"/>
          </p:cNvSpPr>
          <p:nvPr>
            <p:ph idx="1"/>
          </p:nvPr>
        </p:nvSpPr>
        <p:spPr>
          <a:xfrm>
            <a:off x="1015680" y="2239045"/>
            <a:ext cx="10018713" cy="4283676"/>
          </a:xfrm>
        </p:spPr>
        <p:txBody>
          <a:bodyPr>
            <a:normAutofit/>
          </a:bodyPr>
          <a:lstStyle/>
          <a:p>
            <a:r>
              <a:rPr lang="en-US" dirty="0"/>
              <a:t>“The hallmark of drug court is the unique relationship between the judge and the defendant.  Although their styles may differ, drug court judges uniformly step beyond the traditionally distant and formal judicial persona and adopt a variety of roles to motivate positive behaviors and admonish negative ones. It is not unusual for drug court participants to credit their improvement and success in the program to the judge’s encouragement and enthusiasm: ‘for caring about me when I did not care about myself.’ This noteworthy rapport that defendants establish with the judge is, for many offenders, the first time a person of stature has taken the time to engage with them, demonstrate concern, and offer constructive assistance” (</a:t>
            </a:r>
            <a:r>
              <a:rPr lang="en-US" dirty="0" err="1"/>
              <a:t>Hueston</a:t>
            </a:r>
            <a:r>
              <a:rPr lang="en-US" dirty="0"/>
              <a:t> &amp; Burke, 2016).</a:t>
            </a:r>
          </a:p>
        </p:txBody>
      </p:sp>
    </p:spTree>
    <p:extLst>
      <p:ext uri="{BB962C8B-B14F-4D97-AF65-F5344CB8AC3E}">
        <p14:creationId xmlns:p14="http://schemas.microsoft.com/office/powerpoint/2010/main" val="3053708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is the judge-participant relationship so important?</a:t>
            </a:r>
          </a:p>
        </p:txBody>
      </p:sp>
      <p:sp>
        <p:nvSpPr>
          <p:cNvPr id="3" name="Content Placeholder 2"/>
          <p:cNvSpPr>
            <a:spLocks noGrp="1"/>
          </p:cNvSpPr>
          <p:nvPr>
            <p:ph idx="1"/>
          </p:nvPr>
        </p:nvSpPr>
        <p:spPr>
          <a:xfrm>
            <a:off x="1484311" y="2764205"/>
            <a:ext cx="10018713" cy="3124201"/>
          </a:xfrm>
        </p:spPr>
        <p:txBody>
          <a:bodyPr/>
          <a:lstStyle/>
          <a:p>
            <a:r>
              <a:rPr lang="en-US" dirty="0"/>
              <a:t>The research findings may seem counterintuitive</a:t>
            </a:r>
          </a:p>
          <a:p>
            <a:r>
              <a:rPr lang="en-US" dirty="0"/>
              <a:t>Drug court is a developmental experience, and the judge is a parental type authority figure who oversees that experience</a:t>
            </a:r>
          </a:p>
        </p:txBody>
      </p:sp>
    </p:spTree>
    <p:extLst>
      <p:ext uri="{BB962C8B-B14F-4D97-AF65-F5344CB8AC3E}">
        <p14:creationId xmlns:p14="http://schemas.microsoft.com/office/powerpoint/2010/main" val="72632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745" y="634176"/>
            <a:ext cx="4894563" cy="5220867"/>
          </a:xfrm>
          <a:prstGeom prst="rect">
            <a:avLst/>
          </a:prstGeom>
        </p:spPr>
      </p:pic>
    </p:spTree>
    <p:extLst>
      <p:ext uri="{BB962C8B-B14F-4D97-AF65-F5344CB8AC3E}">
        <p14:creationId xmlns:p14="http://schemas.microsoft.com/office/powerpoint/2010/main" val="3589908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170" y="85166"/>
            <a:ext cx="10018713" cy="1752599"/>
          </a:xfrm>
        </p:spPr>
        <p:txBody>
          <a:bodyPr>
            <a:normAutofit/>
          </a:bodyPr>
          <a:lstStyle/>
          <a:p>
            <a:r>
              <a:rPr lang="en-US" dirty="0"/>
              <a:t>Parenting Styles</a:t>
            </a:r>
          </a:p>
        </p:txBody>
      </p:sp>
      <p:sp>
        <p:nvSpPr>
          <p:cNvPr id="3" name="Content Placeholder 2"/>
          <p:cNvSpPr>
            <a:spLocks noGrp="1"/>
          </p:cNvSpPr>
          <p:nvPr>
            <p:ph idx="1"/>
          </p:nvPr>
        </p:nvSpPr>
        <p:spPr>
          <a:xfrm>
            <a:off x="1410170" y="2054414"/>
            <a:ext cx="9670338" cy="5362832"/>
          </a:xfrm>
        </p:spPr>
        <p:txBody>
          <a:bodyPr>
            <a:normAutofit fontScale="92500" lnSpcReduction="20000"/>
          </a:bodyPr>
          <a:lstStyle/>
          <a:p>
            <a:r>
              <a:rPr lang="en-US" dirty="0"/>
              <a:t>Four basic parenting styles: neglectful, permissive, authoritarian, authoritative</a:t>
            </a:r>
          </a:p>
          <a:p>
            <a:r>
              <a:rPr lang="en-US" dirty="0"/>
              <a:t>Authoritative parents encourage autonomy, provide positive encouragement, set limits, and explain the reasoning behind punishment</a:t>
            </a:r>
          </a:p>
          <a:p>
            <a:r>
              <a:rPr lang="en-US" dirty="0"/>
              <a:t>2010 study with more than 5,000 adolescents between 12 and 19 (Bahr &amp; Hoffman): Parenting style has no effect on whether teen tries alcohol, but does affect the risk of heavy drinking (defined as 5 or more consecutive drinks)</a:t>
            </a:r>
          </a:p>
          <a:p>
            <a:r>
              <a:rPr lang="en-US" dirty="0"/>
              <a:t>Teens with authoritarian parents ─ high on accountability and low on warmth ─ were more than twice as likely to engage in heavy drinking</a:t>
            </a:r>
          </a:p>
          <a:p>
            <a:r>
              <a:rPr lang="en-US" dirty="0"/>
              <a:t>Teens with permissive parents ─ low on accountability and high on warmth ─ had triple the risk of heavy drinking</a:t>
            </a:r>
          </a:p>
          <a:p>
            <a:r>
              <a:rPr lang="en-US" dirty="0"/>
              <a:t>Teens least prone to heavy drinking had parents who scored high on both accountability and warmth</a:t>
            </a:r>
          </a:p>
          <a:p>
            <a:r>
              <a:rPr lang="en-US" dirty="0"/>
              <a:t>“Make sure it’s not just about controlling their behavior. You need to combine knowing how they spend their time away from home with a warm, loving relationship” – Stephen Bahr, researcher</a:t>
            </a:r>
          </a:p>
        </p:txBody>
      </p:sp>
    </p:spTree>
    <p:extLst>
      <p:ext uri="{BB962C8B-B14F-4D97-AF65-F5344CB8AC3E}">
        <p14:creationId xmlns:p14="http://schemas.microsoft.com/office/powerpoint/2010/main" val="122577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40957"/>
            <a:ext cx="10018713" cy="1752599"/>
          </a:xfrm>
        </p:spPr>
        <p:txBody>
          <a:bodyPr>
            <a:normAutofit/>
          </a:bodyPr>
          <a:lstStyle/>
          <a:p>
            <a:r>
              <a:rPr lang="en-US" dirty="0"/>
              <a:t>M.I. from the bench</a:t>
            </a:r>
          </a:p>
        </p:txBody>
      </p:sp>
      <p:sp>
        <p:nvSpPr>
          <p:cNvPr id="3" name="Content Placeholder 2"/>
          <p:cNvSpPr>
            <a:spLocks noGrp="1"/>
          </p:cNvSpPr>
          <p:nvPr>
            <p:ph idx="1"/>
          </p:nvPr>
        </p:nvSpPr>
        <p:spPr>
          <a:xfrm>
            <a:off x="1484309" y="2158519"/>
            <a:ext cx="10018713" cy="4572000"/>
          </a:xfrm>
        </p:spPr>
        <p:txBody>
          <a:bodyPr/>
          <a:lstStyle/>
          <a:p>
            <a:r>
              <a:rPr lang="en-US" dirty="0"/>
              <a:t>“Judges should avoid blaming, shaming, discounting, arguing with, confronting, labeling, and belittling defendants. Judges should ask open-ended questions, affirm the defendants’ conduct and views whenever appropriate, reflect back the defendants’ comments, and summarize . . . In summary, our focus should be on eliciting verbalizations of change from the clients. If the judge stays focused on attempting to get the client to vocalize the desire, ability, need, or reason for change, he or she has moved the client toward actually changing.” – (</a:t>
            </a:r>
            <a:r>
              <a:rPr lang="en-US" dirty="0" err="1"/>
              <a:t>Bailin</a:t>
            </a:r>
            <a:r>
              <a:rPr lang="en-US" dirty="0"/>
              <a:t>, 2006)</a:t>
            </a:r>
          </a:p>
        </p:txBody>
      </p:sp>
    </p:spTree>
    <p:extLst>
      <p:ext uri="{BB962C8B-B14F-4D97-AF65-F5344CB8AC3E}">
        <p14:creationId xmlns:p14="http://schemas.microsoft.com/office/powerpoint/2010/main" val="180110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87178"/>
            <a:ext cx="10018713" cy="1589902"/>
          </a:xfrm>
        </p:spPr>
        <p:txBody>
          <a:bodyPr/>
          <a:lstStyle/>
          <a:p>
            <a:r>
              <a:rPr lang="en-US" dirty="0"/>
              <a:t>M.I.  as  best practice for judges</a:t>
            </a:r>
          </a:p>
        </p:txBody>
      </p:sp>
      <p:sp>
        <p:nvSpPr>
          <p:cNvPr id="3" name="Content Placeholder 2"/>
          <p:cNvSpPr>
            <a:spLocks noGrp="1"/>
          </p:cNvSpPr>
          <p:nvPr>
            <p:ph idx="1"/>
          </p:nvPr>
        </p:nvSpPr>
        <p:spPr>
          <a:xfrm>
            <a:off x="1484310" y="2103841"/>
            <a:ext cx="10018713" cy="5593492"/>
          </a:xfrm>
        </p:spPr>
        <p:txBody>
          <a:bodyPr/>
          <a:lstStyle/>
          <a:p>
            <a:r>
              <a:rPr lang="en-US" dirty="0"/>
              <a:t>“At each session, the [drug court] judge should use motivational interviewing techniques to elicit feedback from the participant on his/her successes and struggles during the past two weeks. </a:t>
            </a:r>
            <a:r>
              <a:rPr lang="en-US" u="sng" dirty="0"/>
              <a:t>The relationship that develops between the judge and the participant in the courtroom is an essential element of changing the participant’s behavior</a:t>
            </a:r>
            <a:r>
              <a:rPr lang="en-US" dirty="0"/>
              <a:t> . . . Drug court judges should all be trained in motivational interviewing.” – Best practices for North Carolina Drug Treatment Courts (2010)</a:t>
            </a:r>
          </a:p>
        </p:txBody>
      </p:sp>
    </p:spTree>
    <p:extLst>
      <p:ext uri="{BB962C8B-B14F-4D97-AF65-F5344CB8AC3E}">
        <p14:creationId xmlns:p14="http://schemas.microsoft.com/office/powerpoint/2010/main" val="4041726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  as  best practice for the team</a:t>
            </a:r>
          </a:p>
        </p:txBody>
      </p:sp>
      <p:sp>
        <p:nvSpPr>
          <p:cNvPr id="3" name="Content Placeholder 2"/>
          <p:cNvSpPr>
            <a:spLocks noGrp="1"/>
          </p:cNvSpPr>
          <p:nvPr>
            <p:ph idx="1"/>
          </p:nvPr>
        </p:nvSpPr>
        <p:spPr>
          <a:xfrm>
            <a:off x="1484310" y="2187147"/>
            <a:ext cx="10018713" cy="4670853"/>
          </a:xfrm>
        </p:spPr>
        <p:txBody>
          <a:bodyPr/>
          <a:lstStyle/>
          <a:p>
            <a:r>
              <a:rPr lang="en-US" dirty="0"/>
              <a:t>“All members of the drug court team, including treatment staff, the drug court judge, community supervision officers, and case managers, should be trained in motivational interventions.” – Technical Assistance Guide for Drug Court Judges on Drug Court Treatment Services (Kushner, Peters &amp; Cooper, 2014)</a:t>
            </a:r>
          </a:p>
        </p:txBody>
      </p:sp>
    </p:spTree>
    <p:extLst>
      <p:ext uri="{BB962C8B-B14F-4D97-AF65-F5344CB8AC3E}">
        <p14:creationId xmlns:p14="http://schemas.microsoft.com/office/powerpoint/2010/main" val="3632559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common framework for encouraging change</a:t>
            </a:r>
          </a:p>
        </p:txBody>
      </p:sp>
      <p:sp>
        <p:nvSpPr>
          <p:cNvPr id="3" name="Content Placeholder 2"/>
          <p:cNvSpPr>
            <a:spLocks noGrp="1"/>
          </p:cNvSpPr>
          <p:nvPr>
            <p:ph idx="1"/>
          </p:nvPr>
        </p:nvSpPr>
        <p:spPr/>
        <p:txBody>
          <a:bodyPr/>
          <a:lstStyle/>
          <a:p>
            <a:r>
              <a:rPr lang="en-US" dirty="0"/>
              <a:t>Change-focused conversations during staffing</a:t>
            </a:r>
          </a:p>
          <a:p>
            <a:r>
              <a:rPr lang="en-US" dirty="0"/>
              <a:t>Developing open-ended questions as a team</a:t>
            </a:r>
          </a:p>
          <a:p>
            <a:r>
              <a:rPr lang="en-US" dirty="0"/>
              <a:t>“The open-ended questions put the clients at ease in court. When clients come to court, there’s often a barrier between them and the judge. The M.I. approach takes down that barrier and allows the clients to build a relationship with the judge and to see that the court is there to help them and not just punish them.” – Renee Gillette, lead counselor, Troup Co. DUI/Drug Court</a:t>
            </a:r>
          </a:p>
        </p:txBody>
      </p:sp>
    </p:spTree>
    <p:extLst>
      <p:ext uri="{BB962C8B-B14F-4D97-AF65-F5344CB8AC3E}">
        <p14:creationId xmlns:p14="http://schemas.microsoft.com/office/powerpoint/2010/main" val="7317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Open-ended questions asked in court</a:t>
            </a:r>
          </a:p>
        </p:txBody>
      </p:sp>
      <p:sp>
        <p:nvSpPr>
          <p:cNvPr id="3" name="Content Placeholder 2"/>
          <p:cNvSpPr>
            <a:spLocks noGrp="1"/>
          </p:cNvSpPr>
          <p:nvPr>
            <p:ph idx="1"/>
          </p:nvPr>
        </p:nvSpPr>
        <p:spPr/>
        <p:txBody>
          <a:bodyPr>
            <a:normAutofit fontScale="92500"/>
          </a:bodyPr>
          <a:lstStyle/>
          <a:p>
            <a:r>
              <a:rPr lang="en-US" dirty="0"/>
              <a:t>How has your life improved since you stopped drinking and using drugs?</a:t>
            </a:r>
          </a:p>
          <a:p>
            <a:r>
              <a:rPr lang="en-US" dirty="0"/>
              <a:t>What are the top qualities you appreciate in people?</a:t>
            </a:r>
          </a:p>
          <a:p>
            <a:r>
              <a:rPr lang="en-US" dirty="0"/>
              <a:t>Tell me about the moment when you decided you wanted to change your life. What was your “Aha!” moment?</a:t>
            </a:r>
          </a:p>
          <a:p>
            <a:r>
              <a:rPr lang="en-US" dirty="0"/>
              <a:t>Tell me about something you have learned in your self-help meetings.</a:t>
            </a:r>
          </a:p>
          <a:p>
            <a:r>
              <a:rPr lang="en-US" dirty="0"/>
              <a:t>What is something you have done that will benefit the next generation?</a:t>
            </a:r>
          </a:p>
          <a:p>
            <a:r>
              <a:rPr lang="en-US" dirty="0"/>
              <a:t>How did you celebrate the 4</a:t>
            </a:r>
            <a:r>
              <a:rPr lang="en-US" baseline="30000" dirty="0"/>
              <a:t>th</a:t>
            </a:r>
            <a:r>
              <a:rPr lang="en-US" dirty="0"/>
              <a:t> of July?</a:t>
            </a:r>
          </a:p>
        </p:txBody>
      </p:sp>
    </p:spTree>
    <p:extLst>
      <p:ext uri="{BB962C8B-B14F-4D97-AF65-F5344CB8AC3E}">
        <p14:creationId xmlns:p14="http://schemas.microsoft.com/office/powerpoint/2010/main" val="28015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Open-ended questions asked in court</a:t>
            </a:r>
          </a:p>
        </p:txBody>
      </p:sp>
      <p:sp>
        <p:nvSpPr>
          <p:cNvPr id="3" name="Content Placeholder 2"/>
          <p:cNvSpPr>
            <a:spLocks noGrp="1"/>
          </p:cNvSpPr>
          <p:nvPr>
            <p:ph idx="1"/>
          </p:nvPr>
        </p:nvSpPr>
        <p:spPr/>
        <p:txBody>
          <a:bodyPr>
            <a:normAutofit fontScale="92500"/>
          </a:bodyPr>
          <a:lstStyle/>
          <a:p>
            <a:r>
              <a:rPr lang="en-US" dirty="0"/>
              <a:t>What is your greatest source of strength in your recovery?</a:t>
            </a:r>
          </a:p>
          <a:p>
            <a:r>
              <a:rPr lang="en-US" dirty="0"/>
              <a:t>If you could travel back in time five years and give yourself one piece of advice, what would it be?</a:t>
            </a:r>
          </a:p>
          <a:p>
            <a:r>
              <a:rPr lang="en-US" dirty="0"/>
              <a:t>Tell me about a difficult or challenging time in your life for which you are now grateful.</a:t>
            </a:r>
          </a:p>
          <a:p>
            <a:r>
              <a:rPr lang="en-US" dirty="0"/>
              <a:t>Who is your mentor?</a:t>
            </a:r>
          </a:p>
          <a:p>
            <a:r>
              <a:rPr lang="en-US" dirty="0"/>
              <a:t>What is one of your goals for the new year?</a:t>
            </a:r>
          </a:p>
          <a:p>
            <a:r>
              <a:rPr lang="en-US" dirty="0"/>
              <a:t>What is your passion?</a:t>
            </a:r>
          </a:p>
          <a:p>
            <a:r>
              <a:rPr lang="en-US" dirty="0"/>
              <a:t>What advice do you have for people who are just starting this program?</a:t>
            </a:r>
          </a:p>
        </p:txBody>
      </p:sp>
    </p:spTree>
    <p:extLst>
      <p:ext uri="{BB962C8B-B14F-4D97-AF65-F5344CB8AC3E}">
        <p14:creationId xmlns:p14="http://schemas.microsoft.com/office/powerpoint/2010/main" val="93682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36281-763A-4571-BC67-F556FC63BA4E}"/>
              </a:ext>
            </a:extLst>
          </p:cNvPr>
          <p:cNvSpPr>
            <a:spLocks noGrp="1"/>
          </p:cNvSpPr>
          <p:nvPr>
            <p:ph type="title"/>
          </p:nvPr>
        </p:nvSpPr>
        <p:spPr/>
        <p:txBody>
          <a:bodyPr/>
          <a:lstStyle/>
          <a:p>
            <a:r>
              <a:rPr lang="en-US" dirty="0"/>
              <a:t>Thank you all for the work you do!</a:t>
            </a:r>
          </a:p>
        </p:txBody>
      </p:sp>
      <p:sp>
        <p:nvSpPr>
          <p:cNvPr id="3" name="Content Placeholder 2">
            <a:extLst>
              <a:ext uri="{FF2B5EF4-FFF2-40B4-BE49-F238E27FC236}">
                <a16:creationId xmlns:a16="http://schemas.microsoft.com/office/drawing/2014/main" xmlns="" id="{A0E0F97A-7C62-4EDF-B04C-033F29B418F0}"/>
              </a:ext>
            </a:extLst>
          </p:cNvPr>
          <p:cNvSpPr>
            <a:spLocks noGrp="1"/>
          </p:cNvSpPr>
          <p:nvPr>
            <p:ph idx="1"/>
          </p:nvPr>
        </p:nvSpPr>
        <p:spPr/>
        <p:txBody>
          <a:bodyPr/>
          <a:lstStyle/>
          <a:p>
            <a:r>
              <a:rPr lang="en-US" dirty="0"/>
              <a:t>Thank you for this opportunity to offer my expertise.</a:t>
            </a:r>
          </a:p>
          <a:p>
            <a:r>
              <a:rPr lang="en-US" dirty="0"/>
              <a:t>My expertise: The participant experience</a:t>
            </a:r>
          </a:p>
          <a:p>
            <a:r>
              <a:rPr lang="en-US" dirty="0"/>
              <a:t>I wasn’t always so open about my history of being a participant.</a:t>
            </a:r>
          </a:p>
          <a:p>
            <a:r>
              <a:rPr lang="en-US" dirty="0"/>
              <a:t>Bias would have made it more difficult for me to do my job effectively.</a:t>
            </a:r>
          </a:p>
        </p:txBody>
      </p:sp>
    </p:spTree>
    <p:extLst>
      <p:ext uri="{BB962C8B-B14F-4D97-AF65-F5344CB8AC3E}">
        <p14:creationId xmlns:p14="http://schemas.microsoft.com/office/powerpoint/2010/main" val="27482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from participants</a:t>
            </a:r>
          </a:p>
        </p:txBody>
      </p:sp>
      <p:sp>
        <p:nvSpPr>
          <p:cNvPr id="3" name="Content Placeholder 2"/>
          <p:cNvSpPr>
            <a:spLocks noGrp="1"/>
          </p:cNvSpPr>
          <p:nvPr>
            <p:ph idx="1"/>
          </p:nvPr>
        </p:nvSpPr>
        <p:spPr>
          <a:xfrm>
            <a:off x="1484310" y="2553730"/>
            <a:ext cx="10018713" cy="3426940"/>
          </a:xfrm>
        </p:spPr>
        <p:txBody>
          <a:bodyPr>
            <a:normAutofit fontScale="92500" lnSpcReduction="20000"/>
          </a:bodyPr>
          <a:lstStyle/>
          <a:p>
            <a:pPr marL="0" indent="0">
              <a:buNone/>
            </a:pPr>
            <a:r>
              <a:rPr lang="en-US" i="1" dirty="0">
                <a:solidFill>
                  <a:schemeClr val="accent4"/>
                </a:solidFill>
              </a:rPr>
              <a:t>How has your life improved since you stopped drinking and using drugs?</a:t>
            </a:r>
          </a:p>
          <a:p>
            <a:pPr marL="0" indent="0">
              <a:buNone/>
            </a:pPr>
            <a:endParaRPr lang="en-US" dirty="0"/>
          </a:p>
          <a:p>
            <a:r>
              <a:rPr lang="en-US" dirty="0"/>
              <a:t>“What hasn’t improved? Stability, trust, just being honest. Those are the biggest areas of my life that have improved because I was a very dishonest person. That was one of my concerns coming into this program. But I took it upon my faith and put it in someone else’s hands . . . I still have old tendencies that pop up here and there. We just went through one of those not too long ago. But hopefully that’s the end of it.  I’ve been very honest with everyone in this program, and that’s what means the most to me – being a trustworthy, honest person. There for a while, not only was I not honest with a lot of people, I wasn’t honest with myself. It really affects your life, going through life in denial, lying and scheming.”</a:t>
            </a:r>
          </a:p>
        </p:txBody>
      </p:sp>
    </p:spTree>
    <p:extLst>
      <p:ext uri="{BB962C8B-B14F-4D97-AF65-F5344CB8AC3E}">
        <p14:creationId xmlns:p14="http://schemas.microsoft.com/office/powerpoint/2010/main" val="541872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from participants</a:t>
            </a:r>
          </a:p>
        </p:txBody>
      </p:sp>
      <p:sp>
        <p:nvSpPr>
          <p:cNvPr id="3" name="Content Placeholder 2"/>
          <p:cNvSpPr>
            <a:spLocks noGrp="1"/>
          </p:cNvSpPr>
          <p:nvPr>
            <p:ph idx="1"/>
          </p:nvPr>
        </p:nvSpPr>
        <p:spPr/>
        <p:txBody>
          <a:bodyPr>
            <a:normAutofit fontScale="92500"/>
          </a:bodyPr>
          <a:lstStyle/>
          <a:p>
            <a:pPr marL="0" indent="0">
              <a:buNone/>
            </a:pPr>
            <a:r>
              <a:rPr lang="en-US" i="1" dirty="0">
                <a:solidFill>
                  <a:schemeClr val="accent4"/>
                </a:solidFill>
              </a:rPr>
              <a:t>How has your life improved since you stopped drinking and using drugs?</a:t>
            </a:r>
          </a:p>
          <a:p>
            <a:endParaRPr lang="en-US" dirty="0"/>
          </a:p>
          <a:p>
            <a:r>
              <a:rPr lang="en-US" dirty="0"/>
              <a:t>“It’s definitely improved my relationship with my fiancée and my parents. My parents seem like they trust me more. They never trusted me. I was messing my life up, and it cost a lot of money. I couldn’t even tell you how much money I’ve spent on alcohol my entire life. It’s on up there. But I’m going to try to make this program work for me. I’ve watched lots of people get drunk since I’ve gotten sober, and I’ve seen how they acted, and I don’t want to go back to that. My dad said, 'That’s exactly how you were.' I said, 'I’m not going to be like that anymore.'"</a:t>
            </a:r>
          </a:p>
        </p:txBody>
      </p:sp>
    </p:spTree>
    <p:extLst>
      <p:ext uri="{BB962C8B-B14F-4D97-AF65-F5344CB8AC3E}">
        <p14:creationId xmlns:p14="http://schemas.microsoft.com/office/powerpoint/2010/main" val="1129236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from participants</a:t>
            </a:r>
          </a:p>
        </p:txBody>
      </p:sp>
      <p:sp>
        <p:nvSpPr>
          <p:cNvPr id="3" name="Content Placeholder 2"/>
          <p:cNvSpPr>
            <a:spLocks noGrp="1"/>
          </p:cNvSpPr>
          <p:nvPr>
            <p:ph idx="1"/>
          </p:nvPr>
        </p:nvSpPr>
        <p:spPr>
          <a:xfrm>
            <a:off x="1484310" y="2265405"/>
            <a:ext cx="10018713" cy="3525795"/>
          </a:xfrm>
        </p:spPr>
        <p:txBody>
          <a:bodyPr>
            <a:normAutofit fontScale="92500" lnSpcReduction="20000"/>
          </a:bodyPr>
          <a:lstStyle/>
          <a:p>
            <a:pPr marL="0" indent="0">
              <a:buNone/>
            </a:pPr>
            <a:r>
              <a:rPr lang="en-US" i="1" dirty="0">
                <a:solidFill>
                  <a:schemeClr val="accent4"/>
                </a:solidFill>
              </a:rPr>
              <a:t>How has your life improved since you stopped drinking and using drugs?</a:t>
            </a:r>
          </a:p>
          <a:p>
            <a:pPr marL="0" indent="0">
              <a:buNone/>
            </a:pPr>
            <a:endParaRPr lang="en-US" dirty="0"/>
          </a:p>
          <a:p>
            <a:r>
              <a:rPr lang="en-US" dirty="0"/>
              <a:t>"If you want to know the truth, I was killing myself . . . The way I was living – you have no idea. If there hadn’t been a severance in that lifestyle in some kind of way – I mean, I’m big, and I can take a lot, but it was really killing me, and it was every night of the week . . . Going to jail wasn’t going to help me at all. I mean, I was really killing myself because I’d get up and go to work every day, no matter what. I drank until I fell out every night. It’s insane, really . . . Apparently I enjoyed it. It was fun. I love drinking. It’s dangerous, though. I almost didn’t have any control over it – and didn’t want any, really. This program has really helped me in that sense, and I’m trying to get everything I can out of it right now."</a:t>
            </a:r>
          </a:p>
        </p:txBody>
      </p:sp>
    </p:spTree>
    <p:extLst>
      <p:ext uri="{BB962C8B-B14F-4D97-AF65-F5344CB8AC3E}">
        <p14:creationId xmlns:p14="http://schemas.microsoft.com/office/powerpoint/2010/main" val="4210534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08006"/>
            <a:ext cx="10018713" cy="1752599"/>
          </a:xfrm>
        </p:spPr>
        <p:txBody>
          <a:bodyPr/>
          <a:lstStyle/>
          <a:p>
            <a:r>
              <a:rPr lang="en-US" dirty="0"/>
              <a:t>M.I. from a judge’s perspective</a:t>
            </a:r>
          </a:p>
        </p:txBody>
      </p:sp>
      <p:sp>
        <p:nvSpPr>
          <p:cNvPr id="3" name="Content Placeholder 2"/>
          <p:cNvSpPr>
            <a:spLocks noGrp="1"/>
          </p:cNvSpPr>
          <p:nvPr>
            <p:ph idx="1"/>
          </p:nvPr>
        </p:nvSpPr>
        <p:spPr>
          <a:xfrm>
            <a:off x="1484310" y="1960605"/>
            <a:ext cx="10018713" cy="4382529"/>
          </a:xfrm>
        </p:spPr>
        <p:txBody>
          <a:bodyPr>
            <a:normAutofit fontScale="92500" lnSpcReduction="10000"/>
          </a:bodyPr>
          <a:lstStyle/>
          <a:p>
            <a:r>
              <a:rPr lang="en-US" dirty="0"/>
              <a:t>“The open-ended questions give us a focal point and help me to encourage reticent participants to talk more.” – Judge Jeannette Little</a:t>
            </a:r>
          </a:p>
          <a:p>
            <a:r>
              <a:rPr lang="en-US" dirty="0"/>
              <a:t>Real dialogue is necessary to establish a real relationship.</a:t>
            </a:r>
          </a:p>
          <a:p>
            <a:r>
              <a:rPr lang="en-US" dirty="0"/>
              <a:t>The unique relationship between the judge and participant has a significant effect on outcomes.</a:t>
            </a:r>
          </a:p>
          <a:p>
            <a:r>
              <a:rPr lang="en-US" dirty="0"/>
              <a:t>For Troup County DUI/Drug Court, the </a:t>
            </a:r>
            <a:r>
              <a:rPr lang="en-US" b="1" dirty="0"/>
              <a:t>Average Monthly Relapse Rate</a:t>
            </a:r>
            <a:r>
              <a:rPr lang="en-US" dirty="0"/>
              <a:t> </a:t>
            </a:r>
            <a:r>
              <a:rPr lang="en-US" b="1" dirty="0"/>
              <a:t>dropped</a:t>
            </a:r>
            <a:r>
              <a:rPr lang="en-US" dirty="0"/>
              <a:t> from </a:t>
            </a:r>
            <a:r>
              <a:rPr lang="en-US" sz="2600" b="1" dirty="0"/>
              <a:t>10.1%</a:t>
            </a:r>
            <a:r>
              <a:rPr lang="en-US" dirty="0"/>
              <a:t> in the year before the team’s M.I. training (April 2014 – March 2015) to </a:t>
            </a:r>
            <a:r>
              <a:rPr lang="en-US" sz="2600" b="1" dirty="0"/>
              <a:t>7.7%</a:t>
            </a:r>
            <a:r>
              <a:rPr lang="en-US" dirty="0"/>
              <a:t> in the year after the training (April 2015 – March 2016).</a:t>
            </a:r>
          </a:p>
          <a:p>
            <a:r>
              <a:rPr lang="en-US" dirty="0"/>
              <a:t>Similarly, the </a:t>
            </a:r>
            <a:r>
              <a:rPr lang="en-US" b="1" dirty="0"/>
              <a:t>Retention Rate increased</a:t>
            </a:r>
            <a:r>
              <a:rPr lang="en-US" dirty="0"/>
              <a:t> from </a:t>
            </a:r>
            <a:r>
              <a:rPr lang="en-US" sz="2600" b="1" dirty="0"/>
              <a:t>73%</a:t>
            </a:r>
            <a:r>
              <a:rPr lang="en-US" dirty="0"/>
              <a:t> in the year before the team’s M.I. training to </a:t>
            </a:r>
            <a:r>
              <a:rPr lang="en-US" sz="2600" b="1" dirty="0"/>
              <a:t>80%</a:t>
            </a:r>
            <a:r>
              <a:rPr lang="en-US" dirty="0"/>
              <a:t> in the year following the training.</a:t>
            </a:r>
          </a:p>
          <a:p>
            <a:r>
              <a:rPr lang="en-US" dirty="0"/>
              <a:t>Correlation does not imply causation, but we believe that our team’s M.I. training played a major role in improving outcomes for our program. </a:t>
            </a:r>
          </a:p>
        </p:txBody>
      </p:sp>
    </p:spTree>
    <p:extLst>
      <p:ext uri="{BB962C8B-B14F-4D97-AF65-F5344CB8AC3E}">
        <p14:creationId xmlns:p14="http://schemas.microsoft.com/office/powerpoint/2010/main" val="240447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questions do you have?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6011" y="1907231"/>
            <a:ext cx="5843867" cy="3311525"/>
          </a:xfrm>
        </p:spPr>
      </p:pic>
    </p:spTree>
    <p:extLst>
      <p:ext uri="{BB962C8B-B14F-4D97-AF65-F5344CB8AC3E}">
        <p14:creationId xmlns:p14="http://schemas.microsoft.com/office/powerpoint/2010/main" val="312349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  Training for your team</a:t>
            </a:r>
          </a:p>
        </p:txBody>
      </p:sp>
      <p:sp>
        <p:nvSpPr>
          <p:cNvPr id="3" name="Content Placeholder 2"/>
          <p:cNvSpPr>
            <a:spLocks noGrp="1"/>
          </p:cNvSpPr>
          <p:nvPr>
            <p:ph idx="1"/>
          </p:nvPr>
        </p:nvSpPr>
        <p:spPr>
          <a:xfrm>
            <a:off x="1484311" y="1598141"/>
            <a:ext cx="9598372" cy="2557244"/>
          </a:xfrm>
        </p:spPr>
        <p:txBody>
          <a:bodyPr/>
          <a:lstStyle/>
          <a:p>
            <a:r>
              <a:rPr lang="en-US" dirty="0"/>
              <a:t>Motivational interviewing network of trainers (MINT)</a:t>
            </a:r>
          </a:p>
          <a:p>
            <a:pPr marL="0" indent="0">
              <a:buNone/>
            </a:pPr>
            <a:r>
              <a:rPr lang="en-US" dirty="0"/>
              <a:t>	</a:t>
            </a:r>
            <a:r>
              <a:rPr lang="en-US" dirty="0">
                <a:hlinkClick r:id="rId2"/>
              </a:rPr>
              <a:t>www.motivationalinterviewing.org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358" y="3430665"/>
            <a:ext cx="5267325" cy="2133600"/>
          </a:xfrm>
          <a:prstGeom prst="rect">
            <a:avLst/>
          </a:prstGeom>
        </p:spPr>
      </p:pic>
    </p:spTree>
    <p:extLst>
      <p:ext uri="{BB962C8B-B14F-4D97-AF65-F5344CB8AC3E}">
        <p14:creationId xmlns:p14="http://schemas.microsoft.com/office/powerpoint/2010/main" val="1990724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a:t>
            </a:r>
          </a:p>
        </p:txBody>
      </p:sp>
      <p:sp>
        <p:nvSpPr>
          <p:cNvPr id="3" name="Content Placeholder 2"/>
          <p:cNvSpPr>
            <a:spLocks noGrp="1"/>
          </p:cNvSpPr>
          <p:nvPr>
            <p:ph idx="1"/>
          </p:nvPr>
        </p:nvSpPr>
        <p:spPr>
          <a:xfrm>
            <a:off x="1484310" y="1985318"/>
            <a:ext cx="10018713" cy="4011827"/>
          </a:xfrm>
        </p:spPr>
        <p:txBody>
          <a:bodyPr/>
          <a:lstStyle/>
          <a:p>
            <a:endParaRPr lang="en-US" dirty="0"/>
          </a:p>
          <a:p>
            <a:endParaRPr lang="en-US" dirty="0"/>
          </a:p>
          <a:p>
            <a:endParaRPr lang="en-US" dirty="0"/>
          </a:p>
          <a:p>
            <a:r>
              <a:rPr lang="en-US" dirty="0"/>
              <a:t>"At the end of the day people won't remember what you said or did, they will remember how you made them feel." - Maya Angelou</a:t>
            </a:r>
          </a:p>
          <a:p>
            <a:pPr marL="0" indent="0">
              <a:buNone/>
            </a:pPr>
            <a:endParaRPr lang="en-US" dirty="0"/>
          </a:p>
          <a:p>
            <a:endParaRPr lang="en-US" dirty="0"/>
          </a:p>
        </p:txBody>
      </p:sp>
    </p:spTree>
    <p:extLst>
      <p:ext uri="{BB962C8B-B14F-4D97-AF65-F5344CB8AC3E}">
        <p14:creationId xmlns:p14="http://schemas.microsoft.com/office/powerpoint/2010/main" val="1438334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7" y="100913"/>
            <a:ext cx="10018713" cy="1752599"/>
          </a:xfrm>
        </p:spPr>
        <p:txBody>
          <a:bodyPr/>
          <a:lstStyle/>
          <a:p>
            <a:r>
              <a:rPr lang="en-US" dirty="0"/>
              <a:t>References</a:t>
            </a:r>
          </a:p>
        </p:txBody>
      </p:sp>
      <p:sp>
        <p:nvSpPr>
          <p:cNvPr id="3" name="Content Placeholder 2"/>
          <p:cNvSpPr>
            <a:spLocks noGrp="1"/>
          </p:cNvSpPr>
          <p:nvPr>
            <p:ph idx="1"/>
          </p:nvPr>
        </p:nvSpPr>
        <p:spPr>
          <a:xfrm>
            <a:off x="1494755" y="2182202"/>
            <a:ext cx="9581221" cy="4305525"/>
          </a:xfrm>
        </p:spPr>
        <p:txBody>
          <a:bodyPr>
            <a:normAutofit fontScale="85000" lnSpcReduction="20000"/>
          </a:bodyPr>
          <a:lstStyle/>
          <a:p>
            <a:r>
              <a:rPr lang="en-US" dirty="0" err="1"/>
              <a:t>Bailin</a:t>
            </a:r>
            <a:r>
              <a:rPr lang="en-US" dirty="0"/>
              <a:t>, R. (2006). Motivational Interviewing for Judicial Officers. National Center for State Courts.  Retrieved from </a:t>
            </a:r>
            <a:r>
              <a:rPr lang="en-US" dirty="0">
                <a:hlinkClick r:id="rId2"/>
              </a:rPr>
              <a:t>http://www.ncsc.org/~/media/Microsites/Files/CSI/Additional%20Learning%20Materials/Handout%2042%20Motivational%20Interviewing%20for%20Judicial%20Officers.ashx</a:t>
            </a:r>
            <a:endParaRPr lang="en-US" dirty="0"/>
          </a:p>
          <a:p>
            <a:r>
              <a:rPr lang="en-US" dirty="0"/>
              <a:t>Bahr, S.J. &amp; Hoffman, J.P. (2010). Parenting style, religiosity, peers, and adolescent heavy drinking. Journal of Studies on Alcohol and Drugs 71(4), 539-543.</a:t>
            </a:r>
          </a:p>
          <a:p>
            <a:r>
              <a:rPr lang="en-US" dirty="0"/>
              <a:t>Carey, S.M., </a:t>
            </a:r>
            <a:r>
              <a:rPr lang="en-US" dirty="0" err="1"/>
              <a:t>Mackin</a:t>
            </a:r>
            <a:r>
              <a:rPr lang="en-US" dirty="0"/>
              <a:t>, J.R., &amp; </a:t>
            </a:r>
            <a:r>
              <a:rPr lang="en-US" dirty="0" err="1"/>
              <a:t>Finigan</a:t>
            </a:r>
            <a:r>
              <a:rPr lang="en-US" dirty="0"/>
              <a:t>, M.W. (2012). What works? The ten key components of drug court: Research-based best practices. Drug Court Review, 8(1): 29. National Drug Court Institute. Retrieved from </a:t>
            </a:r>
            <a:r>
              <a:rPr lang="en-US" dirty="0">
                <a:hlinkClick r:id="rId3"/>
              </a:rPr>
              <a:t>http://www.ndci.org/sites/default/files/nadcp/DCR_best-practices-in-drug-courts.pdf</a:t>
            </a:r>
            <a:endParaRPr lang="en-US" dirty="0"/>
          </a:p>
          <a:p>
            <a:r>
              <a:rPr lang="en-US" dirty="0" err="1"/>
              <a:t>Hueston</a:t>
            </a:r>
            <a:r>
              <a:rPr lang="en-US" dirty="0"/>
              <a:t>, J. &amp; Burke, K. (2016). Exporting drug court concepts to traditional courts: A roadmap to an effective therapeutic court. Court Review, 52(1): 44-50. American Judges Association.</a:t>
            </a:r>
          </a:p>
        </p:txBody>
      </p:sp>
    </p:spTree>
    <p:extLst>
      <p:ext uri="{BB962C8B-B14F-4D97-AF65-F5344CB8AC3E}">
        <p14:creationId xmlns:p14="http://schemas.microsoft.com/office/powerpoint/2010/main" val="1916564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073" y="282146"/>
            <a:ext cx="10018713" cy="1752599"/>
          </a:xfrm>
        </p:spPr>
        <p:txBody>
          <a:bodyPr/>
          <a:lstStyle/>
          <a:p>
            <a:r>
              <a:rPr lang="en-US" dirty="0"/>
              <a:t>References</a:t>
            </a:r>
          </a:p>
        </p:txBody>
      </p:sp>
      <p:sp>
        <p:nvSpPr>
          <p:cNvPr id="3" name="Content Placeholder 2"/>
          <p:cNvSpPr>
            <a:spLocks noGrp="1"/>
          </p:cNvSpPr>
          <p:nvPr>
            <p:ph idx="1"/>
          </p:nvPr>
        </p:nvSpPr>
        <p:spPr>
          <a:xfrm>
            <a:off x="1476073" y="2361954"/>
            <a:ext cx="9507080" cy="3767011"/>
          </a:xfrm>
        </p:spPr>
        <p:txBody>
          <a:bodyPr>
            <a:normAutofit fontScale="85000" lnSpcReduction="20000"/>
          </a:bodyPr>
          <a:lstStyle/>
          <a:p>
            <a:r>
              <a:rPr lang="en-US" dirty="0" err="1"/>
              <a:t>Iarussi</a:t>
            </a:r>
            <a:r>
              <a:rPr lang="en-US" dirty="0"/>
              <a:t>, M.M. (2015, March). Motivational Interviewing Workshop. Troup County DUI/Drug Court training conducted in LaGrange, GA.</a:t>
            </a:r>
          </a:p>
          <a:p>
            <a:endParaRPr lang="en-US" dirty="0"/>
          </a:p>
          <a:p>
            <a:r>
              <a:rPr lang="en-US" dirty="0"/>
              <a:t>Kushner, J.N., Peters, R.H., &amp; Cooper, C.S. (2014). A technical assistance guide from drug court judges on drug court treatment services. Bureau of Justice Assistance Drug Court Technical Assistance Project. American University. Retrieved from </a:t>
            </a:r>
            <a:r>
              <a:rPr lang="en-US" dirty="0">
                <a:hlinkClick r:id="rId2"/>
              </a:rPr>
              <a:t>http://www.wellnesscourts.org/files/FINAL%20TREATMENT%20GUIDE%20%20for%20Judges%20Apr_%202014.pdf</a:t>
            </a:r>
            <a:endParaRPr lang="en-US" dirty="0"/>
          </a:p>
          <a:p>
            <a:endParaRPr lang="en-US" dirty="0"/>
          </a:p>
          <a:p>
            <a:r>
              <a:rPr lang="en-US" dirty="0" err="1"/>
              <a:t>MacKenzie</a:t>
            </a:r>
            <a:r>
              <a:rPr lang="en-US" dirty="0"/>
              <a:t>, B. (2015). The judge is the key component: The importance of procedural fairness in drug treatment courts. American Judges Association. Retrieved from </a:t>
            </a:r>
            <a:r>
              <a:rPr lang="en-US" dirty="0">
                <a:hlinkClick r:id="rId3"/>
              </a:rPr>
              <a:t>http://www.amjudges.org/pdfs/judge-key-component.pdf</a:t>
            </a:r>
            <a:endParaRPr lang="en-US" dirty="0"/>
          </a:p>
        </p:txBody>
      </p:sp>
    </p:spTree>
    <p:extLst>
      <p:ext uri="{BB962C8B-B14F-4D97-AF65-F5344CB8AC3E}">
        <p14:creationId xmlns:p14="http://schemas.microsoft.com/office/powerpoint/2010/main" val="2895813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359" y="142103"/>
            <a:ext cx="10018713" cy="1752599"/>
          </a:xfrm>
        </p:spPr>
        <p:txBody>
          <a:bodyPr/>
          <a:lstStyle/>
          <a:p>
            <a:r>
              <a:rPr lang="en-US" dirty="0"/>
              <a:t>References</a:t>
            </a:r>
          </a:p>
        </p:txBody>
      </p:sp>
      <p:sp>
        <p:nvSpPr>
          <p:cNvPr id="3" name="Content Placeholder 2"/>
          <p:cNvSpPr>
            <a:spLocks noGrp="1"/>
          </p:cNvSpPr>
          <p:nvPr>
            <p:ph idx="1"/>
          </p:nvPr>
        </p:nvSpPr>
        <p:spPr>
          <a:xfrm>
            <a:off x="1451359" y="2691950"/>
            <a:ext cx="9688312" cy="3722766"/>
          </a:xfrm>
        </p:spPr>
        <p:txBody>
          <a:bodyPr>
            <a:normAutofit fontScale="85000" lnSpcReduction="20000"/>
          </a:bodyPr>
          <a:lstStyle/>
          <a:p>
            <a:r>
              <a:rPr lang="en-US" dirty="0"/>
              <a:t>Miller, W. R., &amp; </a:t>
            </a:r>
            <a:r>
              <a:rPr lang="en-US" dirty="0" err="1"/>
              <a:t>Rollnick</a:t>
            </a:r>
            <a:r>
              <a:rPr lang="en-US" dirty="0"/>
              <a:t>, S. (2013). What is motivational Interviewing? Retrieved from </a:t>
            </a:r>
            <a:r>
              <a:rPr lang="en-US" dirty="0">
                <a:hlinkClick r:id="rId2"/>
              </a:rPr>
              <a:t>http://www.motivationalinterviewing.org/</a:t>
            </a:r>
            <a:endParaRPr lang="en-US" dirty="0"/>
          </a:p>
          <a:p>
            <a:endParaRPr lang="en-US" dirty="0"/>
          </a:p>
          <a:p>
            <a:r>
              <a:rPr lang="en-US" dirty="0"/>
              <a:t>National Institute of Corrections. (2007). A guide for probation and parole: Motivating offenders to change.  Washington DC: U.S. Department of Justice, National Institute of Corrections. NIC Accession Number 022253. Retrieved from </a:t>
            </a:r>
            <a:r>
              <a:rPr lang="en-US" dirty="0">
                <a:hlinkClick r:id="rId3"/>
              </a:rPr>
              <a:t>https://www.victimsofcrime.org/docs/restitution-toolkit/c9_nic-motivating-offenders.pdf</a:t>
            </a:r>
            <a:endParaRPr lang="en-US" dirty="0"/>
          </a:p>
          <a:p>
            <a:endParaRPr lang="en-US" dirty="0"/>
          </a:p>
          <a:p>
            <a:r>
              <a:rPr lang="en-US" dirty="0"/>
              <a:t>North Carolina Administrative Office of the Courts. (2010). Best Practices for North Carolina Drug Treatment Courts. Retrieved from </a:t>
            </a:r>
            <a:r>
              <a:rPr lang="en-US" dirty="0">
                <a:hlinkClick r:id="rId4"/>
              </a:rPr>
              <a:t>http://www.nccourts.org/Citizens/CPrograms/DTC/documents/dtcbestpractices.pdf</a:t>
            </a:r>
            <a:endParaRPr lang="en-US" dirty="0"/>
          </a:p>
        </p:txBody>
      </p:sp>
    </p:spTree>
    <p:extLst>
      <p:ext uri="{BB962C8B-B14F-4D97-AF65-F5344CB8AC3E}">
        <p14:creationId xmlns:p14="http://schemas.microsoft.com/office/powerpoint/2010/main" val="1915262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85F65-6542-46DD-8656-CDB1933A3D58}"/>
              </a:ext>
            </a:extLst>
          </p:cNvPr>
          <p:cNvSpPr>
            <a:spLocks noGrp="1"/>
          </p:cNvSpPr>
          <p:nvPr>
            <p:ph type="title"/>
          </p:nvPr>
        </p:nvSpPr>
        <p:spPr/>
        <p:txBody>
          <a:bodyPr/>
          <a:lstStyle/>
          <a:p>
            <a:r>
              <a:rPr lang="en-US" dirty="0"/>
              <a:t>Bias against participants</a:t>
            </a:r>
          </a:p>
        </p:txBody>
      </p:sp>
      <p:sp>
        <p:nvSpPr>
          <p:cNvPr id="3" name="Content Placeholder 2">
            <a:extLst>
              <a:ext uri="{FF2B5EF4-FFF2-40B4-BE49-F238E27FC236}">
                <a16:creationId xmlns:a16="http://schemas.microsoft.com/office/drawing/2014/main" xmlns="" id="{25F5D773-76A3-4C6D-8BC5-443410969391}"/>
              </a:ext>
            </a:extLst>
          </p:cNvPr>
          <p:cNvSpPr>
            <a:spLocks noGrp="1"/>
          </p:cNvSpPr>
          <p:nvPr>
            <p:ph idx="1"/>
          </p:nvPr>
        </p:nvSpPr>
        <p:spPr/>
        <p:txBody>
          <a:bodyPr/>
          <a:lstStyle/>
          <a:p>
            <a:pPr lvl="0"/>
            <a:r>
              <a:rPr lang="en-US" dirty="0"/>
              <a:t>Implicit bias</a:t>
            </a:r>
          </a:p>
          <a:p>
            <a:pPr lvl="1"/>
            <a:r>
              <a:rPr lang="en-US" dirty="0"/>
              <a:t>Implicit Association Test – www.implicit.Harvard.edu</a:t>
            </a:r>
          </a:p>
          <a:p>
            <a:pPr lvl="0"/>
            <a:r>
              <a:rPr lang="en-US" dirty="0"/>
              <a:t>Biased tools/technology</a:t>
            </a:r>
          </a:p>
          <a:p>
            <a:pPr lvl="1"/>
            <a:r>
              <a:rPr lang="en-US" dirty="0"/>
              <a:t>Example: LSI-R</a:t>
            </a:r>
          </a:p>
          <a:p>
            <a:pPr lvl="0"/>
            <a:r>
              <a:rPr lang="en-US" dirty="0"/>
              <a:t>Language bias</a:t>
            </a:r>
          </a:p>
          <a:p>
            <a:pPr lvl="1"/>
            <a:r>
              <a:rPr lang="en-US" dirty="0"/>
              <a:t>Example: Substance abuser vs. Person with substance use disorder</a:t>
            </a:r>
          </a:p>
          <a:p>
            <a:pPr lvl="1"/>
            <a:r>
              <a:rPr lang="en-US" dirty="0"/>
              <a:t>Language matters</a:t>
            </a:r>
          </a:p>
          <a:p>
            <a:endParaRPr lang="en-US" dirty="0"/>
          </a:p>
        </p:txBody>
      </p:sp>
    </p:spTree>
    <p:extLst>
      <p:ext uri="{BB962C8B-B14F-4D97-AF65-F5344CB8AC3E}">
        <p14:creationId xmlns:p14="http://schemas.microsoft.com/office/powerpoint/2010/main" val="1181953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484310" y="2304535"/>
            <a:ext cx="10018713" cy="3715265"/>
          </a:xfrm>
        </p:spPr>
        <p:txBody>
          <a:bodyPr>
            <a:normAutofit fontScale="92500" lnSpcReduction="20000"/>
          </a:bodyPr>
          <a:lstStyle/>
          <a:p>
            <a:r>
              <a:rPr lang="en-US" dirty="0" err="1"/>
              <a:t>Rollnick</a:t>
            </a:r>
            <a:r>
              <a:rPr lang="en-US" dirty="0"/>
              <a:t> S., &amp; Miller, W.R. (1995).  What is motivational interviewing?  </a:t>
            </a:r>
            <a:r>
              <a:rPr lang="en-US" dirty="0" err="1"/>
              <a:t>Behavioural</a:t>
            </a:r>
            <a:r>
              <a:rPr lang="en-US" dirty="0"/>
              <a:t> and Cognitive Psychotherapy, 23, 325-334. Retrieved from </a:t>
            </a:r>
            <a:r>
              <a:rPr lang="en-US" dirty="0">
                <a:hlinkClick r:id="rId2"/>
              </a:rPr>
              <a:t>http://www.motivationalinterview.net/clinical/whatismi.html</a:t>
            </a:r>
            <a:endParaRPr lang="en-US" dirty="0"/>
          </a:p>
          <a:p>
            <a:endParaRPr lang="en-US" dirty="0"/>
          </a:p>
          <a:p>
            <a:r>
              <a:rPr lang="en-US" dirty="0" err="1"/>
              <a:t>Rossman</a:t>
            </a:r>
            <a:r>
              <a:rPr lang="en-US" dirty="0"/>
              <a:t>, S.B., Roman, J.K., Zweig, J.M., Rempel, M., &amp; Lindquist, C.H. (2011). The Multi-Site Adult Drug Court Evaluation: Executive Summary. Urban Institute Justice Policy Center. Retrieved from </a:t>
            </a:r>
            <a:r>
              <a:rPr lang="en-US" dirty="0">
                <a:hlinkClick r:id="rId3"/>
              </a:rPr>
              <a:t>http://www.courtinnovation.org/sites/default/files/documents/MADCE_ES.pdf</a:t>
            </a:r>
            <a:endParaRPr lang="en-US" dirty="0"/>
          </a:p>
          <a:p>
            <a:endParaRPr lang="en-US" dirty="0"/>
          </a:p>
          <a:p>
            <a:r>
              <a:rPr lang="en-US" dirty="0"/>
              <a:t>University of Wales College of Medicine. (2002). Behavior Change Counseling Index (BECCI) - Criminal Justice Version. Retrieved from </a:t>
            </a:r>
            <a:r>
              <a:rPr lang="en-US" dirty="0">
                <a:hlinkClick r:id="rId4"/>
              </a:rPr>
              <a:t>http://www.motivationalinterviewing.org/sites/default/files/BECCI-CJ.pdf</a:t>
            </a:r>
            <a:endParaRPr lang="en-US" dirty="0"/>
          </a:p>
        </p:txBody>
      </p:sp>
    </p:spTree>
    <p:extLst>
      <p:ext uri="{BB962C8B-B14F-4D97-AF65-F5344CB8AC3E}">
        <p14:creationId xmlns:p14="http://schemas.microsoft.com/office/powerpoint/2010/main" val="367850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938593-D640-4A14-BE7A-9EB88BE9734E}"/>
              </a:ext>
            </a:extLst>
          </p:cNvPr>
          <p:cNvSpPr>
            <a:spLocks noGrp="1"/>
          </p:cNvSpPr>
          <p:nvPr>
            <p:ph type="title"/>
          </p:nvPr>
        </p:nvSpPr>
        <p:spPr/>
        <p:txBody>
          <a:bodyPr/>
          <a:lstStyle/>
          <a:p>
            <a:r>
              <a:rPr lang="en-US" dirty="0"/>
              <a:t>What is our primary goal?</a:t>
            </a:r>
          </a:p>
        </p:txBody>
      </p:sp>
      <p:sp>
        <p:nvSpPr>
          <p:cNvPr id="3" name="Content Placeholder 2">
            <a:extLst>
              <a:ext uri="{FF2B5EF4-FFF2-40B4-BE49-F238E27FC236}">
                <a16:creationId xmlns:a16="http://schemas.microsoft.com/office/drawing/2014/main" xmlns="" id="{B44D1853-DAB3-42D0-86B9-814831C1B160}"/>
              </a:ext>
            </a:extLst>
          </p:cNvPr>
          <p:cNvSpPr>
            <a:spLocks noGrp="1"/>
          </p:cNvSpPr>
          <p:nvPr>
            <p:ph idx="1"/>
          </p:nvPr>
        </p:nvSpPr>
        <p:spPr/>
        <p:txBody>
          <a:bodyPr>
            <a:normAutofit/>
          </a:bodyPr>
          <a:lstStyle/>
          <a:p>
            <a:pPr marL="0" indent="0" algn="ctr">
              <a:buNone/>
            </a:pPr>
            <a:endParaRPr lang="en-US" sz="4000" dirty="0"/>
          </a:p>
          <a:p>
            <a:pPr marL="0" indent="0" algn="ctr">
              <a:buNone/>
            </a:pPr>
            <a:r>
              <a:rPr lang="en-US" sz="4000" dirty="0"/>
              <a:t>Compliance</a:t>
            </a:r>
          </a:p>
          <a:p>
            <a:pPr marL="0" indent="0" algn="ctr">
              <a:buNone/>
            </a:pPr>
            <a:r>
              <a:rPr lang="en-US" sz="4000" dirty="0"/>
              <a:t>vs.</a:t>
            </a:r>
          </a:p>
          <a:p>
            <a:pPr marL="0" indent="0" algn="ctr">
              <a:buNone/>
            </a:pPr>
            <a:r>
              <a:rPr lang="en-US" sz="4000" dirty="0"/>
              <a:t>Adherence</a:t>
            </a:r>
          </a:p>
        </p:txBody>
      </p:sp>
    </p:spTree>
    <p:extLst>
      <p:ext uri="{BB962C8B-B14F-4D97-AF65-F5344CB8AC3E}">
        <p14:creationId xmlns:p14="http://schemas.microsoft.com/office/powerpoint/2010/main" val="58645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motivational interviewing?</a:t>
            </a:r>
          </a:p>
        </p:txBody>
      </p:sp>
      <p:sp>
        <p:nvSpPr>
          <p:cNvPr id="3" name="Content Placeholder 2"/>
          <p:cNvSpPr>
            <a:spLocks noGrp="1"/>
          </p:cNvSpPr>
          <p:nvPr>
            <p:ph idx="1"/>
          </p:nvPr>
        </p:nvSpPr>
        <p:spPr/>
        <p:txBody>
          <a:bodyPr/>
          <a:lstStyle/>
          <a:p>
            <a:r>
              <a:rPr lang="en-US" dirty="0"/>
              <a:t>Developed in early 1980s by psychologists William Miller and Stephen </a:t>
            </a:r>
            <a:r>
              <a:rPr lang="en-US" dirty="0" err="1"/>
              <a:t>Rollnick</a:t>
            </a:r>
            <a:r>
              <a:rPr lang="en-US" dirty="0"/>
              <a:t> as an intervention for problem drinkers</a:t>
            </a:r>
          </a:p>
          <a:p>
            <a:r>
              <a:rPr lang="en-US" dirty="0"/>
              <a:t>A “collaborative conversation style for strengthening a person’s own motivation and commitment to change” (Miller &amp; </a:t>
            </a:r>
            <a:r>
              <a:rPr lang="en-US" dirty="0" err="1"/>
              <a:t>Rollnick</a:t>
            </a:r>
            <a:r>
              <a:rPr lang="en-US" dirty="0"/>
              <a:t>, 2013)</a:t>
            </a:r>
          </a:p>
          <a:p>
            <a:r>
              <a:rPr lang="en-US" dirty="0"/>
              <a:t>“Now being widely applied and with positive results in corrections, particularly in probation and parole” (National Institute of Corrections, 2007)</a:t>
            </a:r>
          </a:p>
        </p:txBody>
      </p:sp>
    </p:spTree>
    <p:extLst>
      <p:ext uri="{BB962C8B-B14F-4D97-AF65-F5344CB8AC3E}">
        <p14:creationId xmlns:p14="http://schemas.microsoft.com/office/powerpoint/2010/main" val="29896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motivational interviewing?</a:t>
            </a:r>
          </a:p>
        </p:txBody>
      </p:sp>
      <p:sp>
        <p:nvSpPr>
          <p:cNvPr id="3" name="Content Placeholder 2"/>
          <p:cNvSpPr>
            <a:spLocks noGrp="1"/>
          </p:cNvSpPr>
          <p:nvPr>
            <p:ph idx="1"/>
          </p:nvPr>
        </p:nvSpPr>
        <p:spPr/>
        <p:txBody>
          <a:bodyPr>
            <a:normAutofit/>
          </a:bodyPr>
          <a:lstStyle/>
          <a:p>
            <a:r>
              <a:rPr lang="en-US" dirty="0"/>
              <a:t>Evidence-based: listed in National Registry of Evidence Based Practices (SAMHSA, 2007)</a:t>
            </a:r>
          </a:p>
          <a:p>
            <a:r>
              <a:rPr lang="en-US" dirty="0"/>
              <a:t>Not a specific counseling technique or set of techniques</a:t>
            </a:r>
          </a:p>
          <a:p>
            <a:r>
              <a:rPr lang="en-US" dirty="0"/>
              <a:t>More of an “interpersonal style” or a “way of being” with people – Humanistic</a:t>
            </a:r>
          </a:p>
          <a:p>
            <a:r>
              <a:rPr lang="en-US" dirty="0"/>
              <a:t>The spirit of M.I. has four components: partnership, acceptance, compassion, evocation</a:t>
            </a:r>
          </a:p>
          <a:p>
            <a:r>
              <a:rPr lang="en-US" dirty="0"/>
              <a:t>This spirit allows “motivation to change [to be] elicited from the client, and not imposed from without” (Miller &amp; </a:t>
            </a:r>
            <a:r>
              <a:rPr lang="en-US" dirty="0" err="1"/>
              <a:t>Rollnick</a:t>
            </a:r>
            <a:r>
              <a:rPr lang="en-US" dirty="0"/>
              <a:t>, 1995).</a:t>
            </a:r>
          </a:p>
        </p:txBody>
      </p:sp>
    </p:spTree>
    <p:extLst>
      <p:ext uri="{BB962C8B-B14F-4D97-AF65-F5344CB8AC3E}">
        <p14:creationId xmlns:p14="http://schemas.microsoft.com/office/powerpoint/2010/main" val="41726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488092"/>
            <a:ext cx="10018713" cy="1752599"/>
          </a:xfrm>
        </p:spPr>
        <p:txBody>
          <a:bodyPr/>
          <a:lstStyle/>
          <a:p>
            <a:r>
              <a:rPr lang="en-US" dirty="0"/>
              <a:t>The spirit of M.I. ─ Partnership</a:t>
            </a:r>
          </a:p>
        </p:txBody>
      </p:sp>
      <p:sp>
        <p:nvSpPr>
          <p:cNvPr id="3" name="Content Placeholder 2"/>
          <p:cNvSpPr>
            <a:spLocks noGrp="1"/>
          </p:cNvSpPr>
          <p:nvPr>
            <p:ph idx="1"/>
          </p:nvPr>
        </p:nvSpPr>
        <p:spPr>
          <a:xfrm>
            <a:off x="862662" y="3935832"/>
            <a:ext cx="10018713" cy="3124201"/>
          </a:xfrm>
        </p:spPr>
        <p:txBody>
          <a:bodyPr/>
          <a:lstStyle/>
          <a:p>
            <a:r>
              <a:rPr lang="en-US" dirty="0"/>
              <a:t>Non-confrontational</a:t>
            </a:r>
          </a:p>
          <a:p>
            <a:r>
              <a:rPr lang="en-US" dirty="0"/>
              <a:t>Collaborative</a:t>
            </a:r>
          </a:p>
          <a:p>
            <a:r>
              <a:rPr lang="en-US" dirty="0"/>
              <a:t>Metaphor: more like dancing as opposed to wrestling</a:t>
            </a:r>
          </a:p>
          <a:p>
            <a:r>
              <a:rPr lang="en-US" dirty="0"/>
              <a:t>Done “with” someone ─ in a relationship ─ as opposed to being done “to” or “on” someone</a:t>
            </a:r>
          </a:p>
        </p:txBody>
      </p:sp>
      <p:pic>
        <p:nvPicPr>
          <p:cNvPr id="4" name="Picture 3"/>
          <p:cNvPicPr>
            <a:picLocks noChangeAspect="1"/>
          </p:cNvPicPr>
          <p:nvPr/>
        </p:nvPicPr>
        <p:blipFill>
          <a:blip r:embed="rId2"/>
          <a:stretch>
            <a:fillRect/>
          </a:stretch>
        </p:blipFill>
        <p:spPr>
          <a:xfrm>
            <a:off x="7973354" y="2159199"/>
            <a:ext cx="2319430" cy="2611642"/>
          </a:xfrm>
          <a:prstGeom prst="rect">
            <a:avLst/>
          </a:prstGeom>
        </p:spPr>
      </p:pic>
    </p:spTree>
    <p:extLst>
      <p:ext uri="{BB962C8B-B14F-4D97-AF65-F5344CB8AC3E}">
        <p14:creationId xmlns:p14="http://schemas.microsoft.com/office/powerpoint/2010/main" val="252065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1223</TotalTime>
  <Words>4035</Words>
  <Application>Microsoft Office PowerPoint</Application>
  <PresentationFormat>Widescreen</PresentationFormat>
  <Paragraphs>260</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Arial Black</vt:lpstr>
      <vt:lpstr>Calibri</vt:lpstr>
      <vt:lpstr>Trebuchet MS</vt:lpstr>
      <vt:lpstr>Berlin</vt:lpstr>
      <vt:lpstr>Motivational Interviewing: Building Relationships to Encourage Lasting Change  </vt:lpstr>
      <vt:lpstr>Who’s in the room?</vt:lpstr>
      <vt:lpstr>About me</vt:lpstr>
      <vt:lpstr>Thank you all for the work you do!</vt:lpstr>
      <vt:lpstr>Bias against participants</vt:lpstr>
      <vt:lpstr>What is our primary goal?</vt:lpstr>
      <vt:lpstr>What is motivational interviewing?</vt:lpstr>
      <vt:lpstr>What is motivational interviewing?</vt:lpstr>
      <vt:lpstr>The spirit of M.I. ─ Partnership</vt:lpstr>
      <vt:lpstr>The spirit of M.I. ─ Acceptance</vt:lpstr>
      <vt:lpstr>The spirit of M.I. ─ Compassion</vt:lpstr>
      <vt:lpstr>The spirit of M.I. ─ Evocation</vt:lpstr>
      <vt:lpstr>The stages of change (transtheoretical model)</vt:lpstr>
      <vt:lpstr>Core skills of M.I. (OARS)</vt:lpstr>
      <vt:lpstr>Core skills: Open-ended Questions</vt:lpstr>
      <vt:lpstr>Core skills: Affirmations</vt:lpstr>
      <vt:lpstr>Core skills: Reflections</vt:lpstr>
      <vt:lpstr>Core skills: Summaries</vt:lpstr>
      <vt:lpstr>Change Talk vs. Sustain Talk</vt:lpstr>
      <vt:lpstr>Rolling with resistance</vt:lpstr>
      <vt:lpstr>Role Play: Role of Participant</vt:lpstr>
      <vt:lpstr>Role Play: Role of Judge, Scenario #1</vt:lpstr>
      <vt:lpstr>Role Play, Role of Judge, Scenario #2</vt:lpstr>
      <vt:lpstr>M.I. Training for DUI/Drug Court Team</vt:lpstr>
      <vt:lpstr>Analysis of audio recordings</vt:lpstr>
      <vt:lpstr>Results of pre-post study</vt:lpstr>
      <vt:lpstr>Why does this matter?</vt:lpstr>
      <vt:lpstr>The central role of the judge</vt:lpstr>
      <vt:lpstr>The Judge is The  Key Component</vt:lpstr>
      <vt:lpstr>A unique relationship</vt:lpstr>
      <vt:lpstr>Why is the judge-participant relationship so important?</vt:lpstr>
      <vt:lpstr>PowerPoint Presentation</vt:lpstr>
      <vt:lpstr>Parenting Styles</vt:lpstr>
      <vt:lpstr>M.I. from the bench</vt:lpstr>
      <vt:lpstr>M.I.  as  best practice for judges</vt:lpstr>
      <vt:lpstr>M.I.  as  best practice for the team</vt:lpstr>
      <vt:lpstr>A common framework for encouraging change</vt:lpstr>
      <vt:lpstr>Open-ended questions asked in court</vt:lpstr>
      <vt:lpstr>Open-ended questions asked in court</vt:lpstr>
      <vt:lpstr>Responses from participants</vt:lpstr>
      <vt:lpstr>Responses from participants</vt:lpstr>
      <vt:lpstr>Responses from participants</vt:lpstr>
      <vt:lpstr>M.I. from a judge’s perspective</vt:lpstr>
      <vt:lpstr>What questions do you have?</vt:lpstr>
      <vt:lpstr>M.I.  Training for your team</vt:lpstr>
      <vt:lpstr>Final Thoughts</vt:lpstr>
      <vt:lpstr>References</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 ─ it’s not just for treatment providers: A case study from a dui/drug court</dc:title>
  <dc:creator>Scott Smith</dc:creator>
  <cp:lastModifiedBy>Kimberly Howard</cp:lastModifiedBy>
  <cp:revision>110</cp:revision>
  <dcterms:created xsi:type="dcterms:W3CDTF">2016-03-14T12:32:28Z</dcterms:created>
  <dcterms:modified xsi:type="dcterms:W3CDTF">2017-09-15T18:47:57Z</dcterms:modified>
</cp:coreProperties>
</file>