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57" r:id="rId2"/>
    <p:sldId id="293" r:id="rId3"/>
    <p:sldId id="294" r:id="rId4"/>
    <p:sldId id="307" r:id="rId5"/>
    <p:sldId id="335" r:id="rId6"/>
    <p:sldId id="309" r:id="rId7"/>
    <p:sldId id="311" r:id="rId8"/>
    <p:sldId id="312" r:id="rId9"/>
    <p:sldId id="313" r:id="rId10"/>
    <p:sldId id="314" r:id="rId11"/>
    <p:sldId id="315" r:id="rId12"/>
    <p:sldId id="352" r:id="rId13"/>
    <p:sldId id="353" r:id="rId14"/>
    <p:sldId id="337" r:id="rId15"/>
    <p:sldId id="338" r:id="rId16"/>
    <p:sldId id="320" r:id="rId17"/>
    <p:sldId id="339" r:id="rId18"/>
    <p:sldId id="340" r:id="rId19"/>
    <p:sldId id="321" r:id="rId20"/>
    <p:sldId id="322" r:id="rId21"/>
    <p:sldId id="341" r:id="rId22"/>
    <p:sldId id="342" r:id="rId23"/>
    <p:sldId id="343" r:id="rId24"/>
    <p:sldId id="344" r:id="rId25"/>
    <p:sldId id="324" r:id="rId26"/>
    <p:sldId id="345" r:id="rId27"/>
    <p:sldId id="346" r:id="rId28"/>
    <p:sldId id="347" r:id="rId29"/>
    <p:sldId id="351" r:id="rId30"/>
    <p:sldId id="354" r:id="rId31"/>
    <p:sldId id="355" r:id="rId32"/>
    <p:sldId id="356" r:id="rId33"/>
    <p:sldId id="305" r:id="rId34"/>
    <p:sldId id="327" r:id="rId35"/>
    <p:sldId id="328" r:id="rId36"/>
    <p:sldId id="329" r:id="rId37"/>
    <p:sldId id="350" r:id="rId38"/>
    <p:sldId id="334" r:id="rId39"/>
    <p:sldId id="348" r:id="rId40"/>
    <p:sldId id="349" r:id="rId41"/>
    <p:sldId id="330" r:id="rId42"/>
    <p:sldId id="331" r:id="rId43"/>
    <p:sldId id="332" r:id="rId44"/>
    <p:sldId id="333" r:id="rId45"/>
    <p:sldId id="296" r:id="rId46"/>
    <p:sldId id="357" r:id="rId47"/>
    <p:sldId id="277" r:id="rId48"/>
    <p:sldId id="358" r:id="rId49"/>
    <p:sldId id="359" r:id="rId50"/>
    <p:sldId id="360" r:id="rId51"/>
    <p:sldId id="361" r:id="rId52"/>
    <p:sldId id="362" r:id="rId53"/>
    <p:sldId id="363" r:id="rId54"/>
    <p:sldId id="364" r:id="rId55"/>
    <p:sldId id="365" r:id="rId56"/>
    <p:sldId id="366" r:id="rId57"/>
    <p:sldId id="289" r:id="rId58"/>
    <p:sldId id="290" r:id="rId59"/>
    <p:sldId id="291" r:id="rId60"/>
    <p:sldId id="292"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C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27" autoAdjust="0"/>
    <p:restoredTop sz="94809" autoAdjust="0"/>
  </p:normalViewPr>
  <p:slideViewPr>
    <p:cSldViewPr snapToGrid="0" snapToObjects="1">
      <p:cViewPr varScale="1">
        <p:scale>
          <a:sx n="84" d="100"/>
          <a:sy n="84" d="100"/>
        </p:scale>
        <p:origin x="1258"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Macintosh%20HD:Users:orandi:Desktop:JMHCP/Grantee:MIOTCRA%20Programs:Line%20graph%20grantees%20by%20category%20and%20F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12299306757059"/>
          <c:y val="7.6294857321254406E-2"/>
          <c:w val="0.81415745677530205"/>
          <c:h val="0.68227192080566001"/>
        </c:manualLayout>
      </c:layout>
      <c:barChart>
        <c:barDir val="col"/>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Sheet1!$M$2:$M$7</c:f>
              <c:strCache>
                <c:ptCount val="6"/>
                <c:pt idx="0">
                  <c:v>Category 1 (County)</c:v>
                </c:pt>
                <c:pt idx="1">
                  <c:v>Corrections</c:v>
                </c:pt>
                <c:pt idx="2">
                  <c:v>Law Enforcement</c:v>
                </c:pt>
                <c:pt idx="3">
                  <c:v>Juvenile</c:v>
                </c:pt>
                <c:pt idx="4">
                  <c:v>Courts</c:v>
                </c:pt>
                <c:pt idx="5">
                  <c:v>General Mental Health</c:v>
                </c:pt>
              </c:strCache>
            </c:strRef>
          </c:cat>
          <c:val>
            <c:numRef>
              <c:f>Sheet1!$N$2:$N$7</c:f>
              <c:numCache>
                <c:formatCode>General</c:formatCode>
                <c:ptCount val="6"/>
                <c:pt idx="0">
                  <c:v>11</c:v>
                </c:pt>
                <c:pt idx="1">
                  <c:v>30</c:v>
                </c:pt>
                <c:pt idx="2">
                  <c:v>57</c:v>
                </c:pt>
                <c:pt idx="3">
                  <c:v>75</c:v>
                </c:pt>
                <c:pt idx="4">
                  <c:v>85</c:v>
                </c:pt>
                <c:pt idx="5">
                  <c:v>109</c:v>
                </c:pt>
              </c:numCache>
            </c:numRef>
          </c:val>
        </c:ser>
        <c:dLbls>
          <c:dLblPos val="outEnd"/>
          <c:showLegendKey val="0"/>
          <c:showVal val="1"/>
          <c:showCatName val="0"/>
          <c:showSerName val="0"/>
          <c:showPercent val="0"/>
          <c:showBubbleSize val="0"/>
        </c:dLbls>
        <c:gapWidth val="219"/>
        <c:overlap val="-27"/>
        <c:axId val="425315032"/>
        <c:axId val="295339480"/>
      </c:barChart>
      <c:catAx>
        <c:axId val="42531503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Grantee Categories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5339480"/>
        <c:crosses val="autoZero"/>
        <c:auto val="1"/>
        <c:lblAlgn val="ctr"/>
        <c:lblOffset val="100"/>
        <c:noMultiLvlLbl val="0"/>
      </c:catAx>
      <c:valAx>
        <c:axId val="295339480"/>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Number of Grantees per Category</a:t>
                </a:r>
              </a:p>
            </c:rich>
          </c:tx>
          <c:layout>
            <c:manualLayout>
              <c:xMode val="edge"/>
              <c:yMode val="edge"/>
              <c:x val="2.2700530309358999E-3"/>
              <c:y val="0.21488908166140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5315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27F6E-C70C-904D-AF6E-D604B62CA7C3}" type="doc">
      <dgm:prSet loTypeId="urn:microsoft.com/office/officeart/2005/8/layout/default" loCatId="" qsTypeId="urn:microsoft.com/office/officeart/2005/8/quickstyle/simple2" qsCatId="simple" csTypeId="urn:microsoft.com/office/officeart/2005/8/colors/accent4_2" csCatId="accent4" phldr="1"/>
      <dgm:spPr/>
      <dgm:t>
        <a:bodyPr/>
        <a:lstStyle/>
        <a:p>
          <a:endParaRPr lang="en-US"/>
        </a:p>
      </dgm:t>
    </dgm:pt>
    <dgm:pt modelId="{E328D931-E6BE-2F41-B8BA-515CDEDF21D2}">
      <dgm:prSet/>
      <dgm:spPr/>
      <dgm:t>
        <a:bodyPr/>
        <a:lstStyle/>
        <a:p>
          <a:pPr rtl="0"/>
          <a:r>
            <a:rPr kumimoji="1" lang="en-US" dirty="0" smtClean="0"/>
            <a:t>Training and technical assistance</a:t>
          </a:r>
          <a:endParaRPr lang="en-US" dirty="0"/>
        </a:p>
      </dgm:t>
    </dgm:pt>
    <dgm:pt modelId="{B2387BAF-5B79-DB45-A822-2823016D7CDA}" type="parTrans" cxnId="{0D10C5A6-5F1A-F843-97E8-8701CD4B7491}">
      <dgm:prSet/>
      <dgm:spPr/>
      <dgm:t>
        <a:bodyPr/>
        <a:lstStyle/>
        <a:p>
          <a:endParaRPr lang="en-US"/>
        </a:p>
      </dgm:t>
    </dgm:pt>
    <dgm:pt modelId="{3FA881DD-AFCB-9646-B1EF-1A89B162361B}" type="sibTrans" cxnId="{0D10C5A6-5F1A-F843-97E8-8701CD4B7491}">
      <dgm:prSet/>
      <dgm:spPr/>
      <dgm:t>
        <a:bodyPr/>
        <a:lstStyle/>
        <a:p>
          <a:endParaRPr lang="en-US"/>
        </a:p>
      </dgm:t>
    </dgm:pt>
    <dgm:pt modelId="{81D323DF-FCA4-E24C-AF6A-872DEA3613C8}">
      <dgm:prSet/>
      <dgm:spPr/>
      <dgm:t>
        <a:bodyPr/>
        <a:lstStyle/>
        <a:p>
          <a:pPr rtl="0"/>
          <a:r>
            <a:rPr kumimoji="1" lang="en-US" dirty="0" smtClean="0"/>
            <a:t>Grant programs serving adults</a:t>
          </a:r>
          <a:endParaRPr lang="en-US" dirty="0"/>
        </a:p>
      </dgm:t>
    </dgm:pt>
    <dgm:pt modelId="{89E86DE1-220C-0448-B8E0-05B657318636}" type="parTrans" cxnId="{701A59BB-18B8-D042-907A-B62A55240B8E}">
      <dgm:prSet/>
      <dgm:spPr/>
      <dgm:t>
        <a:bodyPr/>
        <a:lstStyle/>
        <a:p>
          <a:endParaRPr lang="en-US"/>
        </a:p>
      </dgm:t>
    </dgm:pt>
    <dgm:pt modelId="{A9B3EF91-A2D5-9745-9D26-9D0FBEAC5EEB}" type="sibTrans" cxnId="{701A59BB-18B8-D042-907A-B62A55240B8E}">
      <dgm:prSet/>
      <dgm:spPr/>
      <dgm:t>
        <a:bodyPr/>
        <a:lstStyle/>
        <a:p>
          <a:endParaRPr lang="en-US"/>
        </a:p>
      </dgm:t>
    </dgm:pt>
    <dgm:pt modelId="{AEEE0FD0-973C-ED49-AFC2-C60533904BBC}">
      <dgm:prSet/>
      <dgm:spPr/>
      <dgm:t>
        <a:bodyPr/>
        <a:lstStyle/>
        <a:p>
          <a:pPr rtl="0"/>
          <a:r>
            <a:rPr kumimoji="1" lang="en-US" dirty="0" smtClean="0"/>
            <a:t>Grant programs impacting statewide policy and practice</a:t>
          </a:r>
          <a:endParaRPr lang="en-US" dirty="0"/>
        </a:p>
      </dgm:t>
    </dgm:pt>
    <dgm:pt modelId="{5899A8A1-D0DC-D546-A1B3-9BBD40C6F3EF}" type="parTrans" cxnId="{A0928426-E2CB-4247-B225-051670676FC2}">
      <dgm:prSet/>
      <dgm:spPr/>
      <dgm:t>
        <a:bodyPr/>
        <a:lstStyle/>
        <a:p>
          <a:endParaRPr lang="en-US"/>
        </a:p>
      </dgm:t>
    </dgm:pt>
    <dgm:pt modelId="{9955FBD5-D843-FB40-A9C8-132A47756B2A}" type="sibTrans" cxnId="{A0928426-E2CB-4247-B225-051670676FC2}">
      <dgm:prSet/>
      <dgm:spPr/>
      <dgm:t>
        <a:bodyPr/>
        <a:lstStyle/>
        <a:p>
          <a:endParaRPr lang="en-US"/>
        </a:p>
      </dgm:t>
    </dgm:pt>
    <dgm:pt modelId="{493616C3-714F-1D48-BCCA-D1635FA1A6D4}">
      <dgm:prSet/>
      <dgm:spPr/>
      <dgm:t>
        <a:bodyPr/>
        <a:lstStyle/>
        <a:p>
          <a:pPr rtl="0"/>
          <a:r>
            <a:rPr kumimoji="1" lang="en-US" dirty="0" smtClean="0"/>
            <a:t>Grant programs serving juveniles</a:t>
          </a:r>
          <a:endParaRPr lang="en-US" dirty="0"/>
        </a:p>
      </dgm:t>
    </dgm:pt>
    <dgm:pt modelId="{406CC59A-AC12-8B42-95E6-0B5847055A4E}" type="parTrans" cxnId="{8C3C5B32-A622-3E4E-A19E-03E6DD3CC6B4}">
      <dgm:prSet/>
      <dgm:spPr/>
      <dgm:t>
        <a:bodyPr/>
        <a:lstStyle/>
        <a:p>
          <a:endParaRPr lang="en-US"/>
        </a:p>
      </dgm:t>
    </dgm:pt>
    <dgm:pt modelId="{2C07F18F-6F75-3846-9ABE-BBE86923A578}" type="sibTrans" cxnId="{8C3C5B32-A622-3E4E-A19E-03E6DD3CC6B4}">
      <dgm:prSet/>
      <dgm:spPr/>
      <dgm:t>
        <a:bodyPr/>
        <a:lstStyle/>
        <a:p>
          <a:endParaRPr lang="en-US"/>
        </a:p>
      </dgm:t>
    </dgm:pt>
    <dgm:pt modelId="{B180A38D-3F0F-814B-9C95-E994E985C9FF}" type="pres">
      <dgm:prSet presAssocID="{DDF27F6E-C70C-904D-AF6E-D604B62CA7C3}" presName="diagram" presStyleCnt="0">
        <dgm:presLayoutVars>
          <dgm:dir/>
          <dgm:resizeHandles val="exact"/>
        </dgm:presLayoutVars>
      </dgm:prSet>
      <dgm:spPr/>
      <dgm:t>
        <a:bodyPr/>
        <a:lstStyle/>
        <a:p>
          <a:endParaRPr lang="en-US"/>
        </a:p>
      </dgm:t>
    </dgm:pt>
    <dgm:pt modelId="{2096DDB6-E490-4840-967E-8E7F9F1C29D1}" type="pres">
      <dgm:prSet presAssocID="{E328D931-E6BE-2F41-B8BA-515CDEDF21D2}" presName="node" presStyleLbl="node1" presStyleIdx="0" presStyleCnt="4">
        <dgm:presLayoutVars>
          <dgm:bulletEnabled val="1"/>
        </dgm:presLayoutVars>
      </dgm:prSet>
      <dgm:spPr/>
      <dgm:t>
        <a:bodyPr/>
        <a:lstStyle/>
        <a:p>
          <a:endParaRPr lang="en-US"/>
        </a:p>
      </dgm:t>
    </dgm:pt>
    <dgm:pt modelId="{C25BD38D-2D0F-9C44-A99A-46D2605D99A8}" type="pres">
      <dgm:prSet presAssocID="{3FA881DD-AFCB-9646-B1EF-1A89B162361B}" presName="sibTrans" presStyleCnt="0"/>
      <dgm:spPr/>
      <dgm:t>
        <a:bodyPr/>
        <a:lstStyle/>
        <a:p>
          <a:endParaRPr lang="en-US"/>
        </a:p>
      </dgm:t>
    </dgm:pt>
    <dgm:pt modelId="{039976D9-94C1-394D-AD06-0ADFDAFF5192}" type="pres">
      <dgm:prSet presAssocID="{81D323DF-FCA4-E24C-AF6A-872DEA3613C8}" presName="node" presStyleLbl="node1" presStyleIdx="1" presStyleCnt="4">
        <dgm:presLayoutVars>
          <dgm:bulletEnabled val="1"/>
        </dgm:presLayoutVars>
      </dgm:prSet>
      <dgm:spPr/>
      <dgm:t>
        <a:bodyPr/>
        <a:lstStyle/>
        <a:p>
          <a:endParaRPr lang="en-US"/>
        </a:p>
      </dgm:t>
    </dgm:pt>
    <dgm:pt modelId="{F1142E40-2836-9745-9698-1E0ED2B18A20}" type="pres">
      <dgm:prSet presAssocID="{A9B3EF91-A2D5-9745-9D26-9D0FBEAC5EEB}" presName="sibTrans" presStyleCnt="0"/>
      <dgm:spPr/>
      <dgm:t>
        <a:bodyPr/>
        <a:lstStyle/>
        <a:p>
          <a:endParaRPr lang="en-US"/>
        </a:p>
      </dgm:t>
    </dgm:pt>
    <dgm:pt modelId="{239447B1-B7BC-2C48-B0C4-6B31E2F3976F}" type="pres">
      <dgm:prSet presAssocID="{493616C3-714F-1D48-BCCA-D1635FA1A6D4}" presName="node" presStyleLbl="node1" presStyleIdx="2" presStyleCnt="4">
        <dgm:presLayoutVars>
          <dgm:bulletEnabled val="1"/>
        </dgm:presLayoutVars>
      </dgm:prSet>
      <dgm:spPr/>
      <dgm:t>
        <a:bodyPr/>
        <a:lstStyle/>
        <a:p>
          <a:endParaRPr lang="en-US"/>
        </a:p>
      </dgm:t>
    </dgm:pt>
    <dgm:pt modelId="{34F09045-B678-BF42-9946-E2051BDDC22F}" type="pres">
      <dgm:prSet presAssocID="{2C07F18F-6F75-3846-9ABE-BBE86923A578}" presName="sibTrans" presStyleCnt="0"/>
      <dgm:spPr/>
      <dgm:t>
        <a:bodyPr/>
        <a:lstStyle/>
        <a:p>
          <a:endParaRPr lang="en-US"/>
        </a:p>
      </dgm:t>
    </dgm:pt>
    <dgm:pt modelId="{523FCC2B-98FA-354A-8154-C00D2150096F}" type="pres">
      <dgm:prSet presAssocID="{AEEE0FD0-973C-ED49-AFC2-C60533904BBC}" presName="node" presStyleLbl="node1" presStyleIdx="3" presStyleCnt="4">
        <dgm:presLayoutVars>
          <dgm:bulletEnabled val="1"/>
        </dgm:presLayoutVars>
      </dgm:prSet>
      <dgm:spPr/>
      <dgm:t>
        <a:bodyPr/>
        <a:lstStyle/>
        <a:p>
          <a:endParaRPr lang="en-US"/>
        </a:p>
      </dgm:t>
    </dgm:pt>
  </dgm:ptLst>
  <dgm:cxnLst>
    <dgm:cxn modelId="{BBC91B4D-D6DE-FA48-982B-1CF57DBD0EB6}" type="presOf" srcId="{493616C3-714F-1D48-BCCA-D1635FA1A6D4}" destId="{239447B1-B7BC-2C48-B0C4-6B31E2F3976F}" srcOrd="0" destOrd="0" presId="urn:microsoft.com/office/officeart/2005/8/layout/default"/>
    <dgm:cxn modelId="{8C3C5B32-A622-3E4E-A19E-03E6DD3CC6B4}" srcId="{DDF27F6E-C70C-904D-AF6E-D604B62CA7C3}" destId="{493616C3-714F-1D48-BCCA-D1635FA1A6D4}" srcOrd="2" destOrd="0" parTransId="{406CC59A-AC12-8B42-95E6-0B5847055A4E}" sibTransId="{2C07F18F-6F75-3846-9ABE-BBE86923A578}"/>
    <dgm:cxn modelId="{4598CB88-5947-2545-8621-C4EF8FCB5AF9}" type="presOf" srcId="{81D323DF-FCA4-E24C-AF6A-872DEA3613C8}" destId="{039976D9-94C1-394D-AD06-0ADFDAFF5192}" srcOrd="0" destOrd="0" presId="urn:microsoft.com/office/officeart/2005/8/layout/default"/>
    <dgm:cxn modelId="{01C423E3-1EE5-2E43-A362-FE2BF671D118}" type="presOf" srcId="{AEEE0FD0-973C-ED49-AFC2-C60533904BBC}" destId="{523FCC2B-98FA-354A-8154-C00D2150096F}" srcOrd="0" destOrd="0" presId="urn:microsoft.com/office/officeart/2005/8/layout/default"/>
    <dgm:cxn modelId="{0D10C5A6-5F1A-F843-97E8-8701CD4B7491}" srcId="{DDF27F6E-C70C-904D-AF6E-D604B62CA7C3}" destId="{E328D931-E6BE-2F41-B8BA-515CDEDF21D2}" srcOrd="0" destOrd="0" parTransId="{B2387BAF-5B79-DB45-A822-2823016D7CDA}" sibTransId="{3FA881DD-AFCB-9646-B1EF-1A89B162361B}"/>
    <dgm:cxn modelId="{701A59BB-18B8-D042-907A-B62A55240B8E}" srcId="{DDF27F6E-C70C-904D-AF6E-D604B62CA7C3}" destId="{81D323DF-FCA4-E24C-AF6A-872DEA3613C8}" srcOrd="1" destOrd="0" parTransId="{89E86DE1-220C-0448-B8E0-05B657318636}" sibTransId="{A9B3EF91-A2D5-9745-9D26-9D0FBEAC5EEB}"/>
    <dgm:cxn modelId="{B3871E20-D8CB-0F48-86D8-79908F765E70}" type="presOf" srcId="{E328D931-E6BE-2F41-B8BA-515CDEDF21D2}" destId="{2096DDB6-E490-4840-967E-8E7F9F1C29D1}" srcOrd="0" destOrd="0" presId="urn:microsoft.com/office/officeart/2005/8/layout/default"/>
    <dgm:cxn modelId="{A0928426-E2CB-4247-B225-051670676FC2}" srcId="{DDF27F6E-C70C-904D-AF6E-D604B62CA7C3}" destId="{AEEE0FD0-973C-ED49-AFC2-C60533904BBC}" srcOrd="3" destOrd="0" parTransId="{5899A8A1-D0DC-D546-A1B3-9BBD40C6F3EF}" sibTransId="{9955FBD5-D843-FB40-A9C8-132A47756B2A}"/>
    <dgm:cxn modelId="{E2553BAE-13A0-DF4F-A198-39C1B42CAF2F}" type="presOf" srcId="{DDF27F6E-C70C-904D-AF6E-D604B62CA7C3}" destId="{B180A38D-3F0F-814B-9C95-E994E985C9FF}" srcOrd="0" destOrd="0" presId="urn:microsoft.com/office/officeart/2005/8/layout/default"/>
    <dgm:cxn modelId="{1563C0C3-C152-6644-AB16-064BCE45AD5B}" type="presParOf" srcId="{B180A38D-3F0F-814B-9C95-E994E985C9FF}" destId="{2096DDB6-E490-4840-967E-8E7F9F1C29D1}" srcOrd="0" destOrd="0" presId="urn:microsoft.com/office/officeart/2005/8/layout/default"/>
    <dgm:cxn modelId="{FB5AF85D-6F60-1F43-9419-54E16A110DE5}" type="presParOf" srcId="{B180A38D-3F0F-814B-9C95-E994E985C9FF}" destId="{C25BD38D-2D0F-9C44-A99A-46D2605D99A8}" srcOrd="1" destOrd="0" presId="urn:microsoft.com/office/officeart/2005/8/layout/default"/>
    <dgm:cxn modelId="{48148F63-4341-224E-9989-F6714141A677}" type="presParOf" srcId="{B180A38D-3F0F-814B-9C95-E994E985C9FF}" destId="{039976D9-94C1-394D-AD06-0ADFDAFF5192}" srcOrd="2" destOrd="0" presId="urn:microsoft.com/office/officeart/2005/8/layout/default"/>
    <dgm:cxn modelId="{D32CF771-1C44-C04F-9BA1-28FDF39A017B}" type="presParOf" srcId="{B180A38D-3F0F-814B-9C95-E994E985C9FF}" destId="{F1142E40-2836-9745-9698-1E0ED2B18A20}" srcOrd="3" destOrd="0" presId="urn:microsoft.com/office/officeart/2005/8/layout/default"/>
    <dgm:cxn modelId="{E617338B-D13C-8146-BCFF-94AD84826A0E}" type="presParOf" srcId="{B180A38D-3F0F-814B-9C95-E994E985C9FF}" destId="{239447B1-B7BC-2C48-B0C4-6B31E2F3976F}" srcOrd="4" destOrd="0" presId="urn:microsoft.com/office/officeart/2005/8/layout/default"/>
    <dgm:cxn modelId="{0AAB4519-E525-3348-9A7D-0ED3EC91D3A8}" type="presParOf" srcId="{B180A38D-3F0F-814B-9C95-E994E985C9FF}" destId="{34F09045-B678-BF42-9946-E2051BDDC22F}" srcOrd="5" destOrd="0" presId="urn:microsoft.com/office/officeart/2005/8/layout/default"/>
    <dgm:cxn modelId="{E88830D3-DDD0-4746-8515-BAEDE12F2C68}" type="presParOf" srcId="{B180A38D-3F0F-814B-9C95-E994E985C9FF}" destId="{523FCC2B-98FA-354A-8154-C00D2150096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C9B21C-F9FF-E946-9966-C3B8F4E27C13}" type="datetimeFigureOut">
              <a:rPr lang="en-US" smtClean="0"/>
              <a:t>9/7/2017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615710-A598-3B49-A1B6-9C329E5DE389}" type="slidenum">
              <a:rPr lang="en-US" smtClean="0"/>
              <a:t>‹#›</a:t>
            </a:fld>
            <a:endParaRPr lang="en-US"/>
          </a:p>
        </p:txBody>
      </p:sp>
    </p:spTree>
    <p:extLst>
      <p:ext uri="{BB962C8B-B14F-4D97-AF65-F5344CB8AC3E}">
        <p14:creationId xmlns:p14="http://schemas.microsoft.com/office/powerpoint/2010/main" val="403605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DDA66D-CE16-C04E-AA5C-489A3AD45E83}" type="datetimeFigureOut">
              <a:rPr lang="en-US" smtClean="0"/>
              <a:t>9/7/2017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825C9-7E5A-4A45-8B46-1CFAC9F387E2}" type="slidenum">
              <a:rPr lang="en-US" smtClean="0"/>
              <a:t>‹#›</a:t>
            </a:fld>
            <a:endParaRPr lang="en-US"/>
          </a:p>
        </p:txBody>
      </p:sp>
    </p:spTree>
    <p:extLst>
      <p:ext uri="{BB962C8B-B14F-4D97-AF65-F5344CB8AC3E}">
        <p14:creationId xmlns:p14="http://schemas.microsoft.com/office/powerpoint/2010/main" val="6637895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applewebdata://9102349C-6C3B-48BE-9597-8B2987F6C334/#_ftn1"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gpo.gov/fdsys/pkg/PLAW-110publ416/pdf/PLAW-110publ416.pdf" TargetMode="External"/><Relationship Id="rId4" Type="http://schemas.openxmlformats.org/officeDocument/2006/relationships/hyperlink" Target="http://frwebgate.access.gpo.gov/cgi-bin/getdoc.cgi?dbname=108_cong_public_laws&amp;docid=f:publ414.108.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csgjusticecenter.org/courts/application-judicial-work-at-the-interface-of-mental-health-and-criminal-justice/"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csgjusticecenter.org/nrrc/second-chance-act-smart-probation-grant-program/" TargetMode="External"/><Relationship Id="rId3" Type="http://schemas.openxmlformats.org/officeDocument/2006/relationships/hyperlink" Target="http://csgjusticecenter.org/nrrc/second-chance-act-demonstration-grant-program/" TargetMode="External"/><Relationship Id="rId7" Type="http://schemas.openxmlformats.org/officeDocument/2006/relationships/hyperlink" Target="http://csgjusticecenter.org/nrrc/second-chance-act-recidivism-reduction-grant-progra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csgjusticecenter.org/nrrc/second-chance-act-technology-career-training-grant-program/" TargetMode="External"/><Relationship Id="rId5" Type="http://schemas.openxmlformats.org/officeDocument/2006/relationships/hyperlink" Target="http://csgjusticecenter.org/nrrc/second-chance-act-co-occurring-disorder-treatment-grant-program/" TargetMode="External"/><Relationship Id="rId4" Type="http://schemas.openxmlformats.org/officeDocument/2006/relationships/hyperlink" Target="http://csgjusticecenter.org/nrrc/second-chance-act-mentoring-grant-progra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Bonnie welcomes audience</a:t>
            </a:r>
          </a:p>
          <a:p>
            <a:r>
              <a:rPr lang="en-US" dirty="0"/>
              <a:t>Intro</a:t>
            </a:r>
            <a:r>
              <a:rPr lang="en-US" baseline="0" dirty="0"/>
              <a:t> to webinar concept </a:t>
            </a:r>
          </a:p>
          <a:p>
            <a:r>
              <a:rPr lang="en-US" baseline="0" dirty="0"/>
              <a:t>Intro to speakers</a:t>
            </a:r>
          </a:p>
          <a:p>
            <a:r>
              <a:rPr lang="en-US" baseline="0" dirty="0"/>
              <a:t>Bonnie passes to Rise and Will</a:t>
            </a:r>
          </a:p>
          <a:p>
            <a:endParaRPr lang="en-US" dirty="0"/>
          </a:p>
        </p:txBody>
      </p:sp>
      <p:sp>
        <p:nvSpPr>
          <p:cNvPr id="4" name="Slide Number Placeholder 3"/>
          <p:cNvSpPr>
            <a:spLocks noGrp="1"/>
          </p:cNvSpPr>
          <p:nvPr>
            <p:ph type="sldNum" sz="quarter" idx="10"/>
          </p:nvPr>
        </p:nvSpPr>
        <p:spPr/>
        <p:txBody>
          <a:bodyPr/>
          <a:lstStyle/>
          <a:p>
            <a:fld id="{6BCDEDDD-AADB-214C-A978-CF5F5FCBFFEF}" type="slidenum">
              <a:rPr lang="en-US" smtClean="0"/>
              <a:t>2</a:t>
            </a:fld>
            <a:endParaRPr lang="en-US"/>
          </a:p>
        </p:txBody>
      </p:sp>
    </p:spTree>
    <p:extLst>
      <p:ext uri="{BB962C8B-B14F-4D97-AF65-F5344CB8AC3E}">
        <p14:creationId xmlns:p14="http://schemas.microsoft.com/office/powerpoint/2010/main" val="175272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defTabSz="457200">
              <a:lnSpc>
                <a:spcPct val="100000"/>
              </a:lnSpc>
              <a:spcBef>
                <a:spcPct val="20000"/>
              </a:spcBef>
              <a:spcAft>
                <a:spcPts val="0"/>
              </a:spcAft>
              <a:buFont typeface="Arial" charset="0"/>
              <a:buChar char="•"/>
            </a:pPr>
            <a:r>
              <a:rPr lang="en-US" sz="1400" dirty="0" smtClean="0">
                <a:solidFill>
                  <a:prstClr val="black"/>
                </a:solidFill>
                <a:latin typeface="Avenir Next Condensed" charset="0"/>
                <a:ea typeface="Avenir Next Condensed" charset="0"/>
                <a:cs typeface="Avenir Next Condensed" charset="0"/>
              </a:rPr>
              <a:t>Planning Phase: The P&amp;I Guide will guide each grantee in developing a strategic plan that incorporates evidence-based programs, policies, and practices.</a:t>
            </a:r>
          </a:p>
          <a:p>
            <a:pPr marL="457200" indent="-457200" defTabSz="457200">
              <a:lnSpc>
                <a:spcPct val="100000"/>
              </a:lnSpc>
              <a:spcBef>
                <a:spcPct val="20000"/>
              </a:spcBef>
              <a:spcAft>
                <a:spcPts val="0"/>
              </a:spcAft>
              <a:buFont typeface="Arial" charset="0"/>
              <a:buChar char="•"/>
            </a:pPr>
            <a:endParaRPr lang="en-US" sz="1400" dirty="0" smtClean="0">
              <a:solidFill>
                <a:prstClr val="black"/>
              </a:solidFill>
              <a:latin typeface="Avenir Next Condensed" charset="0"/>
              <a:ea typeface="Avenir Next Condensed" charset="0"/>
              <a:cs typeface="Avenir Next Condensed" charset="0"/>
            </a:endParaRPr>
          </a:p>
          <a:p>
            <a:pPr marL="457200" indent="-457200" defTabSz="457200">
              <a:lnSpc>
                <a:spcPct val="100000"/>
              </a:lnSpc>
              <a:spcBef>
                <a:spcPct val="20000"/>
              </a:spcBef>
              <a:spcAft>
                <a:spcPts val="0"/>
              </a:spcAft>
              <a:buFont typeface="Arial" charset="0"/>
              <a:buChar char="•"/>
            </a:pPr>
            <a:r>
              <a:rPr lang="en-US" sz="1400" dirty="0" smtClean="0">
                <a:solidFill>
                  <a:prstClr val="black"/>
                </a:solidFill>
                <a:latin typeface="Avenir Next Condensed" charset="0"/>
                <a:ea typeface="Avenir Next Condensed" charset="0"/>
                <a:cs typeface="Avenir Next Condensed" charset="0"/>
              </a:rPr>
              <a:t>Implementation Phase:  Grantees will focus on meeting their target population through the implementation of screening, assessment, and co-occurring substance use and mental disorders treatment services pre- and post-release for every program participant. This will involve collaboration between criminal justice and behavioral health partners. </a:t>
            </a:r>
            <a:endParaRPr lang="en-US" sz="1400" dirty="0">
              <a:solidFill>
                <a:prstClr val="black"/>
              </a:solidFill>
              <a:latin typeface="Avenir Next Condensed" charset="0"/>
              <a:ea typeface="Avenir Next Condensed" charset="0"/>
              <a:cs typeface="Avenir Next Condensed" charset="0"/>
            </a:endParaRPr>
          </a:p>
        </p:txBody>
      </p:sp>
      <p:sp>
        <p:nvSpPr>
          <p:cNvPr id="4" name="Slide Number Placeholder 3"/>
          <p:cNvSpPr>
            <a:spLocks noGrp="1"/>
          </p:cNvSpPr>
          <p:nvPr>
            <p:ph type="sldNum" sz="quarter" idx="10"/>
          </p:nvPr>
        </p:nvSpPr>
        <p:spPr/>
        <p:txBody>
          <a:bodyPr/>
          <a:lstStyle/>
          <a:p>
            <a:fld id="{4476A24B-926E-40EB-9E1B-5321DC3775E5}" type="slidenum">
              <a:rPr lang="en-US" smtClean="0"/>
              <a:t>13</a:t>
            </a:fld>
            <a:endParaRPr lang="en-US"/>
          </a:p>
        </p:txBody>
      </p:sp>
    </p:spTree>
    <p:extLst>
      <p:ext uri="{BB962C8B-B14F-4D97-AF65-F5344CB8AC3E}">
        <p14:creationId xmlns:p14="http://schemas.microsoft.com/office/powerpoint/2010/main" val="1995501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07451">
              <a:defRPr/>
            </a:pPr>
            <a:r>
              <a:rPr lang="en-US" dirty="0">
                <a:solidFill>
                  <a:schemeClr val="accent4">
                    <a:lumMod val="75000"/>
                  </a:schemeClr>
                </a:solidFill>
              </a:rPr>
              <a:t>Through JMHCP, BJA has awarded $57 million in grants to more than 300 recipients in 49 states and</a:t>
            </a:r>
            <a:r>
              <a:rPr lang="en-US" baseline="0" dirty="0">
                <a:solidFill>
                  <a:schemeClr val="accent4">
                    <a:lumMod val="75000"/>
                  </a:schemeClr>
                </a:solidFill>
              </a:rPr>
              <a:t> territories. Picture is of Houston PD visit to Arizona to provide CIT training—Houston PD is a JMHCP learning site</a:t>
            </a:r>
            <a:r>
              <a:rPr lang="en-US" baseline="0" dirty="0" smtClean="0">
                <a:solidFill>
                  <a:schemeClr val="accent4">
                    <a:lumMod val="75000"/>
                  </a:schemeClr>
                </a:solidFill>
              </a:rPr>
              <a:t>.</a:t>
            </a:r>
          </a:p>
          <a:p>
            <a:pPr marL="0" marR="0" indent="0" algn="l" defTabSz="907451" rtl="0" eaLnBrk="1" fontAlgn="auto" latinLnBrk="0" hangingPunct="1">
              <a:lnSpc>
                <a:spcPct val="100000"/>
              </a:lnSpc>
              <a:spcBef>
                <a:spcPts val="0"/>
              </a:spcBef>
              <a:spcAft>
                <a:spcPts val="0"/>
              </a:spcAft>
              <a:buClrTx/>
              <a:buSzTx/>
              <a:buFontTx/>
              <a:buNone/>
              <a:tabLst/>
              <a:defRPr/>
            </a:pPr>
            <a:endParaRPr lang="en-US" dirty="0" smtClean="0"/>
          </a:p>
          <a:p>
            <a:r>
              <a:rPr lang="en-US" b="1" dirty="0" smtClean="0"/>
              <a:t>Purpose</a:t>
            </a:r>
            <a:r>
              <a:rPr lang="en-US" dirty="0" smtClean="0"/>
              <a:t>:</a:t>
            </a:r>
          </a:p>
          <a:p>
            <a:r>
              <a:rPr lang="en-US" dirty="0" smtClean="0"/>
              <a:t>Help states, local government, and tribal organizations improve responses to people with mental disorders who are involved with the criminal justice system</a:t>
            </a:r>
          </a:p>
          <a:p>
            <a:r>
              <a:rPr lang="en-US" dirty="0" smtClean="0"/>
              <a:t>Facilitates collaboration among the criminal justice, juvenile justice, and mental health and substance use treatment systems</a:t>
            </a:r>
          </a:p>
          <a:p>
            <a:endParaRPr lang="en-US" dirty="0" smtClean="0"/>
          </a:p>
          <a:p>
            <a:r>
              <a:rPr lang="en-US" dirty="0" smtClean="0"/>
              <a:t>CURES Act:</a:t>
            </a:r>
            <a:r>
              <a:rPr lang="en-US" baseline="0" dirty="0" smtClean="0"/>
              <a:t> </a:t>
            </a:r>
            <a:endParaRPr lang="en-US" dirty="0" smtClean="0"/>
          </a:p>
          <a:p>
            <a:r>
              <a:rPr lang="en-US" sz="1200" b="0" i="0" kern="1200" dirty="0" smtClean="0">
                <a:solidFill>
                  <a:schemeClr val="tx1"/>
                </a:solidFill>
                <a:effectLst/>
                <a:latin typeface="+mn-lt"/>
                <a:ea typeface="+mn-ea"/>
                <a:cs typeface="+mn-cs"/>
              </a:rPr>
              <a:t>Included in the omnibus bill’s range of initiatives are several criminal justice reform measures related to the issue of mental health, including the enactment of the Comprehensive Justice and Mental Health Act (CJMHA) and the reauthorization of the Mentally Ill Offender Treatment and Crime Reduction Act (MIOTCRA). The bill is a milestone in the fight to address mental illness and substance use disorders in the criminal justice system. </a:t>
            </a:r>
            <a:endParaRPr lang="en-US" dirty="0" smtClean="0"/>
          </a:p>
          <a:p>
            <a:pPr marL="0" marR="0" indent="0" algn="l" defTabSz="907451" rtl="0" eaLnBrk="1" fontAlgn="auto" latinLnBrk="0" hangingPunct="1">
              <a:lnSpc>
                <a:spcPct val="100000"/>
              </a:lnSpc>
              <a:spcBef>
                <a:spcPts val="0"/>
              </a:spcBef>
              <a:spcAft>
                <a:spcPts val="0"/>
              </a:spcAft>
              <a:buClrTx/>
              <a:buSzTx/>
              <a:buFontTx/>
              <a:buNone/>
              <a:tabLst/>
              <a:defRPr/>
            </a:pPr>
            <a:endParaRPr lang="en-US" dirty="0" smtClean="0"/>
          </a:p>
          <a:p>
            <a:pPr defTabSz="907451">
              <a:defRPr/>
            </a:pPr>
            <a:endParaRPr lang="en-US" dirty="0"/>
          </a:p>
        </p:txBody>
      </p:sp>
    </p:spTree>
    <p:extLst>
      <p:ext uri="{BB962C8B-B14F-4D97-AF65-F5344CB8AC3E}">
        <p14:creationId xmlns:p14="http://schemas.microsoft.com/office/powerpoint/2010/main" val="337861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ADE432-BBDE-4561-8ED6-549312FA590B}"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16121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program seeks to increase the number of justice, mental health, and community partnerships; increase evidence-based practices and treatment responses to people with behavioral health disorders in the justice system; and increase the collection of health and justice data to accurately respond to the prevalence of justice-involved people with mental health and co-occurring substance use disorders.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Planning for systems level change including new micro-grants for law enforcement agencies</a:t>
            </a:r>
          </a:p>
          <a:p>
            <a:endParaRPr lang="en-US" dirty="0" smtClean="0"/>
          </a:p>
          <a:p>
            <a:endParaRPr lang="en-US" dirty="0" smtClean="0"/>
          </a:p>
          <a:p>
            <a:r>
              <a:rPr lang="en-US" dirty="0" smtClean="0"/>
              <a:t>How</a:t>
            </a:r>
            <a:r>
              <a:rPr lang="en-US" baseline="0" dirty="0" smtClean="0"/>
              <a:t> did we get to this new focus? </a:t>
            </a:r>
            <a:endParaRPr lang="en-US" dirty="0"/>
          </a:p>
        </p:txBody>
      </p:sp>
      <p:sp>
        <p:nvSpPr>
          <p:cNvPr id="4" name="Slide Number Placeholder 3"/>
          <p:cNvSpPr>
            <a:spLocks noGrp="1"/>
          </p:cNvSpPr>
          <p:nvPr>
            <p:ph type="sldNum" sz="quarter" idx="10"/>
          </p:nvPr>
        </p:nvSpPr>
        <p:spPr/>
        <p:txBody>
          <a:bodyPr/>
          <a:lstStyle/>
          <a:p>
            <a:fld id="{49E825C9-7E5A-4A45-8B46-1CFAC9F387E2}" type="slidenum">
              <a:rPr lang="en-US" smtClean="0"/>
              <a:t>17</a:t>
            </a:fld>
            <a:endParaRPr lang="en-US"/>
          </a:p>
        </p:txBody>
      </p:sp>
    </p:spTree>
    <p:extLst>
      <p:ext uri="{BB962C8B-B14F-4D97-AF65-F5344CB8AC3E}">
        <p14:creationId xmlns:p14="http://schemas.microsoft.com/office/powerpoint/2010/main" val="1272122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For court-based programs, in addition to the requirements listed above, in determining a defendant’s eligibility for participation in a program funded under this solicitation, the relevant prosecuting attorney, defense attorney, probation or corrections official, judge, and mental health or substance abuse agency representative shall take into account the following considerations (1) whether the participation of the defendant in the program would pose a substantial risk of violence to the community </a:t>
            </a:r>
            <a:r>
              <a:rPr lang="en-US" u="sng" baseline="30000" dirty="0" smtClean="0">
                <a:hlinkClick r:id="rId3" action="ppaction://hlinkfile"/>
              </a:rPr>
              <a:t>[1]</a:t>
            </a:r>
            <a:r>
              <a:rPr lang="en-US" dirty="0" smtClean="0"/>
              <a:t> (2) the criminal history of the defendant and the nature and severity of the offense for which the defendant is charged, (3) the views of any relevant victims to the offense, (4) the extent to which the defendant would benefit from participation in the program, (5) the extent to which the community would realize cost savings because of the defendant's participation in the program, and (6) whether the defendant satisfies the eligibility criteria for program participation unanimously established by the relevant prosecuting attorney, defense attorney, probation or corrections official, judge and mental health or substance abuse agency representative.</a:t>
            </a:r>
          </a:p>
          <a:p>
            <a:endParaRPr lang="en-US" dirty="0" smtClean="0"/>
          </a:p>
          <a:p>
            <a:r>
              <a:rPr lang="en-US" dirty="0" smtClean="0"/>
              <a:t>All programs should have clear and transparent eligibility requirements and accept any individual who meets those requirements after they have been screened for criminogenic risk and mental health need. </a:t>
            </a:r>
          </a:p>
          <a:p>
            <a:r>
              <a:rPr lang="en-US" dirty="0" smtClean="0"/>
              <a:t> </a:t>
            </a:r>
          </a:p>
          <a:p>
            <a:r>
              <a:rPr lang="en-US" dirty="0" smtClean="0"/>
              <a:t>Applicants may review </a:t>
            </a:r>
            <a:r>
              <a:rPr lang="en-US" u="sng" dirty="0" smtClean="0">
                <a:hlinkClick r:id="rId4"/>
              </a:rPr>
              <a:t>Pub. L. 108-414</a:t>
            </a:r>
            <a:r>
              <a:rPr lang="en-US" dirty="0" smtClean="0"/>
              <a:t> and </a:t>
            </a:r>
            <a:r>
              <a:rPr lang="en-US" u="sng" dirty="0" smtClean="0">
                <a:hlinkClick r:id="rId5"/>
              </a:rPr>
              <a:t>Pub. L. 110-416</a:t>
            </a:r>
            <a:r>
              <a:rPr lang="en-US" dirty="0" smtClean="0"/>
              <a:t> for supporting information related to this solicitation.</a:t>
            </a:r>
          </a:p>
          <a:p>
            <a:endParaRPr lang="en-US" dirty="0"/>
          </a:p>
        </p:txBody>
      </p:sp>
      <p:sp>
        <p:nvSpPr>
          <p:cNvPr id="4" name="Slide Number Placeholder 3"/>
          <p:cNvSpPr>
            <a:spLocks noGrp="1"/>
          </p:cNvSpPr>
          <p:nvPr>
            <p:ph type="sldNum" sz="quarter" idx="10"/>
          </p:nvPr>
        </p:nvSpPr>
        <p:spPr/>
        <p:txBody>
          <a:bodyPr/>
          <a:lstStyle/>
          <a:p>
            <a:fld id="{49E825C9-7E5A-4A45-8B46-1CFAC9F387E2}" type="slidenum">
              <a:rPr lang="en-US" smtClean="0"/>
              <a:t>18</a:t>
            </a:fld>
            <a:endParaRPr lang="en-US"/>
          </a:p>
        </p:txBody>
      </p:sp>
    </p:spTree>
    <p:extLst>
      <p:ext uri="{BB962C8B-B14F-4D97-AF65-F5344CB8AC3E}">
        <p14:creationId xmlns:p14="http://schemas.microsoft.com/office/powerpoint/2010/main" val="1295213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19</a:t>
            </a:fld>
            <a:endParaRPr lang="en-US"/>
          </a:p>
        </p:txBody>
      </p:sp>
    </p:spTree>
    <p:extLst>
      <p:ext uri="{BB962C8B-B14F-4D97-AF65-F5344CB8AC3E}">
        <p14:creationId xmlns:p14="http://schemas.microsoft.com/office/powerpoint/2010/main" val="346530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1: COLLABORATIVE COUNTY APPROACHES TO REDUCING THE PREVALENCE OF INDIVIDUALS WITH MENTAL DISORDERS IN JAIL. Grant amount: Up to $150,000. Project period: 24 months. </a:t>
            </a:r>
            <a:br>
              <a:rPr lang="en-US" dirty="0"/>
            </a:br>
            <a:endParaRPr lang="en-US" dirty="0" smtClean="0"/>
          </a:p>
          <a:p>
            <a:r>
              <a:rPr lang="en-US" dirty="0"/>
              <a:t>CATEGORY 2: PLANNING AND IMPLEMENTATION. Grant amount: Up to $250,000. Project period: 36 months. </a:t>
            </a:r>
            <a:br>
              <a:rPr lang="en-US" dirty="0"/>
            </a:br>
            <a:endParaRPr lang="en-US" dirty="0"/>
          </a:p>
          <a:p>
            <a:endParaRPr lang="en-US" dirty="0"/>
          </a:p>
          <a:p>
            <a:r>
              <a:rPr lang="en-US" dirty="0"/>
              <a:t>CATEGORY 3: EXPANSION. Grant amount: Up to $200,000. Project period: 24 months. </a:t>
            </a:r>
          </a:p>
          <a:p>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20</a:t>
            </a:fld>
            <a:endParaRPr lang="en-US"/>
          </a:p>
        </p:txBody>
      </p:sp>
    </p:spTree>
    <p:extLst>
      <p:ext uri="{BB962C8B-B14F-4D97-AF65-F5344CB8AC3E}">
        <p14:creationId xmlns:p14="http://schemas.microsoft.com/office/powerpoint/2010/main" val="1196999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CATEGORY 1: COLLABORATIVE COUNTY APPROACHES TO REDUCING THE PREVALENCE OF INDIVIDUALS WITH MENTAL DISORDERS IN JAIL. Grant amount: Up to $200,000. Project period: 24 months. Competition ID: BJA-2017-11381 </a:t>
            </a:r>
            <a:endParaRPr lang="en-US" dirty="0" smtClean="0">
              <a:effectLst/>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CATEGORY 2: STRATEGIC PLANNING FOR LAW ENFORCEMENT AND MENTAL HEALTH COLLABORATION. GRANT AMOUNT Up to $75,000. Project period: 12 months. Competition ID: BJA-2017-11382 </a:t>
            </a:r>
            <a:endParaRPr lang="en-US" dirty="0" smtClean="0">
              <a:effectLst/>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CATEGORY 3: IMPLEMENTATION AND EXPANSION. GRANT AMOUNT Up to $300,000. Project period 24 months. Competition ID: BJA-2017-12123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E825C9-7E5A-4A45-8B46-1CFAC9F387E2}" type="slidenum">
              <a:rPr lang="en-US" smtClean="0"/>
              <a:t>21</a:t>
            </a:fld>
            <a:endParaRPr lang="en-US"/>
          </a:p>
        </p:txBody>
      </p:sp>
    </p:spTree>
    <p:extLst>
      <p:ext uri="{BB962C8B-B14F-4D97-AF65-F5344CB8AC3E}">
        <p14:creationId xmlns:p14="http://schemas.microsoft.com/office/powerpoint/2010/main" val="1679980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Any of the following examples of allowable uses of grant funds may be combined with one another, or may be combined with an evaluation component, which would receive priority consideration (see “</a:t>
            </a:r>
            <a:r>
              <a:rPr lang="en-US" sz="1200" b="1" kern="1200" dirty="0" smtClean="0">
                <a:solidFill>
                  <a:schemeClr val="tx1"/>
                </a:solidFill>
                <a:effectLst/>
                <a:latin typeface="+mn-lt"/>
                <a:ea typeface="+mn-ea"/>
                <a:cs typeface="+mn-cs"/>
              </a:rPr>
              <a:t>Priority Considerations</a:t>
            </a:r>
            <a:r>
              <a:rPr lang="en-US" sz="1200" kern="1200" dirty="0" smtClean="0">
                <a:solidFill>
                  <a:schemeClr val="tx1"/>
                </a:solidFill>
                <a:effectLst/>
                <a:latin typeface="+mn-lt"/>
                <a:ea typeface="+mn-ea"/>
                <a:cs typeface="+mn-cs"/>
              </a:rPr>
              <a:t>” section). Grantees will receive technical assistance through written guidance and review of their implementation/expansion strategy. They will be required to complete and submit a Planning and Implementation Guide4 (to be provided by the BJA TTA provider) that reflects the program being implemented.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E825C9-7E5A-4A45-8B46-1CFAC9F387E2}" type="slidenum">
              <a:rPr lang="en-US" smtClean="0"/>
              <a:t>22</a:t>
            </a:fld>
            <a:endParaRPr lang="en-US"/>
          </a:p>
        </p:txBody>
      </p:sp>
    </p:spTree>
    <p:extLst>
      <p:ext uri="{BB962C8B-B14F-4D97-AF65-F5344CB8AC3E}">
        <p14:creationId xmlns:p14="http://schemas.microsoft.com/office/powerpoint/2010/main" val="693556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Completion and Submission of the Planning and Implementation Guide </a:t>
            </a:r>
            <a:endParaRPr lang="en-US" dirty="0" smtClean="0">
              <a:effectLst/>
            </a:endParaRPr>
          </a:p>
          <a:p>
            <a:r>
              <a:rPr lang="en-US" sz="1200" kern="1200" dirty="0" smtClean="0">
                <a:solidFill>
                  <a:schemeClr val="tx1"/>
                </a:solidFill>
                <a:effectLst/>
                <a:latin typeface="+mn-lt"/>
                <a:ea typeface="+mn-ea"/>
                <a:cs typeface="+mn-cs"/>
              </a:rPr>
              <a:t>Grantees will receive intensive technical assistance and will be allowed to access up to $100,000 of the total grant award in order to complete and submit a required Planning and Implementation Guide provided by the BJA TTA provider, which will guide each grantee in developing a strategic plan that incorporates evidence-based programs, policies, and practices. Program budget approval and coordination with a technical assistance coordinator is required to complete and submit a Planning and Implementation Guide.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Law enforcement agencies that apply under Category 3 must demonstrate a track record of collaboration or partnership with community mental health agencies. </a:t>
            </a:r>
            <a:endParaRPr lang="en-US" dirty="0" smtClean="0">
              <a:effectLst/>
            </a:endParaRPr>
          </a:p>
          <a:p>
            <a:r>
              <a:rPr lang="en-US" sz="1200" kern="1200" dirty="0" smtClean="0">
                <a:solidFill>
                  <a:schemeClr val="tx1"/>
                </a:solidFill>
                <a:effectLst/>
                <a:latin typeface="+mn-lt"/>
                <a:ea typeface="+mn-ea"/>
                <a:cs typeface="+mn-cs"/>
              </a:rPr>
              <a:t>Law enforcement applicants must demonstrate in the narrative: </a:t>
            </a:r>
            <a:endParaRPr lang="en-US" dirty="0" smtClean="0">
              <a:effectLst/>
            </a:endParaRPr>
          </a:p>
          <a:p>
            <a:pPr lvl="1"/>
            <a:r>
              <a:rPr lang="en-US" sz="1200" kern="1200" dirty="0" smtClean="0">
                <a:solidFill>
                  <a:schemeClr val="tx1"/>
                </a:solidFill>
                <a:effectLst/>
                <a:latin typeface="+mn-lt"/>
                <a:ea typeface="+mn-ea"/>
                <a:cs typeface="+mn-cs"/>
              </a:rPr>
              <a:t>A written action plan describing areas needing improvement or enhancement based on a comprehensive review/assessment. </a:t>
            </a:r>
          </a:p>
          <a:p>
            <a:pPr lvl="1"/>
            <a:r>
              <a:rPr lang="en-US" sz="1200" kern="1200" dirty="0" smtClean="0">
                <a:solidFill>
                  <a:schemeClr val="tx1"/>
                </a:solidFill>
                <a:effectLst/>
                <a:latin typeface="+mn-lt"/>
                <a:ea typeface="+mn-ea"/>
                <a:cs typeface="+mn-cs"/>
              </a:rPr>
              <a:t>An executed memorandum of understanding or other similar written agreement between the law enforcement agency and one or more behavioral health partners outlining the terms of their partnership and collaboration. </a:t>
            </a:r>
          </a:p>
          <a:p>
            <a:pPr lvl="1"/>
            <a:r>
              <a:rPr lang="en-US" sz="1200" kern="1200" dirty="0" smtClean="0">
                <a:solidFill>
                  <a:schemeClr val="tx1"/>
                </a:solidFill>
                <a:effectLst/>
                <a:latin typeface="+mn-lt"/>
                <a:ea typeface="+mn-ea"/>
                <a:cs typeface="+mn-cs"/>
              </a:rPr>
              <a:t>A description of training curricula and in-service training regarding behavioral health. </a:t>
            </a:r>
          </a:p>
          <a:p>
            <a:r>
              <a:rPr lang="en-US" sz="1200" kern="1200" dirty="0" smtClean="0">
                <a:solidFill>
                  <a:schemeClr val="tx1"/>
                </a:solidFill>
                <a:effectLst/>
                <a:latin typeface="+mn-lt"/>
                <a:ea typeface="+mn-ea"/>
                <a:cs typeface="+mn-cs"/>
              </a:rPr>
              <a:t>A letter or document indicating the commitment of leadership from the law enforcement agency and/or local officials to carry out this plan. </a:t>
            </a:r>
          </a:p>
          <a:p>
            <a:r>
              <a:rPr lang="en-US" sz="1200" kern="1200" dirty="0" smtClean="0">
                <a:solidFill>
                  <a:schemeClr val="tx1"/>
                </a:solidFill>
                <a:effectLst/>
                <a:latin typeface="+mn-lt"/>
                <a:ea typeface="+mn-ea"/>
                <a:cs typeface="+mn-cs"/>
              </a:rPr>
              <a:t>The availability of data and capacity to measure: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 </a:t>
            </a:r>
            <a:r>
              <a:rPr lang="en-US" sz="1200" kern="1200" dirty="0" err="1" smtClean="0">
                <a:solidFill>
                  <a:schemeClr val="tx1"/>
                </a:solidFill>
                <a:effectLst/>
                <a:latin typeface="+mn-lt"/>
                <a:ea typeface="+mn-ea"/>
                <a:cs typeface="+mn-cs"/>
              </a:rPr>
              <a:t>Numberorratesofarrestamongpeoplewithmentalhealthneeds</a:t>
            </a:r>
            <a:r>
              <a:rPr lang="en-US" sz="1200" kern="1200" dirty="0" smtClean="0">
                <a:solidFill>
                  <a:schemeClr val="tx1"/>
                </a:solidFill>
                <a:effectLst/>
                <a:latin typeface="+mn-lt"/>
                <a:ea typeface="+mn-ea"/>
                <a:cs typeface="+mn-cs"/>
              </a:rPr>
              <a:t>/co-occurring </a:t>
            </a:r>
          </a:p>
          <a:p>
            <a:r>
              <a:rPr lang="en-US" sz="1200" kern="1200" dirty="0" smtClean="0">
                <a:solidFill>
                  <a:schemeClr val="tx1"/>
                </a:solidFill>
                <a:effectLst/>
                <a:latin typeface="+mn-lt"/>
                <a:ea typeface="+mn-ea"/>
                <a:cs typeface="+mn-cs"/>
              </a:rPr>
              <a:t>disorders. </a:t>
            </a:r>
          </a:p>
          <a:p>
            <a:r>
              <a:rPr lang="en-US" sz="1200" kern="1200" dirty="0" smtClean="0">
                <a:solidFill>
                  <a:schemeClr val="tx1"/>
                </a:solidFill>
                <a:effectLst/>
                <a:latin typeface="+mn-lt"/>
                <a:ea typeface="+mn-ea"/>
                <a:cs typeface="+mn-cs"/>
              </a:rPr>
              <a:t>o </a:t>
            </a:r>
            <a:r>
              <a:rPr lang="en-US" sz="1200" kern="1200" dirty="0" err="1" smtClean="0">
                <a:solidFill>
                  <a:schemeClr val="tx1"/>
                </a:solidFill>
                <a:effectLst/>
                <a:latin typeface="+mn-lt"/>
                <a:ea typeface="+mn-ea"/>
                <a:cs typeface="+mn-cs"/>
              </a:rPr>
              <a:t>Diversionfromjailforpeoplewithmentalhealthneeds</a:t>
            </a:r>
            <a:r>
              <a:rPr lang="en-US" sz="1200" kern="1200" dirty="0" smtClean="0">
                <a:solidFill>
                  <a:schemeClr val="tx1"/>
                </a:solidFill>
                <a:effectLst/>
                <a:latin typeface="+mn-lt"/>
                <a:ea typeface="+mn-ea"/>
                <a:cs typeface="+mn-cs"/>
              </a:rPr>
              <a:t>/co-</a:t>
            </a:r>
            <a:r>
              <a:rPr lang="en-US" sz="1200" kern="1200" dirty="0" err="1" smtClean="0">
                <a:solidFill>
                  <a:schemeClr val="tx1"/>
                </a:solidFill>
                <a:effectLst/>
                <a:latin typeface="+mn-lt"/>
                <a:ea typeface="+mn-ea"/>
                <a:cs typeface="+mn-cs"/>
              </a:rPr>
              <a:t>occurringdisorders</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 </a:t>
            </a:r>
            <a:r>
              <a:rPr lang="en-US" sz="1200" kern="1200" dirty="0" err="1" smtClean="0">
                <a:solidFill>
                  <a:schemeClr val="tx1"/>
                </a:solidFill>
                <a:effectLst/>
                <a:latin typeface="+mn-lt"/>
                <a:ea typeface="+mn-ea"/>
                <a:cs typeface="+mn-cs"/>
              </a:rPr>
              <a:t>Referralsorhand-offsofpeoplewithmentalhealthneeds</a:t>
            </a:r>
            <a:r>
              <a:rPr lang="en-US" sz="1200" kern="1200" dirty="0" smtClean="0">
                <a:solidFill>
                  <a:schemeClr val="tx1"/>
                </a:solidFill>
                <a:effectLst/>
                <a:latin typeface="+mn-lt"/>
                <a:ea typeface="+mn-ea"/>
                <a:cs typeface="+mn-cs"/>
              </a:rPr>
              <a:t>/co-</a:t>
            </a:r>
            <a:r>
              <a:rPr lang="en-US" sz="1200" kern="1200" dirty="0" err="1" smtClean="0">
                <a:solidFill>
                  <a:schemeClr val="tx1"/>
                </a:solidFill>
                <a:effectLst/>
                <a:latin typeface="+mn-lt"/>
                <a:ea typeface="+mn-ea"/>
                <a:cs typeface="+mn-cs"/>
              </a:rPr>
              <a:t>occurringdisorders</a:t>
            </a:r>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to behavioral health or services providers.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 Numberorrateofincidentsinvolvingtheuseofforceinvolvingpeoplewith </a:t>
            </a:r>
            <a:endParaRPr lang="en-US" dirty="0" smtClean="0"/>
          </a:p>
          <a:p>
            <a:r>
              <a:rPr lang="en-US" sz="1200" kern="1200" dirty="0" smtClean="0">
                <a:solidFill>
                  <a:schemeClr val="tx1"/>
                </a:solidFill>
                <a:effectLst/>
                <a:latin typeface="+mn-lt"/>
                <a:ea typeface="+mn-ea"/>
                <a:cs typeface="+mn-cs"/>
              </a:rPr>
              <a:t>mental health needs/co-occurring disorders.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 Numberorratesofinjuriestoofficersorcitizensforincidentsinvolvingpeople </a:t>
            </a:r>
            <a:endParaRPr lang="en-US" dirty="0" smtClean="0"/>
          </a:p>
          <a:p>
            <a:r>
              <a:rPr lang="en-US" sz="1200" kern="1200" dirty="0" smtClean="0">
                <a:solidFill>
                  <a:schemeClr val="tx1"/>
                </a:solidFill>
                <a:effectLst/>
                <a:latin typeface="+mn-lt"/>
                <a:ea typeface="+mn-ea"/>
                <a:cs typeface="+mn-cs"/>
              </a:rPr>
              <a:t>with mental health needs/co-occurring disorders. </a:t>
            </a:r>
            <a:endParaRPr lang="en-US" dirty="0" smtClean="0"/>
          </a:p>
          <a:p>
            <a:endParaRPr lang="en-US" dirty="0"/>
          </a:p>
        </p:txBody>
      </p:sp>
      <p:sp>
        <p:nvSpPr>
          <p:cNvPr id="4" name="Slide Number Placeholder 3"/>
          <p:cNvSpPr>
            <a:spLocks noGrp="1"/>
          </p:cNvSpPr>
          <p:nvPr>
            <p:ph type="sldNum" sz="quarter" idx="10"/>
          </p:nvPr>
        </p:nvSpPr>
        <p:spPr/>
        <p:txBody>
          <a:bodyPr/>
          <a:lstStyle/>
          <a:p>
            <a:fld id="{49E825C9-7E5A-4A45-8B46-1CFAC9F387E2}" type="slidenum">
              <a:rPr lang="en-US" smtClean="0"/>
              <a:t>23</a:t>
            </a:fld>
            <a:endParaRPr lang="en-US"/>
          </a:p>
        </p:txBody>
      </p:sp>
    </p:spTree>
    <p:extLst>
      <p:ext uri="{BB962C8B-B14F-4D97-AF65-F5344CB8AC3E}">
        <p14:creationId xmlns:p14="http://schemas.microsoft.com/office/powerpoint/2010/main" val="1043699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4</a:t>
            </a:fld>
            <a:endParaRPr lang="en-US"/>
          </a:p>
        </p:txBody>
      </p:sp>
    </p:spTree>
    <p:extLst>
      <p:ext uri="{BB962C8B-B14F-4D97-AF65-F5344CB8AC3E}">
        <p14:creationId xmlns:p14="http://schemas.microsoft.com/office/powerpoint/2010/main" val="1204568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refer to slide 18 for additional requirements for court-based programs </a:t>
            </a:r>
            <a:endParaRPr lang="en-US" dirty="0"/>
          </a:p>
        </p:txBody>
      </p:sp>
      <p:sp>
        <p:nvSpPr>
          <p:cNvPr id="4" name="Slide Number Placeholder 3"/>
          <p:cNvSpPr>
            <a:spLocks noGrp="1"/>
          </p:cNvSpPr>
          <p:nvPr>
            <p:ph type="sldNum" sz="quarter" idx="10"/>
          </p:nvPr>
        </p:nvSpPr>
        <p:spPr/>
        <p:txBody>
          <a:bodyPr/>
          <a:lstStyle/>
          <a:p>
            <a:fld id="{49E825C9-7E5A-4A45-8B46-1CFAC9F387E2}" type="slidenum">
              <a:rPr lang="en-US" smtClean="0"/>
              <a:t>24</a:t>
            </a:fld>
            <a:endParaRPr lang="en-US"/>
          </a:p>
        </p:txBody>
      </p:sp>
    </p:spTree>
    <p:extLst>
      <p:ext uri="{BB962C8B-B14F-4D97-AF65-F5344CB8AC3E}">
        <p14:creationId xmlns:p14="http://schemas.microsoft.com/office/powerpoint/2010/main" val="1678690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a:t>
            </a:r>
            <a:r>
              <a:rPr lang="en-US" dirty="0"/>
              <a:t>Cross-system training programs for corrections-based staff, courts personnel, community supervision personnel, and community-based mental health and substance use providers. </a:t>
            </a:r>
            <a:endParaRPr lang="en-US" dirty="0" smtClean="0"/>
          </a:p>
          <a:p>
            <a:r>
              <a:rPr lang="en-US" dirty="0" smtClean="0"/>
              <a:t>Training </a:t>
            </a:r>
            <a:r>
              <a:rPr lang="en-US" dirty="0"/>
              <a:t>areas may include behavioral health and </a:t>
            </a:r>
            <a:r>
              <a:rPr lang="en-US" dirty="0" err="1"/>
              <a:t>criminogenic</a:t>
            </a:r>
            <a:r>
              <a:rPr lang="en-US" dirty="0"/>
              <a:t> risk and needs, case management, trauma-informed care, crisis- </a:t>
            </a:r>
            <a:r>
              <a:rPr lang="en-US" dirty="0" smtClean="0"/>
              <a:t>responses</a:t>
            </a:r>
            <a:r>
              <a:rPr lang="en-US" dirty="0"/>
              <a:t>, integrated treatment and supervision strategies, and improving access to </a:t>
            </a:r>
          </a:p>
          <a:p>
            <a:r>
              <a:rPr lang="en-US" dirty="0"/>
              <a:t>treatment and supportive services.</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25</a:t>
            </a:fld>
            <a:endParaRPr lang="en-US"/>
          </a:p>
        </p:txBody>
      </p:sp>
    </p:spTree>
    <p:extLst>
      <p:ext uri="{BB962C8B-B14F-4D97-AF65-F5344CB8AC3E}">
        <p14:creationId xmlns:p14="http://schemas.microsoft.com/office/powerpoint/2010/main" val="1524950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Program Evaluation </a:t>
            </a:r>
            <a:endParaRPr lang="en-US" dirty="0" smtClean="0">
              <a:effectLst/>
            </a:endParaRPr>
          </a:p>
          <a:p>
            <a:r>
              <a:rPr lang="en-US" sz="1200" kern="1200" dirty="0" smtClean="0">
                <a:solidFill>
                  <a:schemeClr val="tx1"/>
                </a:solidFill>
                <a:effectLst/>
                <a:latin typeface="+mn-lt"/>
                <a:ea typeface="+mn-ea"/>
                <a:cs typeface="+mn-cs"/>
              </a:rPr>
              <a:t>Program Evaluation is critical to the effectiveness and utility of JMHCP programs, as evaluation not only determines which programs are most effective for which populations, but also contributes toward the expansion of the knowledge base of what programs have the highest likelihood for success in lowering recidivism and improving public health outcomes. BJA strongly urges applicants to consider a partnership with a local research organization that can assist with data collection, performance measurement, and local evaluation. One resource that applicants may be interested in using is the e-Consortium for University Centers and Researchers for Partnership with Justice Practitioners. The purpose of this e-Consortium is to provide a resource to local, state, federal, and other groups who seek to connect to nearby (or other) university researchers and centers on partnerships and projects that are mutually beneficial to the criminal justice community. The e-Consortium can be found online at </a:t>
            </a:r>
            <a:r>
              <a:rPr lang="en-US" sz="1200" kern="1200" dirty="0" err="1" smtClean="0">
                <a:solidFill>
                  <a:schemeClr val="tx1"/>
                </a:solidFill>
                <a:effectLst/>
                <a:latin typeface="+mn-lt"/>
                <a:ea typeface="+mn-ea"/>
                <a:cs typeface="+mn-cs"/>
              </a:rPr>
              <a:t>www.gmuconsortium.org</a:t>
            </a:r>
            <a:r>
              <a:rPr lang="en-US" sz="1200" kern="1200" dirty="0" smtClean="0">
                <a:solidFill>
                  <a:schemeClr val="tx1"/>
                </a:solidFill>
                <a:effectLst/>
                <a:latin typeface="+mn-lt"/>
                <a:ea typeface="+mn-ea"/>
                <a:cs typeface="+mn-cs"/>
              </a:rPr>
              <a:t>. </a:t>
            </a:r>
          </a:p>
          <a:p>
            <a:endParaRPr lang="en-US" dirty="0" smtClean="0">
              <a:effectLst/>
            </a:endParaRPr>
          </a:p>
          <a:p>
            <a:r>
              <a:rPr lang="en-US" sz="1200" b="1" kern="1200" dirty="0" smtClean="0">
                <a:solidFill>
                  <a:schemeClr val="tx1"/>
                </a:solidFill>
                <a:effectLst/>
                <a:latin typeface="+mn-lt"/>
                <a:ea typeface="+mn-ea"/>
                <a:cs typeface="+mn-cs"/>
              </a:rPr>
              <a:t>Risk-Need-Responsivity Principle </a:t>
            </a:r>
            <a:endParaRPr lang="en-US" dirty="0" smtClean="0">
              <a:effectLst/>
            </a:endParaRPr>
          </a:p>
          <a:p>
            <a:r>
              <a:rPr lang="en-US" sz="1200" kern="1200" dirty="0" smtClean="0">
                <a:solidFill>
                  <a:schemeClr val="tx1"/>
                </a:solidFill>
                <a:effectLst/>
                <a:latin typeface="+mn-lt"/>
                <a:ea typeface="+mn-ea"/>
                <a:cs typeface="+mn-cs"/>
              </a:rPr>
              <a:t>Current research supports the “Risk-Need-Responsivity” (RNR) model for how criminal justice authorities should be identifying and prioritizing individuals to receive appropriate interventions</a:t>
            </a:r>
            <a:r>
              <a:rPr lang="en-US" sz="800" kern="1200" dirty="0" smtClean="0">
                <a:solidFill>
                  <a:schemeClr val="tx1"/>
                </a:solidFill>
                <a:effectLst/>
                <a:latin typeface="+mn-lt"/>
                <a:ea typeface="+mn-ea"/>
                <a:cs typeface="+mn-cs"/>
              </a:rPr>
              <a:t>6</a:t>
            </a:r>
            <a:r>
              <a:rPr lang="en-US" sz="1200" kern="1200" dirty="0" smtClean="0">
                <a:solidFill>
                  <a:schemeClr val="tx1"/>
                </a:solidFill>
                <a:effectLst/>
                <a:latin typeface="+mn-lt"/>
                <a:ea typeface="+mn-ea"/>
                <a:cs typeface="+mn-cs"/>
              </a:rPr>
              <a:t>. BJA intends to fund programs that have a demonstrated evidence base and that are appropriate for the target population. Applicants should incorporate the following evidence-based practices in the development or enhancement of their client-based programs: </a:t>
            </a:r>
          </a:p>
          <a:p>
            <a:endParaRPr lang="en-US" dirty="0" smtClean="0">
              <a:effectLst/>
            </a:endParaRPr>
          </a:p>
          <a:p>
            <a:r>
              <a:rPr lang="en-US" sz="1200" b="1" kern="1200" dirty="0" smtClean="0">
                <a:solidFill>
                  <a:schemeClr val="tx1"/>
                </a:solidFill>
                <a:effectLst/>
                <a:latin typeface="+mn-lt"/>
                <a:ea typeface="+mn-ea"/>
                <a:cs typeface="+mn-cs"/>
              </a:rPr>
              <a:t>1. Screening and Assessment Tools </a:t>
            </a:r>
            <a:endParaRPr lang="en-US" dirty="0" smtClean="0">
              <a:effectLst/>
            </a:endParaRPr>
          </a:p>
          <a:p>
            <a:r>
              <a:rPr lang="en-US" sz="1200" kern="1200" dirty="0" smtClean="0">
                <a:solidFill>
                  <a:schemeClr val="tx1"/>
                </a:solidFill>
                <a:effectLst/>
                <a:latin typeface="+mn-lt"/>
                <a:ea typeface="+mn-ea"/>
                <a:cs typeface="+mn-cs"/>
              </a:rPr>
              <a:t>Use validated screening and assessment tools that have a demonstrated evidence base and that are appropriate for the target population. </a:t>
            </a:r>
            <a:endParaRPr lang="en-US" dirty="0" smtClean="0">
              <a:effectLst/>
            </a:endParaRPr>
          </a:p>
          <a:p>
            <a:r>
              <a:rPr lang="en-US" sz="1200" kern="1200" dirty="0" smtClean="0">
                <a:solidFill>
                  <a:schemeClr val="tx1"/>
                </a:solidFill>
                <a:effectLst/>
                <a:latin typeface="+mn-lt"/>
                <a:ea typeface="+mn-ea"/>
                <a:cs typeface="+mn-cs"/>
              </a:rPr>
              <a:t>Screening and Assessment Resources: </a:t>
            </a:r>
            <a:endParaRPr lang="en-US" dirty="0" smtClean="0">
              <a:effectLst/>
            </a:endParaRPr>
          </a:p>
          <a:p>
            <a:r>
              <a:rPr lang="en-US" sz="1200" kern="1200" dirty="0" smtClean="0">
                <a:solidFill>
                  <a:schemeClr val="tx1"/>
                </a:solidFill>
                <a:effectLst/>
                <a:latin typeface="+mn-lt"/>
                <a:ea typeface="+mn-ea"/>
                <a:cs typeface="+mn-cs"/>
              </a:rPr>
              <a:t>• Screening and Assessment of Co-Occurring Disorders in the Justice System—Provides an overview of screening and assessment of persons with co-occurring disorders involved in the criminal justice system and includes an extensive list of screening and assessment instruments for different target populations. </a:t>
            </a:r>
            <a:endParaRPr lang="en-US" dirty="0" smtClean="0">
              <a:effectLst/>
            </a:endParaRPr>
          </a:p>
          <a:p>
            <a:r>
              <a:rPr lang="en-US" sz="800" kern="1200" dirty="0" smtClean="0">
                <a:solidFill>
                  <a:schemeClr val="tx1"/>
                </a:solidFill>
                <a:effectLst/>
                <a:latin typeface="+mn-lt"/>
                <a:ea typeface="+mn-ea"/>
                <a:cs typeface="+mn-cs"/>
              </a:rPr>
              <a:t>6 </a:t>
            </a:r>
            <a:r>
              <a:rPr lang="en-US" sz="1200" kern="1200" dirty="0" smtClean="0">
                <a:solidFill>
                  <a:schemeClr val="tx1"/>
                </a:solidFill>
                <a:effectLst/>
                <a:latin typeface="+mn-lt"/>
                <a:ea typeface="+mn-ea"/>
                <a:cs typeface="+mn-cs"/>
              </a:rPr>
              <a:t>See The Council of State Governments Justice Center, “Adults with Behavioral Health Needs under Correctional Supervision: A Shared Framework for Reducing Recidivism and Promoting Recovery” available at </a:t>
            </a:r>
            <a:r>
              <a:rPr lang="en-US" sz="1200" kern="1200" dirty="0" err="1" smtClean="0">
                <a:solidFill>
                  <a:schemeClr val="tx1"/>
                </a:solidFill>
                <a:effectLst/>
                <a:latin typeface="+mn-lt"/>
                <a:ea typeface="+mn-ea"/>
                <a:cs typeface="+mn-cs"/>
              </a:rPr>
              <a:t>www.csgjusticecenter.org</a:t>
            </a:r>
            <a:r>
              <a:rPr lang="en-US" sz="1200" kern="1200" dirty="0" smtClean="0">
                <a:solidFill>
                  <a:schemeClr val="tx1"/>
                </a:solidFill>
                <a:effectLst/>
                <a:latin typeface="+mn-lt"/>
                <a:ea typeface="+mn-ea"/>
                <a:cs typeface="+mn-cs"/>
              </a:rPr>
              <a:t>/mental-health-projects/behavioral-health-framework/ for a thorough discussion of the RNR principle and how it should be applied to the justice-involved population with mental disorders. </a:t>
            </a:r>
            <a:endParaRPr lang="en-US" dirty="0" smtClean="0">
              <a:effectLst/>
            </a:endParaRPr>
          </a:p>
          <a:p>
            <a:r>
              <a:rPr lang="en-US" sz="1200" kern="1200" dirty="0" smtClean="0">
                <a:solidFill>
                  <a:schemeClr val="tx1"/>
                </a:solidFill>
                <a:effectLst/>
                <a:latin typeface="+mn-lt"/>
                <a:ea typeface="+mn-ea"/>
                <a:cs typeface="+mn-cs"/>
              </a:rPr>
              <a:t>Mental Health Screening within Juvenile Justice: The Next Frontier—Provides an overview of new issues and offers policy clarification on mental health screening in the juvenile justice system. </a:t>
            </a:r>
          </a:p>
          <a:p>
            <a:r>
              <a:rPr lang="en-US" sz="1200" kern="1200" dirty="0" smtClean="0">
                <a:solidFill>
                  <a:schemeClr val="tx1"/>
                </a:solidFill>
                <a:effectLst/>
                <a:latin typeface="+mn-lt"/>
                <a:ea typeface="+mn-ea"/>
                <a:cs typeface="+mn-cs"/>
              </a:rPr>
              <a:t>Brief Jail Mental Health Screen—Booking tool developed by the University of Maryland School of Medicine and Policy Research Associates to screen incoming detainees in jails and detention centers for the need for further mental health assessment.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Providing Interventions that Address Criminogenic Need </a:t>
            </a:r>
          </a:p>
          <a:p>
            <a:r>
              <a:rPr lang="en-US" sz="1200" b="0" kern="1200" dirty="0" smtClean="0">
                <a:solidFill>
                  <a:schemeClr val="tx1"/>
                </a:solidFill>
                <a:effectLst/>
                <a:latin typeface="+mn-lt"/>
                <a:ea typeface="+mn-ea"/>
                <a:cs typeface="+mn-cs"/>
              </a:rPr>
              <a:t>Tailor treatment interventions to individuals’ specific criminogenic and behavioral health needs to improve public safety and public health outcomes. Criminogenic needs are risk factors closely associated with offending behavior and to which targeted interventions are responsive. Criminogenic risk and needs factors include history of anti-social behavior, anti- social personality pattern, anti-social cognition, anti-social associates, unsupportive relationships with family and/or spouse, especially in regard to refraining from criminal activity, underperforming and lacking motivation in school and/or work, lacking in non- criminal leisure and/or recreation activities, and substance use. </a:t>
            </a:r>
          </a:p>
          <a:p>
            <a:r>
              <a:rPr lang="en-US" sz="1200" b="0" kern="1200" dirty="0" smtClean="0">
                <a:solidFill>
                  <a:schemeClr val="tx1"/>
                </a:solidFill>
                <a:effectLst/>
                <a:latin typeface="+mn-lt"/>
                <a:ea typeface="+mn-ea"/>
                <a:cs typeface="+mn-cs"/>
              </a:rPr>
              <a:t>Mental Health Treatment Services </a:t>
            </a:r>
          </a:p>
          <a:p>
            <a:r>
              <a:rPr lang="en-US" sz="1200" b="0" kern="1200" dirty="0" smtClean="0">
                <a:solidFill>
                  <a:schemeClr val="tx1"/>
                </a:solidFill>
                <a:effectLst/>
                <a:latin typeface="+mn-lt"/>
                <a:ea typeface="+mn-ea"/>
                <a:cs typeface="+mn-cs"/>
              </a:rPr>
              <a:t>Provide mental health treatment practices that have a demonstrated evidence base and that are appropriate for the target population. The following evidence-based mental health treatment practices have been shown to improve clinical outcomes for people with serious mental illnesses: </a:t>
            </a:r>
          </a:p>
          <a:p>
            <a:pPr lvl="1"/>
            <a:r>
              <a:rPr lang="en-US" sz="1200" b="0" kern="1200" dirty="0" smtClean="0">
                <a:solidFill>
                  <a:schemeClr val="tx1"/>
                </a:solidFill>
                <a:effectLst/>
                <a:latin typeface="+mn-lt"/>
                <a:ea typeface="+mn-ea"/>
                <a:cs typeface="+mn-cs"/>
              </a:rPr>
              <a:t>Assertive Community Treatment (ACT) </a:t>
            </a:r>
          </a:p>
          <a:p>
            <a:pPr lvl="1"/>
            <a:r>
              <a:rPr lang="en-US" sz="1200" b="0" kern="1200" dirty="0" smtClean="0">
                <a:solidFill>
                  <a:schemeClr val="tx1"/>
                </a:solidFill>
                <a:effectLst/>
                <a:latin typeface="+mn-lt"/>
                <a:ea typeface="+mn-ea"/>
                <a:cs typeface="+mn-cs"/>
              </a:rPr>
              <a:t>Illness Management and Recovery (IMR) </a:t>
            </a:r>
          </a:p>
          <a:p>
            <a:pPr lvl="1"/>
            <a:r>
              <a:rPr lang="en-US" sz="1200" b="0" kern="1200" dirty="0" smtClean="0">
                <a:solidFill>
                  <a:schemeClr val="tx1"/>
                </a:solidFill>
                <a:effectLst/>
                <a:latin typeface="+mn-lt"/>
                <a:ea typeface="+mn-ea"/>
                <a:cs typeface="+mn-cs"/>
              </a:rPr>
              <a:t>Integrated Mental Health and Substance Abuse Services </a:t>
            </a:r>
          </a:p>
          <a:p>
            <a:pPr lvl="1"/>
            <a:r>
              <a:rPr lang="en-US" sz="1200" b="0" kern="1200" dirty="0" smtClean="0">
                <a:solidFill>
                  <a:schemeClr val="tx1"/>
                </a:solidFill>
                <a:effectLst/>
                <a:latin typeface="+mn-lt"/>
                <a:ea typeface="+mn-ea"/>
                <a:cs typeface="+mn-cs"/>
              </a:rPr>
              <a:t>Supported Employment (SE) </a:t>
            </a:r>
          </a:p>
          <a:p>
            <a:pPr lvl="1"/>
            <a:r>
              <a:rPr lang="en-US" sz="1200" b="0" kern="1200" dirty="0" smtClean="0">
                <a:solidFill>
                  <a:schemeClr val="tx1"/>
                </a:solidFill>
                <a:effectLst/>
                <a:latin typeface="+mn-lt"/>
                <a:ea typeface="+mn-ea"/>
                <a:cs typeface="+mn-cs"/>
              </a:rPr>
              <a:t>Psychopharmacology </a:t>
            </a:r>
          </a:p>
          <a:p>
            <a:pPr lvl="1"/>
            <a:r>
              <a:rPr lang="en-US" sz="1200" b="0" kern="1200" dirty="0" smtClean="0">
                <a:solidFill>
                  <a:schemeClr val="tx1"/>
                </a:solidFill>
                <a:effectLst/>
                <a:latin typeface="+mn-lt"/>
                <a:ea typeface="+mn-ea"/>
                <a:cs typeface="+mn-cs"/>
              </a:rPr>
              <a:t>Other promising practices: </a:t>
            </a:r>
          </a:p>
          <a:p>
            <a:pPr lvl="1"/>
            <a:r>
              <a:rPr lang="en-US" sz="1200" b="0" kern="1200" dirty="0" smtClean="0">
                <a:solidFill>
                  <a:schemeClr val="tx1"/>
                </a:solidFill>
                <a:effectLst/>
                <a:latin typeface="+mn-lt"/>
                <a:ea typeface="+mn-ea"/>
                <a:cs typeface="+mn-cs"/>
              </a:rPr>
              <a:t>Forensic ACT (FACT) </a:t>
            </a:r>
          </a:p>
          <a:p>
            <a:pPr lvl="1"/>
            <a:r>
              <a:rPr lang="en-US" sz="1200" b="0" kern="1200" dirty="0" smtClean="0">
                <a:solidFill>
                  <a:schemeClr val="tx1"/>
                </a:solidFill>
                <a:effectLst/>
                <a:latin typeface="+mn-lt"/>
                <a:ea typeface="+mn-ea"/>
                <a:cs typeface="+mn-cs"/>
              </a:rPr>
              <a:t>Cognitive Behavioral Therapy (CBT) </a:t>
            </a:r>
          </a:p>
          <a:p>
            <a:pPr lvl="1"/>
            <a:r>
              <a:rPr lang="en-US" sz="1200" b="0" kern="1200" dirty="0" smtClean="0">
                <a:solidFill>
                  <a:schemeClr val="tx1"/>
                </a:solidFill>
                <a:effectLst/>
                <a:latin typeface="+mn-lt"/>
                <a:ea typeface="+mn-ea"/>
                <a:cs typeface="+mn-cs"/>
              </a:rPr>
              <a:t>Applicants can also find information on evidence-based practices in the Substance Abuse and Mental Health Services Administration’s (SAMHSA) </a:t>
            </a:r>
            <a:r>
              <a:rPr lang="en-US" sz="1200" b="0" i="1" kern="1200" dirty="0" smtClean="0">
                <a:solidFill>
                  <a:schemeClr val="tx1"/>
                </a:solidFill>
                <a:effectLst/>
                <a:latin typeface="+mn-lt"/>
                <a:ea typeface="+mn-ea"/>
                <a:cs typeface="+mn-cs"/>
              </a:rPr>
              <a:t>Guide to Evidence-Based Practices </a:t>
            </a:r>
            <a:r>
              <a:rPr lang="en-US" sz="1200" b="0" kern="1200" dirty="0" smtClean="0">
                <a:solidFill>
                  <a:schemeClr val="tx1"/>
                </a:solidFill>
                <a:effectLst/>
                <a:latin typeface="+mn-lt"/>
                <a:ea typeface="+mn-ea"/>
                <a:cs typeface="+mn-cs"/>
              </a:rPr>
              <a:t>available at </a:t>
            </a:r>
            <a:r>
              <a:rPr lang="en-US" sz="1200" b="0" kern="1200" dirty="0" err="1" smtClean="0">
                <a:solidFill>
                  <a:schemeClr val="tx1"/>
                </a:solidFill>
                <a:effectLst/>
                <a:latin typeface="+mn-lt"/>
                <a:ea typeface="+mn-ea"/>
                <a:cs typeface="+mn-cs"/>
              </a:rPr>
              <a:t>www.samhsa.gov</a:t>
            </a:r>
            <a:r>
              <a:rPr lang="en-US" sz="1200" b="0" kern="1200" dirty="0" smtClean="0">
                <a:solidFill>
                  <a:schemeClr val="tx1"/>
                </a:solidFill>
                <a:effectLst/>
                <a:latin typeface="+mn-lt"/>
                <a:ea typeface="+mn-ea"/>
                <a:cs typeface="+mn-cs"/>
              </a:rPr>
              <a:t>/</a:t>
            </a:r>
            <a:r>
              <a:rPr lang="en-US" sz="1200" b="0" kern="1200" dirty="0" err="1" smtClean="0">
                <a:solidFill>
                  <a:schemeClr val="tx1"/>
                </a:solidFill>
                <a:effectLst/>
                <a:latin typeface="+mn-lt"/>
                <a:ea typeface="+mn-ea"/>
                <a:cs typeface="+mn-cs"/>
              </a:rPr>
              <a:t>ebpwebguide</a:t>
            </a:r>
            <a:r>
              <a:rPr lang="en-US" sz="1200" b="0" kern="1200" dirty="0" smtClean="0">
                <a:solidFill>
                  <a:schemeClr val="tx1"/>
                </a:solidFill>
                <a:effectLst/>
                <a:latin typeface="+mn-lt"/>
                <a:ea typeface="+mn-ea"/>
                <a:cs typeface="+mn-cs"/>
              </a:rPr>
              <a:t>. The </a:t>
            </a:r>
            <a:r>
              <a:rPr lang="en-US" sz="1200" b="0" i="1" kern="1200" dirty="0" smtClean="0">
                <a:solidFill>
                  <a:schemeClr val="tx1"/>
                </a:solidFill>
                <a:effectLst/>
                <a:latin typeface="+mn-lt"/>
                <a:ea typeface="+mn-ea"/>
                <a:cs typeface="+mn-cs"/>
              </a:rPr>
              <a:t>Guide </a:t>
            </a:r>
            <a:r>
              <a:rPr lang="en-US" sz="1200" b="0" kern="1200" dirty="0" smtClean="0">
                <a:solidFill>
                  <a:schemeClr val="tx1"/>
                </a:solidFill>
                <a:effectLst/>
                <a:latin typeface="+mn-lt"/>
                <a:ea typeface="+mn-ea"/>
                <a:cs typeface="+mn-cs"/>
              </a:rPr>
              <a:t>provides a short description and a link to dozens of websites with relevant evidence-based practices information—either specific interventions or comprehensive reviews of research findings. Please note that SAMHSA’s </a:t>
            </a:r>
            <a:r>
              <a:rPr lang="en-US" sz="1200" b="0" i="1" kern="1200" dirty="0" smtClean="0">
                <a:solidFill>
                  <a:schemeClr val="tx1"/>
                </a:solidFill>
                <a:effectLst/>
                <a:latin typeface="+mn-lt"/>
                <a:ea typeface="+mn-ea"/>
                <a:cs typeface="+mn-cs"/>
              </a:rPr>
              <a:t>Guide to Evidence-Based Practices </a:t>
            </a:r>
            <a:r>
              <a:rPr lang="en-US" sz="1200" b="0" kern="1200" dirty="0" smtClean="0">
                <a:solidFill>
                  <a:schemeClr val="tx1"/>
                </a:solidFill>
                <a:effectLst/>
                <a:latin typeface="+mn-lt"/>
                <a:ea typeface="+mn-ea"/>
                <a:cs typeface="+mn-cs"/>
              </a:rPr>
              <a:t>also references the National Registry of Evidence-Based Programs and Practices (NREPP), a searchable database of interventions for the prevention and treatment of mental and substance use disorders. NREPP is intended to serve as a decision support tool, not as an authoritative list of effective interventions. </a:t>
            </a:r>
            <a:r>
              <a:rPr lang="en-US" sz="1200" b="0" i="1" kern="1200" dirty="0" smtClean="0">
                <a:solidFill>
                  <a:schemeClr val="tx1"/>
                </a:solidFill>
                <a:effectLst/>
                <a:latin typeface="+mn-lt"/>
                <a:ea typeface="+mn-ea"/>
                <a:cs typeface="+mn-cs"/>
              </a:rPr>
              <a:t>Being included in NREPP, or in any other resource listed in the Guide, does not mean an intervention is “recommended” or that it has been demonstrated to achieve positive results in all circumstances. </a:t>
            </a:r>
            <a:r>
              <a:rPr lang="en-US" sz="1200" b="0" kern="1200" dirty="0" smtClean="0">
                <a:solidFill>
                  <a:schemeClr val="tx1"/>
                </a:solidFill>
                <a:effectLst/>
                <a:latin typeface="+mn-lt"/>
                <a:ea typeface="+mn-ea"/>
                <a:cs typeface="+mn-cs"/>
              </a:rPr>
              <a:t>Applicants must document that the selected practice is appropriate for the specific target population and purposes of your project. </a:t>
            </a:r>
          </a:p>
          <a:p>
            <a:r>
              <a:rPr lang="en-US" sz="1200" b="1" kern="1200" dirty="0" smtClean="0">
                <a:solidFill>
                  <a:schemeClr val="tx1"/>
                </a:solidFill>
                <a:effectLst/>
                <a:latin typeface="+mn-lt"/>
                <a:ea typeface="+mn-ea"/>
                <a:cs typeface="+mn-cs"/>
              </a:rPr>
              <a:t>4. Housing, Supported Employment, and Supported Education </a:t>
            </a:r>
            <a:endParaRPr lang="en-US" dirty="0" smtClean="0">
              <a:effectLst/>
            </a:endParaRPr>
          </a:p>
          <a:p>
            <a:r>
              <a:rPr lang="en-US" sz="1200" kern="1200" dirty="0" smtClean="0">
                <a:solidFill>
                  <a:schemeClr val="tx1"/>
                </a:solidFill>
                <a:effectLst/>
                <a:latin typeface="+mn-lt"/>
                <a:ea typeface="+mn-ea"/>
                <a:cs typeface="+mn-cs"/>
              </a:rPr>
              <a:t>Utilize other evidence-based practices based on the needs of the target population. Supported Employment is an evidence-based practice that is designed to help the individual find and keep competitive work. Housing programs for persons with mental illness should take into consideration the demands of the criminal justice system and ensure that a range of options are available. Supported Education interventions have also been found to be a promising practice. The Center for Psychiatric Rehabilitation at Boston University has developed the Higher Education Support Toolkit that can be used as a resource.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E825C9-7E5A-4A45-8B46-1CFAC9F387E2}" type="slidenum">
              <a:rPr lang="en-US" smtClean="0"/>
              <a:t>26</a:t>
            </a:fld>
            <a:endParaRPr lang="en-US"/>
          </a:p>
        </p:txBody>
      </p:sp>
    </p:spTree>
    <p:extLst>
      <p:ext uri="{BB962C8B-B14F-4D97-AF65-F5344CB8AC3E}">
        <p14:creationId xmlns:p14="http://schemas.microsoft.com/office/powerpoint/2010/main" val="793644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Services</a:t>
            </a:r>
            <a:r>
              <a:rPr lang="en-US" baseline="0" dirty="0" smtClean="0"/>
              <a:t> Provision Considerations</a:t>
            </a:r>
          </a:p>
          <a:p>
            <a:r>
              <a:rPr lang="en-US" baseline="0" dirty="0" smtClean="0"/>
              <a:t>TIC</a:t>
            </a:r>
          </a:p>
          <a:p>
            <a:r>
              <a:rPr lang="en-US" baseline="0" dirty="0" smtClean="0"/>
              <a:t>CODs</a:t>
            </a:r>
            <a:endParaRPr lang="en-US" dirty="0"/>
          </a:p>
        </p:txBody>
      </p:sp>
      <p:sp>
        <p:nvSpPr>
          <p:cNvPr id="4" name="Slide Number Placeholder 3"/>
          <p:cNvSpPr>
            <a:spLocks noGrp="1"/>
          </p:cNvSpPr>
          <p:nvPr>
            <p:ph type="sldNum" sz="quarter" idx="10"/>
          </p:nvPr>
        </p:nvSpPr>
        <p:spPr/>
        <p:txBody>
          <a:bodyPr/>
          <a:lstStyle/>
          <a:p>
            <a:fld id="{49E825C9-7E5A-4A45-8B46-1CFAC9F387E2}" type="slidenum">
              <a:rPr lang="en-US" smtClean="0"/>
              <a:t>27</a:t>
            </a:fld>
            <a:endParaRPr lang="en-US"/>
          </a:p>
        </p:txBody>
      </p:sp>
    </p:spTree>
    <p:extLst>
      <p:ext uri="{BB962C8B-B14F-4D97-AF65-F5344CB8AC3E}">
        <p14:creationId xmlns:p14="http://schemas.microsoft.com/office/powerpoint/2010/main" val="1856313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Rise</a:t>
            </a:r>
            <a:r>
              <a:rPr lang="en-US" baseline="0" dirty="0"/>
              <a:t> finishes section,</a:t>
            </a:r>
          </a:p>
          <a:p>
            <a:r>
              <a:rPr lang="en-US" baseline="0" dirty="0"/>
              <a:t>Bonnie thanks Rise and Will</a:t>
            </a:r>
          </a:p>
          <a:p>
            <a:r>
              <a:rPr lang="en-US" baseline="0" dirty="0"/>
              <a:t>Bonnie intros how we can see these issues alive and well in the field.</a:t>
            </a:r>
          </a:p>
          <a:p>
            <a:endParaRPr lang="en-US" baseline="0" dirty="0"/>
          </a:p>
          <a:p>
            <a:r>
              <a:rPr lang="en-US" baseline="0" dirty="0"/>
              <a:t>I’d like to now introduce a Justice and Mental Health Grantee, Suzanne Watson of </a:t>
            </a:r>
            <a:r>
              <a:rPr lang="en-US" baseline="0" dirty="0" err="1"/>
              <a:t>Pottawamie</a:t>
            </a:r>
            <a:r>
              <a:rPr lang="en-US" baseline="0" dirty="0"/>
              <a:t> County, Iowa. She is the </a:t>
            </a:r>
            <a:r>
              <a:rPr lang="en-US" sz="1200" kern="1200" dirty="0">
                <a:solidFill>
                  <a:schemeClr val="tx1"/>
                </a:solidFill>
                <a:latin typeface="+mn-lt"/>
                <a:ea typeface="+mn-ea"/>
                <a:cs typeface="+mn-cs"/>
              </a:rPr>
              <a:t>CEO SWIA MHDS Region</a:t>
            </a:r>
            <a:r>
              <a:rPr lang="en-US" sz="1200" kern="1200" baseline="0" dirty="0">
                <a:solidFill>
                  <a:schemeClr val="tx1"/>
                </a:solidFill>
                <a:latin typeface="+mn-lt"/>
                <a:ea typeface="+mn-ea"/>
                <a:cs typeface="+mn-cs"/>
              </a:rPr>
              <a:t> and the </a:t>
            </a:r>
            <a:r>
              <a:rPr lang="en-US" sz="1200" kern="1200" dirty="0">
                <a:solidFill>
                  <a:schemeClr val="tx1"/>
                </a:solidFill>
                <a:latin typeface="+mn-lt"/>
                <a:ea typeface="+mn-ea"/>
                <a:cs typeface="+mn-cs"/>
              </a:rPr>
              <a:t> Pottawattamie County Community Services Director</a:t>
            </a:r>
          </a:p>
          <a:p>
            <a:endParaRPr lang="en-US" baseline="0" dirty="0"/>
          </a:p>
          <a:p>
            <a:r>
              <a:rPr lang="en-US" sz="1200" kern="1200" dirty="0">
                <a:solidFill>
                  <a:schemeClr val="tx1"/>
                </a:solidFill>
                <a:effectLst/>
                <a:latin typeface="+mn-lt"/>
                <a:ea typeface="+mn-ea"/>
                <a:cs typeface="+mn-cs"/>
              </a:rPr>
              <a:t>Suzanne Watson has worked in the Mental Health and Disability Services field for 25 years beginning as a direct service provider and case manager.  She has filled the role of Community Services Director for Pottawattamie County since 1999 and in 2014 transitioned to the position of CEO of the Southwest Iowa MHDS Region which is made up of nine counties in Southwest Iowa.  </a:t>
            </a:r>
          </a:p>
          <a:p>
            <a:r>
              <a:rPr lang="en-US" sz="1200" kern="1200" dirty="0">
                <a:solidFill>
                  <a:schemeClr val="tx1"/>
                </a:solidFill>
                <a:effectLst/>
                <a:latin typeface="+mn-lt"/>
                <a:ea typeface="+mn-ea"/>
                <a:cs typeface="+mn-cs"/>
              </a:rPr>
              <a:t>Suzanne received her Bachelor’s Degree in Social Work from the University of Iowa and a Masters in Social Work from the University of Nebraska at Omaha.  She enjoys the opportunities and challenges that have come with the transition from a county-based to a regional system in Iowa along with the changes in funding streams, insurance, laws and administrative code. </a:t>
            </a:r>
            <a:endParaRPr lang="en-US" baseline="0" dirty="0"/>
          </a:p>
        </p:txBody>
      </p:sp>
      <p:sp>
        <p:nvSpPr>
          <p:cNvPr id="4" name="Slide Number Placeholder 3"/>
          <p:cNvSpPr>
            <a:spLocks noGrp="1"/>
          </p:cNvSpPr>
          <p:nvPr>
            <p:ph type="sldNum" sz="quarter" idx="10"/>
          </p:nvPr>
        </p:nvSpPr>
        <p:spPr/>
        <p:txBody>
          <a:bodyPr/>
          <a:lstStyle/>
          <a:p>
            <a:fld id="{6BCDEDDD-AADB-214C-A978-CF5F5FCBFFEF}" type="slidenum">
              <a:rPr lang="en-US" smtClean="0"/>
              <a:t>33</a:t>
            </a:fld>
            <a:endParaRPr lang="en-US"/>
          </a:p>
        </p:txBody>
      </p:sp>
    </p:spTree>
    <p:extLst>
      <p:ext uri="{BB962C8B-B14F-4D97-AF65-F5344CB8AC3E}">
        <p14:creationId xmlns:p14="http://schemas.microsoft.com/office/powerpoint/2010/main" val="571228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Stakeholder’s priorities</a:t>
            </a:r>
            <a:r>
              <a:rPr lang="en-US" baseline="0" dirty="0" smtClean="0"/>
              <a:t> will</a:t>
            </a:r>
            <a:r>
              <a:rPr lang="en-US" dirty="0" smtClean="0"/>
              <a:t> change</a:t>
            </a:r>
            <a:r>
              <a:rPr lang="en-US" baseline="0" dirty="0" smtClean="0"/>
              <a:t> over the life of your program. To effectively manage this, it is important (see above)</a:t>
            </a:r>
            <a:endParaRPr lang="en-US" dirty="0" smtClean="0"/>
          </a:p>
          <a:p>
            <a:endParaRPr lang="en-US" dirty="0" smtClean="0"/>
          </a:p>
          <a:p>
            <a:r>
              <a:rPr lang="en-US" dirty="0" smtClean="0"/>
              <a:t>Ensuring that your program remains both sustained and worthy of being sustained requires the careful attention of all of the mental health court team members and members of the program’s advisory group. </a:t>
            </a:r>
          </a:p>
          <a:p>
            <a:endParaRPr lang="en-US" dirty="0" smtClean="0"/>
          </a:p>
          <a:p>
            <a:endParaRPr lang="en-US" dirty="0" smtClean="0"/>
          </a:p>
          <a:p>
            <a:r>
              <a:rPr lang="en-US" dirty="0" smtClean="0"/>
              <a:t>The</a:t>
            </a:r>
            <a:r>
              <a:rPr lang="en-US" baseline="0" dirty="0" smtClean="0"/>
              <a:t> programs we see that are successful have multiple sources of funding: blending state, federal and foundation funding, entitlements and discretionary funding from multiple sources</a:t>
            </a:r>
          </a:p>
          <a:p>
            <a:endParaRPr lang="en-US" baseline="0" dirty="0" smtClean="0"/>
          </a:p>
          <a:p>
            <a:r>
              <a:rPr lang="en-US" baseline="0" dirty="0" smtClean="0"/>
              <a:t>Relying on grants alone – federal particularly doesn’t assure long-lasting sustainability</a:t>
            </a:r>
          </a:p>
          <a:p>
            <a:endParaRPr lang="en-US" baseline="0" dirty="0" smtClean="0"/>
          </a:p>
          <a:p>
            <a:r>
              <a:rPr lang="en-US" baseline="0" dirty="0" smtClean="0"/>
              <a:t>Also, plan and collect data early, early, early. Revisit and revise the plan frequently, and ensure strong leadership (with both your internal and external stakeholders).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06930E27-9D90-4056-8546-0F094A1E847D}" type="slidenum">
              <a:rPr lang="en-US" smtClean="0"/>
              <a:pPr>
                <a:defRPr/>
              </a:pPr>
              <a:t>34</a:t>
            </a:fld>
            <a:endParaRPr lang="en-US" dirty="0"/>
          </a:p>
        </p:txBody>
      </p:sp>
    </p:spTree>
    <p:extLst>
      <p:ext uri="{BB962C8B-B14F-4D97-AF65-F5344CB8AC3E}">
        <p14:creationId xmlns:p14="http://schemas.microsoft.com/office/powerpoint/2010/main" val="914947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strong leader and the involvement of key stakeholders help to the build broad support necessary for the continuation of programs.</a:t>
            </a:r>
          </a:p>
          <a:p>
            <a:endParaRPr lang="en-US" dirty="0"/>
          </a:p>
          <a:p>
            <a:r>
              <a:rPr lang="en-US" dirty="0" smtClean="0"/>
              <a:t>Frequent champions of many of these programs are a local Judge or politician that recognizes</a:t>
            </a:r>
            <a:r>
              <a:rPr lang="en-US" baseline="0" dirty="0" smtClean="0"/>
              <a:t> the need in their community:</a:t>
            </a:r>
          </a:p>
          <a:p>
            <a:endParaRPr lang="en-US" baseline="0" dirty="0" smtClean="0"/>
          </a:p>
          <a:p>
            <a:r>
              <a:rPr lang="en-US" baseline="0" dirty="0" smtClean="0"/>
              <a:t>JMHCs – of 41 programs around the country for example, all of them were started or initiated by a Judge or Politician. No exceptions. </a:t>
            </a:r>
          </a:p>
          <a:p>
            <a:endParaRPr lang="en-US" dirty="0"/>
          </a:p>
        </p:txBody>
      </p:sp>
      <p:sp>
        <p:nvSpPr>
          <p:cNvPr id="4" name="Slide Number Placeholder 3"/>
          <p:cNvSpPr>
            <a:spLocks noGrp="1"/>
          </p:cNvSpPr>
          <p:nvPr>
            <p:ph type="sldNum" sz="quarter" idx="10"/>
          </p:nvPr>
        </p:nvSpPr>
        <p:spPr/>
        <p:txBody>
          <a:bodyPr/>
          <a:lstStyle/>
          <a:p>
            <a:pPr>
              <a:defRPr/>
            </a:pPr>
            <a:fld id="{06930E27-9D90-4056-8546-0F094A1E847D}" type="slidenum">
              <a:rPr lang="en-US" smtClean="0"/>
              <a:pPr>
                <a:defRPr/>
              </a:pPr>
              <a:t>35</a:t>
            </a:fld>
            <a:endParaRPr lang="en-US" dirty="0"/>
          </a:p>
        </p:txBody>
      </p:sp>
    </p:spTree>
    <p:extLst>
      <p:ext uri="{BB962C8B-B14F-4D97-AF65-F5344CB8AC3E}">
        <p14:creationId xmlns:p14="http://schemas.microsoft.com/office/powerpoint/2010/main" val="239380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fact that the systems targets and serves individuals in contact with the justice system, a broad base of support is necessary.</a:t>
            </a:r>
          </a:p>
          <a:p>
            <a:endParaRPr lang="en-US" dirty="0"/>
          </a:p>
          <a:p>
            <a:pPr marL="226040" indent="-226040">
              <a:buAutoNum type="arabicParenR"/>
            </a:pPr>
            <a:r>
              <a:rPr lang="en-US" dirty="0"/>
              <a:t>Department of mental health, community corrections: probation and parole, discharge planners from facilities, intake departments in facilities</a:t>
            </a:r>
          </a:p>
          <a:p>
            <a:pPr marL="226040" indent="-226040">
              <a:buAutoNum type="arabicParenR"/>
            </a:pPr>
            <a:r>
              <a:rPr lang="en-US" dirty="0"/>
              <a:t>Do you have MOUs w/ them</a:t>
            </a:r>
          </a:p>
          <a:p>
            <a:pPr marL="226040" indent="-226040">
              <a:buAutoNum type="arabicParenR"/>
            </a:pPr>
            <a:r>
              <a:rPr lang="en-US" dirty="0"/>
              <a:t>Have you invited them to the table to actual meetings</a:t>
            </a:r>
          </a:p>
          <a:p>
            <a:pPr marL="226040" indent="-226040">
              <a:buAutoNum type="arabicParenR"/>
            </a:pPr>
            <a:r>
              <a:rPr lang="en-US" dirty="0"/>
              <a:t>Can you utilize community corrections for example to help w/ supervision and case management? Can officers maybe switch case loads to have a specialized MH case load</a:t>
            </a:r>
          </a:p>
          <a:p>
            <a:pPr marL="226040" indent="-226040">
              <a:buAutoNum type="arabicParenR"/>
            </a:pPr>
            <a:endParaRPr lang="en-US" dirty="0"/>
          </a:p>
        </p:txBody>
      </p:sp>
      <p:sp>
        <p:nvSpPr>
          <p:cNvPr id="4" name="Slide Number Placeholder 3"/>
          <p:cNvSpPr>
            <a:spLocks noGrp="1"/>
          </p:cNvSpPr>
          <p:nvPr>
            <p:ph type="sldNum" sz="quarter" idx="10"/>
          </p:nvPr>
        </p:nvSpPr>
        <p:spPr/>
        <p:txBody>
          <a:bodyPr/>
          <a:lstStyle/>
          <a:p>
            <a:pPr>
              <a:defRPr/>
            </a:pPr>
            <a:fld id="{06930E27-9D90-4056-8546-0F094A1E847D}" type="slidenum">
              <a:rPr lang="en-US" smtClean="0"/>
              <a:pPr>
                <a:defRPr/>
              </a:pPr>
              <a:t>36</a:t>
            </a:fld>
            <a:endParaRPr lang="en-US" dirty="0"/>
          </a:p>
        </p:txBody>
      </p:sp>
    </p:spTree>
    <p:extLst>
      <p:ext uri="{BB962C8B-B14F-4D97-AF65-F5344CB8AC3E}">
        <p14:creationId xmlns:p14="http://schemas.microsoft.com/office/powerpoint/2010/main" val="1777111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factor in sustaining a program is the availability of funds.</a:t>
            </a:r>
          </a:p>
        </p:txBody>
      </p:sp>
      <p:sp>
        <p:nvSpPr>
          <p:cNvPr id="4" name="Slide Number Placeholder 3"/>
          <p:cNvSpPr>
            <a:spLocks noGrp="1"/>
          </p:cNvSpPr>
          <p:nvPr>
            <p:ph type="sldNum" sz="quarter" idx="10"/>
          </p:nvPr>
        </p:nvSpPr>
        <p:spPr/>
        <p:txBody>
          <a:bodyPr/>
          <a:lstStyle/>
          <a:p>
            <a:pPr>
              <a:defRPr/>
            </a:pPr>
            <a:fld id="{06930E27-9D90-4056-8546-0F094A1E847D}" type="slidenum">
              <a:rPr lang="en-US" smtClean="0"/>
              <a:pPr>
                <a:defRPr/>
              </a:pPr>
              <a:t>41</a:t>
            </a:fld>
            <a:endParaRPr lang="en-US" dirty="0"/>
          </a:p>
        </p:txBody>
      </p:sp>
    </p:spTree>
    <p:extLst>
      <p:ext uri="{BB962C8B-B14F-4D97-AF65-F5344CB8AC3E}">
        <p14:creationId xmlns:p14="http://schemas.microsoft.com/office/powerpoint/2010/main" val="394880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SAMHSA – discretionary grants that fund treatment courts. Funding priority right now</a:t>
            </a:r>
            <a:r>
              <a:rPr lang="en-US" baseline="0" dirty="0" smtClean="0"/>
              <a:t> - </a:t>
            </a:r>
            <a:endParaRPr lang="en-US" dirty="0" smtClean="0"/>
          </a:p>
          <a:p>
            <a:endParaRPr lang="en-US" dirty="0" smtClean="0"/>
          </a:p>
          <a:p>
            <a:r>
              <a:rPr lang="en-US" dirty="0" smtClean="0"/>
              <a:t>Keep in mind that many participants may have difficulty</a:t>
            </a:r>
            <a:r>
              <a:rPr lang="en-US" baseline="0" dirty="0" smtClean="0"/>
              <a:t> obtaining employment, or, may be too disabled to to work, or, may have significant other financial obligations, like child care. Because we are dealing with a mentally ill population, who are often on medications, those are very expensive. </a:t>
            </a:r>
          </a:p>
          <a:p>
            <a:endParaRPr lang="en-US" baseline="0" dirty="0" smtClean="0"/>
          </a:p>
          <a:p>
            <a:r>
              <a:rPr lang="en-US" baseline="0" dirty="0" smtClean="0"/>
              <a:t>Block Grants: 2 through SAMHSA – 1 for MH Services and 1 for addictions services. Funds can be comingled, but addictions cant be spent of MH, and vice versa, but can commingled. State Agency for addictions / MH services are available. Addiction Services (2 billion for addictions; for MH, a fraction – because Medicaid fills in those pieces).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6930E27-9D90-4056-8546-0F094A1E847D}" type="slidenum">
              <a:rPr lang="en-US" smtClean="0"/>
              <a:pPr>
                <a:defRPr/>
              </a:pPr>
              <a:t>42</a:t>
            </a:fld>
            <a:endParaRPr lang="en-US" dirty="0"/>
          </a:p>
        </p:txBody>
      </p:sp>
    </p:spTree>
    <p:extLst>
      <p:ext uri="{BB962C8B-B14F-4D97-AF65-F5344CB8AC3E}">
        <p14:creationId xmlns:p14="http://schemas.microsoft.com/office/powerpoint/2010/main" val="71019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Sheila</a:t>
            </a:r>
            <a:endParaRPr lang="en-US" dirty="0"/>
          </a:p>
        </p:txBody>
      </p:sp>
      <p:sp>
        <p:nvSpPr>
          <p:cNvPr id="4" name="Slide Number Placeholder 3"/>
          <p:cNvSpPr>
            <a:spLocks noGrp="1"/>
          </p:cNvSpPr>
          <p:nvPr>
            <p:ph type="sldNum" sz="quarter" idx="10"/>
          </p:nvPr>
        </p:nvSpPr>
        <p:spPr/>
        <p:txBody>
          <a:bodyPr/>
          <a:lstStyle/>
          <a:p>
            <a:fld id="{1BA9A535-0672-4C55-A1E5-CD96AD390210}" type="slidenum">
              <a:rPr lang="en-US" smtClean="0"/>
              <a:t>5</a:t>
            </a:fld>
            <a:endParaRPr lang="en-US" dirty="0"/>
          </a:p>
        </p:txBody>
      </p:sp>
    </p:spTree>
    <p:extLst>
      <p:ext uri="{BB962C8B-B14F-4D97-AF65-F5344CB8AC3E}">
        <p14:creationId xmlns:p14="http://schemas.microsoft.com/office/powerpoint/2010/main" val="243953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 – parents and families and on for co-occurring and SA / MH and looked at a broader view of diversionary programs to identify </a:t>
            </a:r>
            <a:r>
              <a:rPr lang="en-US" dirty="0" err="1" smtClean="0"/>
              <a:t>ppl</a:t>
            </a:r>
            <a:r>
              <a:rPr lang="en-US" dirty="0" smtClean="0"/>
              <a:t>. in jail,</a:t>
            </a:r>
            <a:r>
              <a:rPr lang="en-US" baseline="0" dirty="0" smtClean="0"/>
              <a:t> engage in jail and work on their reentry services. </a:t>
            </a:r>
          </a:p>
          <a:p>
            <a:endParaRPr lang="en-US" baseline="0" dirty="0" smtClean="0"/>
          </a:p>
          <a:p>
            <a:r>
              <a:rPr lang="en-US" dirty="0" smtClean="0"/>
              <a:t>Foundation</a:t>
            </a:r>
            <a:r>
              <a:rPr lang="en-US" baseline="0" dirty="0" smtClean="0"/>
              <a:t> Center: </a:t>
            </a:r>
            <a:endParaRPr lang="en-US" dirty="0" smtClean="0"/>
          </a:p>
          <a:p>
            <a:endParaRPr lang="en-US" dirty="0" smtClean="0"/>
          </a:p>
          <a:p>
            <a:r>
              <a:rPr lang="en-US" dirty="0" smtClean="0"/>
              <a:t>Proposal writing courses offered all over the country; Foundation Directory, webinars, etc. </a:t>
            </a:r>
            <a:endParaRPr lang="en-US" dirty="0"/>
          </a:p>
        </p:txBody>
      </p:sp>
      <p:sp>
        <p:nvSpPr>
          <p:cNvPr id="4" name="Slide Number Placeholder 3"/>
          <p:cNvSpPr>
            <a:spLocks noGrp="1"/>
          </p:cNvSpPr>
          <p:nvPr>
            <p:ph type="sldNum" sz="quarter" idx="10"/>
          </p:nvPr>
        </p:nvSpPr>
        <p:spPr/>
        <p:txBody>
          <a:bodyPr/>
          <a:lstStyle/>
          <a:p>
            <a:pPr>
              <a:defRPr/>
            </a:pPr>
            <a:fld id="{06930E27-9D90-4056-8546-0F094A1E847D}" type="slidenum">
              <a:rPr lang="en-US" smtClean="0"/>
              <a:pPr>
                <a:defRPr/>
              </a:pPr>
              <a:t>44</a:t>
            </a:fld>
            <a:endParaRPr lang="en-US" dirty="0"/>
          </a:p>
        </p:txBody>
      </p:sp>
    </p:spTree>
    <p:extLst>
      <p:ext uri="{BB962C8B-B14F-4D97-AF65-F5344CB8AC3E}">
        <p14:creationId xmlns:p14="http://schemas.microsoft.com/office/powerpoint/2010/main" val="1633096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kern="1200" dirty="0">
                <a:solidFill>
                  <a:schemeClr val="tx1"/>
                </a:solidFill>
                <a:effectLst/>
                <a:latin typeface="+mn-lt"/>
                <a:ea typeface="+mn-ea"/>
                <a:cs typeface="+mn-cs"/>
              </a:rPr>
              <a:t>Judge Leifman to</a:t>
            </a:r>
            <a:r>
              <a:rPr lang="en-US" sz="1200" b="0" i="0" kern="1200" baseline="0" dirty="0">
                <a:solidFill>
                  <a:schemeClr val="tx1"/>
                </a:solidFill>
                <a:effectLst/>
                <a:latin typeface="+mn-lt"/>
                <a:ea typeface="+mn-ea"/>
                <a:cs typeface="+mn-cs"/>
              </a:rPr>
              <a:t> do this slide, then pass to Allison to explain the project in more detail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Judges’ and Psychiatrists’ Leadership Initiative (JPLI) aims to stimulate, support, and enhance efforts by judges and psychiatrists to improve judicial, community, and systemic responses to people with behavioral health needs who are involved in the justice system by:</a:t>
            </a:r>
          </a:p>
          <a:p>
            <a:r>
              <a:rPr lang="en-US" sz="1200" b="1" i="0" kern="1200" dirty="0">
                <a:solidFill>
                  <a:schemeClr val="tx1"/>
                </a:solidFill>
                <a:effectLst/>
                <a:latin typeface="+mn-lt"/>
                <a:ea typeface="+mn-ea"/>
                <a:cs typeface="+mn-cs"/>
              </a:rPr>
              <a:t>Creating a community of judges and psychiatrists</a:t>
            </a:r>
            <a:r>
              <a:rPr lang="en-US" sz="1200" b="0" i="0" kern="1200" dirty="0">
                <a:solidFill>
                  <a:schemeClr val="tx1"/>
                </a:solidFill>
                <a:effectLst/>
                <a:latin typeface="+mn-lt"/>
                <a:ea typeface="+mn-ea"/>
                <a:cs typeface="+mn-cs"/>
              </a:rPr>
              <a:t> through web-based and in-person trainings, and the development and distribution of a newsletter to judges and psychiatrists;</a:t>
            </a:r>
          </a:p>
          <a:p>
            <a:r>
              <a:rPr lang="en-US" sz="1200" b="0" i="0" kern="1200" dirty="0">
                <a:solidFill>
                  <a:schemeClr val="tx1"/>
                </a:solidFill>
                <a:effectLst/>
                <a:latin typeface="+mn-lt"/>
                <a:ea typeface="+mn-ea"/>
                <a:cs typeface="+mn-cs"/>
              </a:rPr>
              <a:t>Sign up for the Judges’ and Psychiatrists’ Leadership Initiative Newsletter using the forms</a:t>
            </a:r>
            <a:r>
              <a:rPr lang="en-US" sz="1200" b="0" i="0" kern="1200" baseline="0" dirty="0">
                <a:solidFill>
                  <a:schemeClr val="tx1"/>
                </a:solidFill>
                <a:effectLst/>
                <a:latin typeface="+mn-lt"/>
                <a:ea typeface="+mn-ea"/>
                <a:cs typeface="+mn-cs"/>
              </a:rPr>
              <a:t> being circulated in this session</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Increasing the reach of trainings</a:t>
            </a:r>
            <a:r>
              <a:rPr lang="en-US" sz="1200" b="0" i="0" kern="1200" dirty="0">
                <a:solidFill>
                  <a:schemeClr val="tx1"/>
                </a:solidFill>
                <a:effectLst/>
                <a:latin typeface="+mn-lt"/>
                <a:ea typeface="+mn-ea"/>
                <a:cs typeface="+mn-cs"/>
              </a:rPr>
              <a:t> in order to build the non-clinical skills of court professionals, which will help improve individual and public safety outcomes;</a:t>
            </a:r>
          </a:p>
          <a:p>
            <a:r>
              <a:rPr lang="en-US" sz="1200" b="0" i="0" kern="1200" dirty="0">
                <a:solidFill>
                  <a:schemeClr val="tx1"/>
                </a:solidFill>
                <a:effectLst/>
                <a:latin typeface="+mn-lt"/>
                <a:ea typeface="+mn-ea"/>
                <a:cs typeface="+mn-cs"/>
              </a:rPr>
              <a:t>JPLI partnered with the American Psychiatric Association Foundation and the Psychiatric Leadership Group for Criminal Justice to develop </a:t>
            </a:r>
            <a:r>
              <a:rPr lang="en-US" sz="1200" b="0" i="1" kern="1200" dirty="0">
                <a:solidFill>
                  <a:schemeClr val="tx1"/>
                </a:solidFill>
                <a:effectLst/>
                <a:latin typeface="+mn-lt"/>
                <a:ea typeface="+mn-ea"/>
                <a:cs typeface="+mn-cs"/>
              </a:rPr>
              <a:t>Judicial Work at the Interface of Mental Health &amp; Criminal Justice</a:t>
            </a:r>
            <a:r>
              <a:rPr lang="en-US" sz="1200" b="0" i="0" kern="1200" dirty="0">
                <a:solidFill>
                  <a:schemeClr val="tx1"/>
                </a:solidFill>
                <a:effectLst/>
                <a:latin typeface="+mn-lt"/>
                <a:ea typeface="+mn-ea"/>
                <a:cs typeface="+mn-cs"/>
              </a:rPr>
              <a:t>, a training module for judges on addressing behavioral health issues when they arise in the courtroom. The training has been presented to more than 850 judges from 14 states and Washington, DC. Pairs of judges and psychiatrists from around the country have also been trained to present the module.</a:t>
            </a:r>
          </a:p>
          <a:p>
            <a:r>
              <a:rPr lang="en-US" sz="1200" b="0" i="0" kern="1200" dirty="0">
                <a:solidFill>
                  <a:schemeClr val="tx1"/>
                </a:solidFill>
                <a:effectLst/>
                <a:latin typeface="+mn-lt"/>
                <a:ea typeface="+mn-ea"/>
                <a:cs typeface="+mn-cs"/>
              </a:rPr>
              <a:t>Apply for the Judicial Work at the Interface of Mental Health and Criminal Justice judge's training </a:t>
            </a:r>
            <a:r>
              <a:rPr lang="en-US" sz="1200" b="1" i="0" u="none" strike="noStrike" kern="1200" dirty="0">
                <a:solidFill>
                  <a:schemeClr val="tx1"/>
                </a:solidFill>
                <a:effectLst/>
                <a:latin typeface="+mn-lt"/>
                <a:ea typeface="+mn-ea"/>
                <a:cs typeface="+mn-cs"/>
                <a:hlinkClick r:id="rId3"/>
              </a:rPr>
              <a:t>here</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Developing educational resources</a:t>
            </a:r>
            <a:r>
              <a:rPr lang="en-US" sz="1200" b="0" i="0" kern="1200" dirty="0">
                <a:solidFill>
                  <a:schemeClr val="tx1"/>
                </a:solidFill>
                <a:effectLst/>
                <a:latin typeface="+mn-lt"/>
                <a:ea typeface="+mn-ea"/>
                <a:cs typeface="+mn-cs"/>
              </a:rPr>
              <a:t> to increase judges’ and psychiatrists’ understanding of the latest research and best practices for people with mental illnesses involved in the justice system.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9AC30A-DF4B-4E1F-93AE-70D12CAD83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Date Placeholder 5"/>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E9C45E-4B19-914D-9E6D-28E3DE8B1C5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9/7/2017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1066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53E31-4F60-40F2-AD3E-34689D56F137}" type="slidenum">
              <a:rPr lang="en-US" smtClean="0"/>
              <a:t>50</a:t>
            </a:fld>
            <a:endParaRPr lang="en-US" dirty="0"/>
          </a:p>
        </p:txBody>
      </p:sp>
    </p:spTree>
    <p:extLst>
      <p:ext uri="{BB962C8B-B14F-4D97-AF65-F5344CB8AC3E}">
        <p14:creationId xmlns:p14="http://schemas.microsoft.com/office/powerpoint/2010/main" val="409459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53E31-4F60-40F2-AD3E-34689D56F137}" type="slidenum">
              <a:rPr lang="en-US" smtClean="0"/>
              <a:t>54</a:t>
            </a:fld>
            <a:endParaRPr lang="en-US" dirty="0"/>
          </a:p>
        </p:txBody>
      </p:sp>
    </p:spTree>
    <p:extLst>
      <p:ext uri="{BB962C8B-B14F-4D97-AF65-F5344CB8AC3E}">
        <p14:creationId xmlns:p14="http://schemas.microsoft.com/office/powerpoint/2010/main" val="1494046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other sources of funding—</a:t>
            </a:r>
            <a:r>
              <a:rPr lang="en-US" dirty="0" err="1" smtClean="0"/>
              <a:t>Samsa</a:t>
            </a:r>
            <a:r>
              <a:rPr lang="en-US" dirty="0" smtClean="0"/>
              <a:t> grants, BJA grants, county funding,</a:t>
            </a:r>
            <a:r>
              <a:rPr lang="en-US" baseline="0" dirty="0" smtClean="0"/>
              <a:t> participant fees, local donations.</a:t>
            </a:r>
            <a:endParaRPr lang="en-US" dirty="0"/>
          </a:p>
        </p:txBody>
      </p:sp>
      <p:sp>
        <p:nvSpPr>
          <p:cNvPr id="4" name="Slide Number Placeholder 3"/>
          <p:cNvSpPr>
            <a:spLocks noGrp="1"/>
          </p:cNvSpPr>
          <p:nvPr>
            <p:ph type="sldNum" sz="quarter" idx="10"/>
          </p:nvPr>
        </p:nvSpPr>
        <p:spPr/>
        <p:txBody>
          <a:bodyPr/>
          <a:lstStyle/>
          <a:p>
            <a:fld id="{9EA6D94A-90E1-4257-AE1C-9898311B8801}" type="slidenum">
              <a:rPr lang="en-US" smtClean="0"/>
              <a:t>56</a:t>
            </a:fld>
            <a:endParaRPr lang="en-US"/>
          </a:p>
        </p:txBody>
      </p:sp>
    </p:spTree>
    <p:extLst>
      <p:ext uri="{BB962C8B-B14F-4D97-AF65-F5344CB8AC3E}">
        <p14:creationId xmlns:p14="http://schemas.microsoft.com/office/powerpoint/2010/main" val="558806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Bonnie thanks panelists and takes </a:t>
            </a:r>
            <a:r>
              <a:rPr lang="en-US" dirty="0" err="1"/>
              <a:t>q&amp;a</a:t>
            </a:r>
            <a:endParaRPr lang="en-US" dirty="0"/>
          </a:p>
          <a:p>
            <a:r>
              <a:rPr lang="en-US" dirty="0"/>
              <a:t>Bonnie closes and goes</a:t>
            </a:r>
            <a:r>
              <a:rPr lang="en-US" baseline="0" dirty="0"/>
              <a:t> to ‘thank you slide’</a:t>
            </a:r>
          </a:p>
          <a:p>
            <a:endParaRPr lang="en-US" dirty="0"/>
          </a:p>
        </p:txBody>
      </p:sp>
      <p:sp>
        <p:nvSpPr>
          <p:cNvPr id="4" name="Slide Number Placeholder 3"/>
          <p:cNvSpPr>
            <a:spLocks noGrp="1"/>
          </p:cNvSpPr>
          <p:nvPr>
            <p:ph type="sldNum" sz="quarter" idx="10"/>
          </p:nvPr>
        </p:nvSpPr>
        <p:spPr/>
        <p:txBody>
          <a:bodyPr/>
          <a:lstStyle/>
          <a:p>
            <a:fld id="{6BCDEDDD-AADB-214C-A978-CF5F5FCBFFEF}" type="slidenum">
              <a:rPr lang="en-US" smtClean="0"/>
              <a:t>57</a:t>
            </a:fld>
            <a:endParaRPr lang="en-US"/>
          </a:p>
        </p:txBody>
      </p:sp>
    </p:spTree>
    <p:extLst>
      <p:ext uri="{BB962C8B-B14F-4D97-AF65-F5344CB8AC3E}">
        <p14:creationId xmlns:p14="http://schemas.microsoft.com/office/powerpoint/2010/main" val="1470030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Bonnie</a:t>
            </a:r>
          </a:p>
        </p:txBody>
      </p:sp>
      <p:sp>
        <p:nvSpPr>
          <p:cNvPr id="4" name="Slide Number Placeholder 3"/>
          <p:cNvSpPr>
            <a:spLocks noGrp="1"/>
          </p:cNvSpPr>
          <p:nvPr>
            <p:ph type="sldNum" sz="quarter" idx="10"/>
          </p:nvPr>
        </p:nvSpPr>
        <p:spPr/>
        <p:txBody>
          <a:bodyPr/>
          <a:lstStyle/>
          <a:p>
            <a:fld id="{6BCDEDDD-AADB-214C-A978-CF5F5FCBFFEF}" type="slidenum">
              <a:rPr lang="en-US" smtClean="0"/>
              <a:t>58</a:t>
            </a:fld>
            <a:endParaRPr lang="en-US"/>
          </a:p>
        </p:txBody>
      </p:sp>
    </p:spTree>
    <p:extLst>
      <p:ext uri="{BB962C8B-B14F-4D97-AF65-F5344CB8AC3E}">
        <p14:creationId xmlns:p14="http://schemas.microsoft.com/office/powerpoint/2010/main" val="2642463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Bonnie</a:t>
            </a:r>
          </a:p>
        </p:txBody>
      </p:sp>
      <p:sp>
        <p:nvSpPr>
          <p:cNvPr id="4" name="Slide Number Placeholder 3"/>
          <p:cNvSpPr>
            <a:spLocks noGrp="1"/>
          </p:cNvSpPr>
          <p:nvPr>
            <p:ph type="sldNum" sz="quarter" idx="10"/>
          </p:nvPr>
        </p:nvSpPr>
        <p:spPr/>
        <p:txBody>
          <a:bodyPr/>
          <a:lstStyle/>
          <a:p>
            <a:fld id="{FD7096E0-F0A2-49AF-A736-D9B9714EF183}" type="slidenum">
              <a:rPr lang="en-US" smtClean="0"/>
              <a:t>59</a:t>
            </a:fld>
            <a:endParaRPr lang="en-US"/>
          </a:p>
        </p:txBody>
      </p:sp>
    </p:spTree>
    <p:extLst>
      <p:ext uri="{BB962C8B-B14F-4D97-AF65-F5344CB8AC3E}">
        <p14:creationId xmlns:p14="http://schemas.microsoft.com/office/powerpoint/2010/main" val="329046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9" name="Rectangle 3"/>
          <p:cNvSpPr>
            <a:spLocks noGrp="1"/>
          </p:cNvSpPr>
          <p:nvPr>
            <p:ph type="body" idx="1"/>
          </p:nvPr>
        </p:nvSpPr>
        <p:spPr bwMode="auto">
          <a:xfrm>
            <a:off x="688965" y="4390030"/>
            <a:ext cx="5505473" cy="415806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390" tIns="45196" rIns="90390" bIns="45196" numCol="1" anchor="t" anchorCtr="0" compatLnSpc="1">
            <a:prstTxWarp prst="textNoShape">
              <a:avLst/>
            </a:prstTxWarp>
          </a:bodyPr>
          <a:lstStyle/>
          <a:p>
            <a:endParaRPr lang="en-US" dirty="0" smtClean="0">
              <a:ea typeface="ＭＳ Ｐゴシック" charset="-128"/>
            </a:endParaRPr>
          </a:p>
          <a:p>
            <a:r>
              <a:rPr lang="en-US" dirty="0" smtClean="0">
                <a:ea typeface="ＭＳ Ｐゴシック" charset="-128"/>
              </a:rPr>
              <a:t>The National Reentry Resource Center</a:t>
            </a:r>
            <a:r>
              <a:rPr lang="en-US" baseline="0" dirty="0" smtClean="0">
                <a:ea typeface="ＭＳ Ｐゴシック" charset="-128"/>
              </a:rPr>
              <a:t> is the technical assistance provider for all Second Chance Act grantees, and has been since the passage of the Second Chance Act in April 2008. </a:t>
            </a:r>
          </a:p>
          <a:p>
            <a:endParaRPr lang="en-US" baseline="0" dirty="0" smtClean="0">
              <a:ea typeface="ＭＳ Ｐゴシック" charset="-128"/>
            </a:endParaRPr>
          </a:p>
          <a:p>
            <a:r>
              <a:rPr lang="en-US" baseline="0" dirty="0" smtClean="0">
                <a:ea typeface="ＭＳ Ｐゴシック" charset="-128"/>
              </a:rPr>
              <a:t>In partnership with the US Dept. of Justice’s Bureau of Justice Assistance, CSG Justice Center launched the NRRC and since 2009, has provided technical assistance to over 600 juvenile and adult reentry grantees. </a:t>
            </a:r>
            <a:endParaRPr lang="en-US" dirty="0" smtClean="0">
              <a:ea typeface="ＭＳ Ｐゴシック" charset="-128"/>
            </a:endParaRPr>
          </a:p>
        </p:txBody>
      </p:sp>
    </p:spTree>
    <p:extLst>
      <p:ext uri="{BB962C8B-B14F-4D97-AF65-F5344CB8AC3E}">
        <p14:creationId xmlns:p14="http://schemas.microsoft.com/office/powerpoint/2010/main" val="1843571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7</a:t>
            </a:fld>
            <a:endParaRPr lang="en-US"/>
          </a:p>
        </p:txBody>
      </p:sp>
    </p:spTree>
    <p:extLst>
      <p:ext uri="{BB962C8B-B14F-4D97-AF65-F5344CB8AC3E}">
        <p14:creationId xmlns:p14="http://schemas.microsoft.com/office/powerpoint/2010/main" val="1989160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itchFamily="34" charset="0"/>
              <a:buChar char="•"/>
              <a:defRPr/>
            </a:pPr>
            <a:r>
              <a:rPr lang="en-US" dirty="0" smtClean="0">
                <a:ea typeface="ＭＳ Ｐゴシック" charset="-128"/>
              </a:rPr>
              <a:t>Identify</a:t>
            </a:r>
            <a:r>
              <a:rPr lang="en-US" dirty="0">
                <a:ea typeface="ＭＳ Ｐゴシック" charset="-128"/>
              </a:rPr>
              <a:t>, document, and promote evidence-based practices.</a:t>
            </a:r>
          </a:p>
          <a:p>
            <a:pPr marL="457200" indent="-457200">
              <a:buFont typeface="Arial" pitchFamily="34" charset="0"/>
              <a:buChar char="•"/>
              <a:defRPr/>
            </a:pPr>
            <a:r>
              <a:rPr lang="en-US" dirty="0">
                <a:ea typeface="ＭＳ Ｐゴシック" charset="-128"/>
              </a:rPr>
              <a:t>Advance the reentry field through training, distance learning, and knowledge development. </a:t>
            </a:r>
          </a:p>
          <a:p>
            <a:pPr marL="457200" indent="-457200">
              <a:buFont typeface="Arial" pitchFamily="34" charset="0"/>
              <a:buChar char="•"/>
              <a:defRPr/>
            </a:pPr>
            <a:r>
              <a:rPr lang="en-US" dirty="0">
                <a:ea typeface="ＭＳ Ｐゴシック" charset="-128"/>
              </a:rPr>
              <a:t>Deliver individualized, targeted technical assistance to the Second Chance Act grantees.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6930E27-9D90-4056-8546-0F094A1E847D}" type="slidenum">
              <a:rPr lang="en-US" smtClean="0"/>
              <a:pPr>
                <a:defRPr/>
              </a:pPr>
              <a:t>8</a:t>
            </a:fld>
            <a:endParaRPr lang="en-US" dirty="0"/>
          </a:p>
        </p:txBody>
      </p:sp>
    </p:spTree>
    <p:extLst>
      <p:ext uri="{BB962C8B-B14F-4D97-AF65-F5344CB8AC3E}">
        <p14:creationId xmlns:p14="http://schemas.microsoft.com/office/powerpoint/2010/main" val="28014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Demonstration grants provide funding to state and local government agencies and federally recognized Indian tribes to plan and implement comprehensive strategies that address the challenges faced by adults and youth returning to their communities after incarceration. </a:t>
            </a:r>
            <a:r>
              <a:rPr lang="en-US" dirty="0">
                <a:hlinkClick r:id="rId3"/>
              </a:rPr>
              <a:t>Click here to learn more about the demonstration grant program.</a:t>
            </a:r>
          </a:p>
          <a:p>
            <a:endParaRPr lang="en-US" dirty="0"/>
          </a:p>
          <a:p>
            <a:r>
              <a:rPr lang="en-US" dirty="0"/>
              <a:t>Mentoring grants support nonprofit organizations and federally recognized Indian tribes that provide mentoring, case management, and other transitional services. </a:t>
            </a:r>
            <a:r>
              <a:rPr lang="en-US" dirty="0">
                <a:hlinkClick r:id="rId4"/>
              </a:rPr>
              <a:t>Click here to learn more about the mentoring grant program.</a:t>
            </a:r>
          </a:p>
          <a:p>
            <a:endParaRPr lang="en-US" dirty="0"/>
          </a:p>
          <a:p>
            <a:r>
              <a:rPr lang="en-US" dirty="0"/>
              <a:t>Co-occurring treatment grants provide funding to state and local government agencies and federally recognized Indian tribes to implement or expand integrated treatment programs for individuals with co-occurring substance abuse and mental health disorders. </a:t>
            </a:r>
            <a:r>
              <a:rPr lang="en-US" dirty="0">
                <a:hlinkClick r:id="rId5"/>
              </a:rPr>
              <a:t>Click here to learn more about the co-occurring treatment grant program.</a:t>
            </a:r>
          </a:p>
          <a:p>
            <a:endParaRPr lang="en-US" dirty="0"/>
          </a:p>
          <a:p>
            <a:r>
              <a:rPr lang="en-US" dirty="0"/>
              <a:t>Technology career training grants help state and local government agencies and federally recognized Indian tribes to establish programs to train individuals in prisons, jails, or juvenile residential facilities for technology-based jobs and careers during the three-year period before their release. </a:t>
            </a:r>
            <a:r>
              <a:rPr lang="en-US" dirty="0">
                <a:hlinkClick r:id="rId6"/>
              </a:rPr>
              <a:t>Click here to learn more about the technology career training grant program.</a:t>
            </a:r>
          </a:p>
          <a:p>
            <a:endParaRPr lang="en-US" dirty="0"/>
          </a:p>
          <a:p>
            <a:r>
              <a:rPr lang="en-US" dirty="0"/>
              <a:t>Recidivism reduction grants provide funding to state departments of correction to achieve reductions in recidivism rates through planning, capacity-building, and implementation of effective and evidence-based interventions. </a:t>
            </a:r>
            <a:r>
              <a:rPr lang="en-US" dirty="0">
                <a:hlinkClick r:id="rId7"/>
              </a:rPr>
              <a:t>Click here to learn more about the recidivism reduction grant program.</a:t>
            </a:r>
          </a:p>
          <a:p>
            <a:endParaRPr lang="en-US" dirty="0"/>
          </a:p>
          <a:p>
            <a:r>
              <a:rPr lang="en-US" dirty="0"/>
              <a:t>Smart Probation grants provide funding to state and local government agencies and federally recognized Indian tribes to implement evidence-based supervision strategies to improve outcomes for probationers. </a:t>
            </a:r>
            <a:r>
              <a:rPr lang="en-US" dirty="0">
                <a:hlinkClick r:id="rId8"/>
              </a:rPr>
              <a:t>Click here to learn more about the smart probation grant program.</a:t>
            </a:r>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9</a:t>
            </a:fld>
            <a:endParaRPr lang="en-US"/>
          </a:p>
        </p:txBody>
      </p:sp>
    </p:spTree>
    <p:extLst>
      <p:ext uri="{BB962C8B-B14F-4D97-AF65-F5344CB8AC3E}">
        <p14:creationId xmlns:p14="http://schemas.microsoft.com/office/powerpoint/2010/main" val="63794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RSAT program: </a:t>
            </a:r>
          </a:p>
          <a:p>
            <a:r>
              <a:rPr lang="en-US" dirty="0" smtClean="0"/>
              <a:t>Essex County</a:t>
            </a:r>
          </a:p>
          <a:p>
            <a:r>
              <a:rPr lang="en-US" dirty="0" smtClean="0"/>
              <a:t>Bristol County</a:t>
            </a:r>
          </a:p>
          <a:p>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10</a:t>
            </a:fld>
            <a:endParaRPr lang="en-US"/>
          </a:p>
        </p:txBody>
      </p:sp>
    </p:spTree>
    <p:extLst>
      <p:ext uri="{BB962C8B-B14F-4D97-AF65-F5344CB8AC3E}">
        <p14:creationId xmlns:p14="http://schemas.microsoft.com/office/powerpoint/2010/main" val="1035825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400" kern="1200" dirty="0" smtClean="0">
                <a:solidFill>
                  <a:schemeClr val="tx1"/>
                </a:solidFill>
                <a:effectLst/>
                <a:latin typeface="+mn-lt"/>
                <a:ea typeface="+mn-ea"/>
                <a:cs typeface="+mn-cs"/>
              </a:rPr>
              <a:t>The Reentry Program for Adults with Co-Occurring Substance Use and Mental Disorders is designed to improve outcomes for adults with co-occurring substance use and mental disorders returning to communities after a period of incarceration. BJA recognizes that a significant number of individuals who are incarcerated and return to the community have chronic substance use and mental disorders and are in need of treatment in order to successfully complete their supervision, reduce recidivism, and promote public safety. The coordination of substance use and mental health treatment with correctional planning can encourage participation in treatment and can help incorporate treatment goals into correctional supervision and supports. </a:t>
            </a:r>
            <a:endParaRPr lang="en-US" dirty="0" smtClean="0"/>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sz="1400" kern="1200" dirty="0" smtClean="0">
              <a:solidFill>
                <a:schemeClr val="tx1"/>
              </a:solidFill>
              <a:effectLst/>
              <a:latin typeface="+mn-lt"/>
              <a:ea typeface="+mn-ea"/>
              <a:cs typeface="+mn-cs"/>
            </a:endParaRP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400" kern="1200" dirty="0" smtClean="0">
                <a:solidFill>
                  <a:schemeClr val="tx1"/>
                </a:solidFill>
                <a:effectLst/>
                <a:latin typeface="+mn-lt"/>
                <a:ea typeface="+mn-ea"/>
                <a:cs typeface="+mn-cs"/>
              </a:rPr>
              <a:t>Under this solicitation, BJA is seeking applications to implement or expand treatment programs for adults with co-occurring substance use and mental disorders who are returning to their communities following incarceration. Programs should expand and improve the screening and assessment for co-occurring disorders that takes place in jails and prisons, in-reach by community-based providers, and the reentry and community reintegration process. Proposed programs should improve the provision of treatment for adults (18 years and over) being treated for co-occurring substance use and mental disorders, focusing on </a:t>
            </a:r>
            <a:r>
              <a:rPr lang="en-US" sz="1400" b="1" i="1" kern="1200" dirty="0" smtClean="0">
                <a:solidFill>
                  <a:schemeClr val="tx1"/>
                </a:solidFill>
                <a:effectLst/>
                <a:latin typeface="+mn-lt"/>
                <a:ea typeface="+mn-ea"/>
                <a:cs typeface="+mn-cs"/>
              </a:rPr>
              <a:t>pre- and post-release programming for every program participant</a:t>
            </a:r>
            <a:r>
              <a:rPr lang="en-US" sz="1400" kern="1200" dirty="0" smtClean="0">
                <a:solidFill>
                  <a:schemeClr val="tx1"/>
                </a:solidFill>
                <a:effectLst/>
                <a:latin typeface="+mn-lt"/>
                <a:ea typeface="+mn-ea"/>
                <a:cs typeface="+mn-cs"/>
              </a:rPr>
              <a:t>. </a:t>
            </a:r>
            <a:endParaRPr lang="en-US" dirty="0" smtClean="0"/>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12</a:t>
            </a:fld>
            <a:endParaRPr lang="en-US"/>
          </a:p>
        </p:txBody>
      </p:sp>
    </p:spTree>
    <p:extLst>
      <p:ext uri="{BB962C8B-B14F-4D97-AF65-F5344CB8AC3E}">
        <p14:creationId xmlns:p14="http://schemas.microsoft.com/office/powerpoint/2010/main" val="160655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1B79CC-1E3D-C240-8C14-871D6EBFC988}"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9CDB-447F-8B47-B201-709813D6E96A}" type="slidenum">
              <a:rPr lang="en-US" smtClean="0"/>
              <a:t>‹#›</a:t>
            </a:fld>
            <a:endParaRPr lang="en-US"/>
          </a:p>
        </p:txBody>
      </p:sp>
      <p:cxnSp>
        <p:nvCxnSpPr>
          <p:cNvPr id="10" name="Straight Connector 9"/>
          <p:cNvCxnSpPr/>
          <p:nvPr userDrawn="1"/>
        </p:nvCxnSpPr>
        <p:spPr>
          <a:xfrm>
            <a:off x="212788" y="252943"/>
            <a:ext cx="0" cy="661457"/>
          </a:xfrm>
          <a:prstGeom prst="line">
            <a:avLst/>
          </a:prstGeom>
          <a:ln w="31750">
            <a:solidFill>
              <a:srgbClr val="E5BC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7531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B79CC-1E3D-C240-8C14-871D6EBFC988}"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9CDB-447F-8B47-B201-709813D6E96A}" type="slidenum">
              <a:rPr lang="en-US" smtClean="0"/>
              <a:t>‹#›</a:t>
            </a:fld>
            <a:endParaRPr lang="en-US"/>
          </a:p>
        </p:txBody>
      </p:sp>
    </p:spTree>
    <p:extLst>
      <p:ext uri="{BB962C8B-B14F-4D97-AF65-F5344CB8AC3E}">
        <p14:creationId xmlns:p14="http://schemas.microsoft.com/office/powerpoint/2010/main" val="230645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B79CC-1E3D-C240-8C14-871D6EBFC988}"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9CDB-447F-8B47-B201-709813D6E96A}" type="slidenum">
              <a:rPr lang="en-US" smtClean="0"/>
              <a:t>‹#›</a:t>
            </a:fld>
            <a:endParaRPr lang="en-US"/>
          </a:p>
        </p:txBody>
      </p:sp>
    </p:spTree>
    <p:extLst>
      <p:ext uri="{BB962C8B-B14F-4D97-AF65-F5344CB8AC3E}">
        <p14:creationId xmlns:p14="http://schemas.microsoft.com/office/powerpoint/2010/main" val="1400330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9046" y="2115367"/>
            <a:ext cx="8005354" cy="2895600"/>
          </a:xfrm>
          <a:prstGeom prst="rect">
            <a:avLst/>
          </a:prstGeom>
        </p:spPr>
        <p:txBody>
          <a:bodyPr bIns="0">
            <a:normAutofit/>
          </a:bodyPr>
          <a:lstStyle>
            <a:lvl1pPr algn="l">
              <a:lnSpc>
                <a:spcPct val="80000"/>
              </a:lnSpc>
              <a:defRPr sz="4800" b="0" spc="-150">
                <a:solidFill>
                  <a:schemeClr val="accent1"/>
                </a:solidFill>
              </a:defRPr>
            </a:lvl1pPr>
          </a:lstStyle>
          <a:p>
            <a:r>
              <a:rPr lang="en-US" dirty="0"/>
              <a:t>CLICK TO EDIT MASTER TITLE STYLE</a:t>
            </a:r>
          </a:p>
        </p:txBody>
      </p:sp>
      <p:sp>
        <p:nvSpPr>
          <p:cNvPr id="7" name="Text Placeholder 2"/>
          <p:cNvSpPr>
            <a:spLocks noGrp="1"/>
          </p:cNvSpPr>
          <p:nvPr>
            <p:ph type="body" idx="1"/>
          </p:nvPr>
        </p:nvSpPr>
        <p:spPr>
          <a:xfrm>
            <a:off x="529046" y="5010971"/>
            <a:ext cx="8005354" cy="712471"/>
          </a:xfrm>
        </p:spPr>
        <p:txBody>
          <a:bodyPr tIns="0" anchor="t">
            <a:normAutofit/>
          </a:bodyPr>
          <a:lstStyle>
            <a:lvl1pPr marL="0" indent="0">
              <a:buNone/>
              <a:defRPr sz="2400">
                <a:solidFill>
                  <a:schemeClr val="accent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Text Placeholder 2"/>
          <p:cNvSpPr>
            <a:spLocks noGrp="1"/>
          </p:cNvSpPr>
          <p:nvPr>
            <p:ph type="body" idx="13" hasCustomPrompt="1"/>
          </p:nvPr>
        </p:nvSpPr>
        <p:spPr>
          <a:xfrm>
            <a:off x="529046" y="5743848"/>
            <a:ext cx="8005354" cy="381000"/>
          </a:xfrm>
        </p:spPr>
        <p:txBody>
          <a:bodyPr lIns="91440" tIns="0" rIns="0" bIns="0" anchor="ctr"/>
          <a:lstStyle>
            <a:lvl1pPr marL="0" indent="0">
              <a:buNone/>
              <a:defRPr sz="20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Presenters Name</a:t>
            </a:r>
          </a:p>
        </p:txBody>
      </p:sp>
      <p:sp>
        <p:nvSpPr>
          <p:cNvPr id="9" name="Text Placeholder 2"/>
          <p:cNvSpPr>
            <a:spLocks noGrp="1"/>
          </p:cNvSpPr>
          <p:nvPr>
            <p:ph type="body" idx="14" hasCustomPrompt="1"/>
          </p:nvPr>
        </p:nvSpPr>
        <p:spPr>
          <a:xfrm>
            <a:off x="529046" y="6120495"/>
            <a:ext cx="8005354" cy="381000"/>
          </a:xfrm>
        </p:spPr>
        <p:txBody>
          <a:bodyPr lIns="91440" tIns="0" rIns="0" bIns="0" anchor="ct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Date, Location/Event</a:t>
            </a:r>
          </a:p>
        </p:txBody>
      </p:sp>
      <p:grpSp>
        <p:nvGrpSpPr>
          <p:cNvPr id="3" name="Group 2"/>
          <p:cNvGrpSpPr/>
          <p:nvPr userDrawn="1"/>
        </p:nvGrpSpPr>
        <p:grpSpPr>
          <a:xfrm>
            <a:off x="0" y="695547"/>
            <a:ext cx="9144000" cy="1341912"/>
            <a:chOff x="2" y="521660"/>
            <a:chExt cx="9143998" cy="1006434"/>
          </a:xfrm>
        </p:grpSpPr>
        <p:cxnSp>
          <p:nvCxnSpPr>
            <p:cNvPr id="20" name="Straight Connector 19"/>
            <p:cNvCxnSpPr/>
            <p:nvPr userDrawn="1"/>
          </p:nvCxnSpPr>
          <p:spPr>
            <a:xfrm flipH="1">
              <a:off x="2" y="1052173"/>
              <a:ext cx="9143998" cy="0"/>
            </a:xfrm>
            <a:prstGeom prst="lin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grpSp>
          <p:nvGrpSpPr>
            <p:cNvPr id="21" name="Group 20"/>
            <p:cNvGrpSpPr/>
            <p:nvPr userDrawn="1"/>
          </p:nvGrpSpPr>
          <p:grpSpPr>
            <a:xfrm>
              <a:off x="2675514" y="521660"/>
              <a:ext cx="3792974" cy="1006434"/>
              <a:chOff x="2895600" y="304800"/>
              <a:chExt cx="2917635" cy="774170"/>
            </a:xfrm>
          </p:grpSpPr>
          <p:sp>
            <p:nvSpPr>
              <p:cNvPr id="23" name="Rectangle 22"/>
              <p:cNvSpPr/>
              <p:nvPr userDrawn="1"/>
            </p:nvSpPr>
            <p:spPr>
              <a:xfrm>
                <a:off x="2895600" y="396648"/>
                <a:ext cx="2917635" cy="682322"/>
              </a:xfrm>
              <a:prstGeom prst="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4" name="Rectangle 23"/>
              <p:cNvSpPr/>
              <p:nvPr userDrawn="1"/>
            </p:nvSpPr>
            <p:spPr>
              <a:xfrm>
                <a:off x="3020065" y="319943"/>
                <a:ext cx="2668705" cy="682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25" name="Picture 24" descr="CSGJC-logolLrgTag_2880_768.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75063" y="304800"/>
                <a:ext cx="2558710" cy="682322"/>
              </a:xfrm>
              <a:prstGeom prst="rect">
                <a:avLst/>
              </a:prstGeom>
            </p:spPr>
          </p:pic>
        </p:grpSp>
      </p:grpSp>
    </p:spTree>
    <p:extLst>
      <p:ext uri="{BB962C8B-B14F-4D97-AF65-F5344CB8AC3E}">
        <p14:creationId xmlns:p14="http://schemas.microsoft.com/office/powerpoint/2010/main" val="723662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634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634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634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792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307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307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30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B79CC-1E3D-C240-8C14-871D6EBFC988}"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9CDB-447F-8B47-B201-709813D6E96A}" type="slidenum">
              <a:rPr lang="en-US" smtClean="0"/>
              <a:t>‹#›</a:t>
            </a:fld>
            <a:endParaRPr lang="en-US"/>
          </a:p>
        </p:txBody>
      </p:sp>
      <p:cxnSp>
        <p:nvCxnSpPr>
          <p:cNvPr id="8" name="Straight Connector 7"/>
          <p:cNvCxnSpPr/>
          <p:nvPr userDrawn="1"/>
        </p:nvCxnSpPr>
        <p:spPr>
          <a:xfrm>
            <a:off x="212788" y="252943"/>
            <a:ext cx="0" cy="661457"/>
          </a:xfrm>
          <a:prstGeom prst="line">
            <a:avLst/>
          </a:prstGeom>
          <a:ln w="31750">
            <a:solidFill>
              <a:srgbClr val="E5BC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380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307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991B79CC-1E3D-C240-8C14-871D6EBFC988}" type="datetimeFigureOut">
              <a:rPr lang="en-US" smtClean="0"/>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69CDB-447F-8B47-B201-709813D6E96A}" type="slidenum">
              <a:rPr lang="en-US" smtClean="0"/>
              <a:t>‹#›</a:t>
            </a:fld>
            <a:endParaRPr lang="en-US"/>
          </a:p>
        </p:txBody>
      </p:sp>
    </p:spTree>
    <p:extLst>
      <p:ext uri="{BB962C8B-B14F-4D97-AF65-F5344CB8AC3E}">
        <p14:creationId xmlns:p14="http://schemas.microsoft.com/office/powerpoint/2010/main" val="60572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5A686-7AE2-0E48-AEF1-7641755E29E9}"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FB37-12F0-A746-9791-C3A3F5873052}" type="slidenum">
              <a:rPr lang="en-US" smtClean="0"/>
              <a:t>‹#›</a:t>
            </a:fld>
            <a:endParaRPr lang="en-US"/>
          </a:p>
        </p:txBody>
      </p:sp>
    </p:spTree>
    <p:extLst>
      <p:ext uri="{BB962C8B-B14F-4D97-AF65-F5344CB8AC3E}">
        <p14:creationId xmlns:p14="http://schemas.microsoft.com/office/powerpoint/2010/main" val="1636831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12" name="Title Placeholder 1"/>
          <p:cNvSpPr txBox="1">
            <a:spLocks/>
          </p:cNvSpPr>
          <p:nvPr/>
        </p:nvSpPr>
        <p:spPr>
          <a:xfrm>
            <a:off x="0" y="0"/>
            <a:ext cx="9144000" cy="1026758"/>
          </a:xfrm>
          <a:prstGeom prst="rect">
            <a:avLst/>
          </a:prstGeom>
          <a:solidFill>
            <a:srgbClr val="E2E6E9"/>
          </a:solidFill>
        </p:spPr>
        <p:txBody>
          <a:bodyPr vert="horz" lIns="91440" tIns="45720" rIns="91440" bIns="45720"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1"/>
          <p:cNvSpPr>
            <a:spLocks noGrp="1"/>
          </p:cNvSpPr>
          <p:nvPr>
            <p:ph type="title" idx="4294967295" hasCustomPrompt="1"/>
          </p:nvPr>
        </p:nvSpPr>
        <p:spPr>
          <a:xfrm>
            <a:off x="0" y="-83560"/>
            <a:ext cx="9144000" cy="1111779"/>
          </a:xfrm>
          <a:prstGeom prst="rect">
            <a:avLst/>
          </a:prstGeom>
        </p:spPr>
        <p:txBody>
          <a:bodyPr>
            <a:noAutofit/>
          </a:bodyPr>
          <a:lstStyle/>
          <a:p>
            <a:r>
              <a:rPr lang="en-US" sz="3200" dirty="0" smtClean="0"/>
              <a:t>TITLE</a:t>
            </a:r>
            <a:endParaRPr lang="en-US" sz="3200" dirty="0"/>
          </a:p>
        </p:txBody>
      </p:sp>
      <p:sp>
        <p:nvSpPr>
          <p:cNvPr id="11" name="Slide Number Placeholder 1"/>
          <p:cNvSpPr>
            <a:spLocks noGrp="1"/>
          </p:cNvSpPr>
          <p:nvPr>
            <p:ph type="sldNum" sz="quarter" idx="4"/>
          </p:nvPr>
        </p:nvSpPr>
        <p:spPr>
          <a:xfrm>
            <a:off x="5715000" y="6621463"/>
            <a:ext cx="3429000" cy="236537"/>
          </a:xfrm>
          <a:prstGeom prst="rect">
            <a:avLst/>
          </a:prstGeom>
        </p:spPr>
        <p:txBody>
          <a:bodyPr/>
          <a:lstStyle>
            <a:lvl1pPr>
              <a:defRPr sz="1200">
                <a:solidFill>
                  <a:schemeClr val="bg1"/>
                </a:solidFill>
              </a:defRPr>
            </a:lvl1pPr>
          </a:lstStyle>
          <a:p>
            <a:r>
              <a:rPr lang="en-US" smtClean="0"/>
              <a:t>Council of State Governments Justice Center  | </a:t>
            </a:r>
            <a:fld id="{EBB00C1F-5E13-4290-AE8B-E92C222CD390}" type="slidenum">
              <a:rPr lang="en-US" smtClean="0"/>
              <a:pPr/>
              <a:t>‹#›</a:t>
            </a:fld>
            <a:endParaRPr lang="en-US" dirty="0"/>
          </a:p>
        </p:txBody>
      </p:sp>
      <p:sp>
        <p:nvSpPr>
          <p:cNvPr id="6" name="Title Placeholder 1"/>
          <p:cNvSpPr txBox="1">
            <a:spLocks/>
          </p:cNvSpPr>
          <p:nvPr userDrawn="1"/>
        </p:nvSpPr>
        <p:spPr>
          <a:xfrm>
            <a:off x="0" y="0"/>
            <a:ext cx="9144000" cy="1026758"/>
          </a:xfrm>
          <a:prstGeom prst="rect">
            <a:avLst/>
          </a:prstGeom>
          <a:solidFill>
            <a:srgbClr val="E2E6E9"/>
          </a:solidFill>
        </p:spPr>
        <p:txBody>
          <a:bodyPr vert="horz" lIns="91440" tIns="45720" rIns="91440" bIns="45720"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614500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12" name="Title Placeholder 1"/>
          <p:cNvSpPr txBox="1">
            <a:spLocks/>
          </p:cNvSpPr>
          <p:nvPr/>
        </p:nvSpPr>
        <p:spPr>
          <a:xfrm>
            <a:off x="0" y="0"/>
            <a:ext cx="9144000" cy="1026758"/>
          </a:xfrm>
          <a:prstGeom prst="rect">
            <a:avLst/>
          </a:prstGeom>
          <a:solidFill>
            <a:srgbClr val="E2E6E9"/>
          </a:solidFill>
        </p:spPr>
        <p:txBody>
          <a:bodyPr vert="horz" lIns="91440" tIns="45720" rIns="91440" bIns="45720"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1"/>
          <p:cNvSpPr>
            <a:spLocks noGrp="1"/>
          </p:cNvSpPr>
          <p:nvPr>
            <p:ph type="title" idx="4294967295" hasCustomPrompt="1"/>
          </p:nvPr>
        </p:nvSpPr>
        <p:spPr>
          <a:xfrm>
            <a:off x="0" y="-83560"/>
            <a:ext cx="9144000" cy="1111779"/>
          </a:xfrm>
          <a:prstGeom prst="rect">
            <a:avLst/>
          </a:prstGeom>
        </p:spPr>
        <p:txBody>
          <a:bodyPr>
            <a:noAutofit/>
          </a:bodyPr>
          <a:lstStyle/>
          <a:p>
            <a:r>
              <a:rPr lang="en-US" sz="3200" dirty="0" smtClean="0"/>
              <a:t>TITLE</a:t>
            </a:r>
            <a:endParaRPr lang="en-US" sz="3200" dirty="0"/>
          </a:p>
        </p:txBody>
      </p:sp>
      <p:sp>
        <p:nvSpPr>
          <p:cNvPr id="11" name="Slide Number Placeholder 1"/>
          <p:cNvSpPr>
            <a:spLocks noGrp="1"/>
          </p:cNvSpPr>
          <p:nvPr>
            <p:ph type="sldNum" sz="quarter" idx="4"/>
          </p:nvPr>
        </p:nvSpPr>
        <p:spPr>
          <a:xfrm>
            <a:off x="5715000" y="6621463"/>
            <a:ext cx="3429000" cy="236537"/>
          </a:xfrm>
          <a:prstGeom prst="rect">
            <a:avLst/>
          </a:prstGeom>
        </p:spPr>
        <p:txBody>
          <a:bodyPr/>
          <a:lstStyle>
            <a:lvl1pPr>
              <a:defRPr sz="1200">
                <a:solidFill>
                  <a:schemeClr val="bg1"/>
                </a:solidFill>
              </a:defRPr>
            </a:lvl1pPr>
          </a:lstStyle>
          <a:p>
            <a:r>
              <a:rPr lang="en-US" smtClean="0"/>
              <a:t>Council of State Governments Justice Center  | </a:t>
            </a:r>
            <a:fld id="{EBB00C1F-5E13-4290-AE8B-E92C222CD390}" type="slidenum">
              <a:rPr lang="en-US" smtClean="0"/>
              <a:pPr/>
              <a:t>‹#›</a:t>
            </a:fld>
            <a:endParaRPr lang="en-US" dirty="0"/>
          </a:p>
        </p:txBody>
      </p:sp>
      <p:sp>
        <p:nvSpPr>
          <p:cNvPr id="6" name="Title Placeholder 1"/>
          <p:cNvSpPr txBox="1">
            <a:spLocks/>
          </p:cNvSpPr>
          <p:nvPr userDrawn="1"/>
        </p:nvSpPr>
        <p:spPr>
          <a:xfrm>
            <a:off x="0" y="0"/>
            <a:ext cx="9144000" cy="1026758"/>
          </a:xfrm>
          <a:prstGeom prst="rect">
            <a:avLst/>
          </a:prstGeom>
          <a:solidFill>
            <a:srgbClr val="E2E6E9"/>
          </a:solidFill>
        </p:spPr>
        <p:txBody>
          <a:bodyPr vert="horz" lIns="91440" tIns="45720" rIns="91440" bIns="45720"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364693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12" name="Title Placeholder 1"/>
          <p:cNvSpPr txBox="1">
            <a:spLocks/>
          </p:cNvSpPr>
          <p:nvPr/>
        </p:nvSpPr>
        <p:spPr>
          <a:xfrm>
            <a:off x="0" y="0"/>
            <a:ext cx="9144000" cy="1026758"/>
          </a:xfrm>
          <a:prstGeom prst="rect">
            <a:avLst/>
          </a:prstGeom>
          <a:solidFill>
            <a:srgbClr val="E2E6E9"/>
          </a:solidFill>
        </p:spPr>
        <p:txBody>
          <a:bodyPr vert="horz" lIns="91440" tIns="45720" rIns="91440" bIns="45720"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1"/>
          <p:cNvSpPr>
            <a:spLocks noGrp="1"/>
          </p:cNvSpPr>
          <p:nvPr>
            <p:ph type="title" idx="4294967295" hasCustomPrompt="1"/>
          </p:nvPr>
        </p:nvSpPr>
        <p:spPr>
          <a:xfrm>
            <a:off x="0" y="-83560"/>
            <a:ext cx="9144000" cy="1111779"/>
          </a:xfrm>
          <a:prstGeom prst="rect">
            <a:avLst/>
          </a:prstGeom>
        </p:spPr>
        <p:txBody>
          <a:bodyPr>
            <a:noAutofit/>
          </a:bodyPr>
          <a:lstStyle/>
          <a:p>
            <a:r>
              <a:rPr lang="en-US" sz="3200" dirty="0" smtClean="0"/>
              <a:t>TITLE</a:t>
            </a:r>
            <a:endParaRPr lang="en-US" sz="3200" dirty="0"/>
          </a:p>
        </p:txBody>
      </p:sp>
      <p:sp>
        <p:nvSpPr>
          <p:cNvPr id="11" name="Slide Number Placeholder 1"/>
          <p:cNvSpPr>
            <a:spLocks noGrp="1"/>
          </p:cNvSpPr>
          <p:nvPr>
            <p:ph type="sldNum" sz="quarter" idx="4"/>
          </p:nvPr>
        </p:nvSpPr>
        <p:spPr>
          <a:xfrm>
            <a:off x="5715000" y="6621463"/>
            <a:ext cx="3429000" cy="236537"/>
          </a:xfrm>
          <a:prstGeom prst="rect">
            <a:avLst/>
          </a:prstGeom>
        </p:spPr>
        <p:txBody>
          <a:bodyPr/>
          <a:lstStyle>
            <a:lvl1pPr>
              <a:defRPr sz="1200">
                <a:solidFill>
                  <a:schemeClr val="bg1"/>
                </a:solidFill>
              </a:defRPr>
            </a:lvl1pPr>
          </a:lstStyle>
          <a:p>
            <a:r>
              <a:rPr lang="en-US" smtClean="0"/>
              <a:t>Council of State Governments Justice Center  | </a:t>
            </a:r>
            <a:fld id="{EBB00C1F-5E13-4290-AE8B-E92C222CD390}" type="slidenum">
              <a:rPr lang="en-US" smtClean="0"/>
              <a:pPr/>
              <a:t>‹#›</a:t>
            </a:fld>
            <a:endParaRPr lang="en-US" dirty="0"/>
          </a:p>
        </p:txBody>
      </p:sp>
      <p:sp>
        <p:nvSpPr>
          <p:cNvPr id="6" name="Title Placeholder 1"/>
          <p:cNvSpPr txBox="1">
            <a:spLocks/>
          </p:cNvSpPr>
          <p:nvPr userDrawn="1"/>
        </p:nvSpPr>
        <p:spPr>
          <a:xfrm>
            <a:off x="0" y="0"/>
            <a:ext cx="9144000" cy="1026758"/>
          </a:xfrm>
          <a:prstGeom prst="rect">
            <a:avLst/>
          </a:prstGeom>
          <a:solidFill>
            <a:srgbClr val="E2E6E9"/>
          </a:solidFill>
        </p:spPr>
        <p:txBody>
          <a:bodyPr vert="horz" lIns="91440" tIns="45720" rIns="91440" bIns="45720"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151728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12" name="Title Placeholder 1"/>
          <p:cNvSpPr txBox="1">
            <a:spLocks/>
          </p:cNvSpPr>
          <p:nvPr/>
        </p:nvSpPr>
        <p:spPr>
          <a:xfrm>
            <a:off x="0" y="0"/>
            <a:ext cx="9144000" cy="1026758"/>
          </a:xfrm>
          <a:prstGeom prst="rect">
            <a:avLst/>
          </a:prstGeom>
          <a:solidFill>
            <a:srgbClr val="E2E6E9"/>
          </a:solidFill>
        </p:spPr>
        <p:txBody>
          <a:bodyPr vert="horz" lIns="91440" tIns="45720" rIns="91440" bIns="45720"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1"/>
          <p:cNvSpPr>
            <a:spLocks noGrp="1"/>
          </p:cNvSpPr>
          <p:nvPr>
            <p:ph type="title" idx="4294967295" hasCustomPrompt="1"/>
          </p:nvPr>
        </p:nvSpPr>
        <p:spPr>
          <a:xfrm>
            <a:off x="0" y="-83560"/>
            <a:ext cx="9144000" cy="1111779"/>
          </a:xfrm>
          <a:prstGeom prst="rect">
            <a:avLst/>
          </a:prstGeom>
        </p:spPr>
        <p:txBody>
          <a:bodyPr>
            <a:noAutofit/>
          </a:bodyPr>
          <a:lstStyle/>
          <a:p>
            <a:r>
              <a:rPr lang="en-US" sz="3200" dirty="0" smtClean="0"/>
              <a:t>TITLE</a:t>
            </a:r>
            <a:endParaRPr lang="en-US" sz="3200" dirty="0"/>
          </a:p>
        </p:txBody>
      </p:sp>
      <p:sp>
        <p:nvSpPr>
          <p:cNvPr id="11" name="Slide Number Placeholder 1"/>
          <p:cNvSpPr>
            <a:spLocks noGrp="1"/>
          </p:cNvSpPr>
          <p:nvPr>
            <p:ph type="sldNum" sz="quarter" idx="4"/>
          </p:nvPr>
        </p:nvSpPr>
        <p:spPr>
          <a:xfrm>
            <a:off x="5715000" y="6621463"/>
            <a:ext cx="3429000" cy="236537"/>
          </a:xfrm>
          <a:prstGeom prst="rect">
            <a:avLst/>
          </a:prstGeom>
        </p:spPr>
        <p:txBody>
          <a:bodyPr/>
          <a:lstStyle>
            <a:lvl1pPr>
              <a:defRPr sz="1200">
                <a:solidFill>
                  <a:schemeClr val="bg1"/>
                </a:solidFill>
              </a:defRPr>
            </a:lvl1pPr>
          </a:lstStyle>
          <a:p>
            <a:r>
              <a:rPr lang="en-US" smtClean="0"/>
              <a:t>Council of State Governments Justice Center  | </a:t>
            </a:r>
            <a:fld id="{EBB00C1F-5E13-4290-AE8B-E92C222CD390}" type="slidenum">
              <a:rPr lang="en-US" smtClean="0"/>
              <a:pPr/>
              <a:t>‹#›</a:t>
            </a:fld>
            <a:endParaRPr lang="en-US" dirty="0"/>
          </a:p>
        </p:txBody>
      </p:sp>
      <p:sp>
        <p:nvSpPr>
          <p:cNvPr id="6" name="Title Placeholder 1"/>
          <p:cNvSpPr txBox="1">
            <a:spLocks/>
          </p:cNvSpPr>
          <p:nvPr userDrawn="1"/>
        </p:nvSpPr>
        <p:spPr>
          <a:xfrm>
            <a:off x="0" y="0"/>
            <a:ext cx="9144000" cy="1026758"/>
          </a:xfrm>
          <a:prstGeom prst="rect">
            <a:avLst/>
          </a:prstGeom>
          <a:solidFill>
            <a:srgbClr val="E2E6E9"/>
          </a:solidFill>
        </p:spPr>
        <p:txBody>
          <a:bodyPr vert="horz" lIns="91440" tIns="45720" rIns="91440" bIns="45720"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884394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223" y="274639"/>
            <a:ext cx="8531578" cy="68582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12639"/>
            <a:ext cx="8229600" cy="464225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5720671" y="6356351"/>
            <a:ext cx="2966130" cy="365125"/>
          </a:xfrm>
          <a:prstGeom prst="rect">
            <a:avLst/>
          </a:prstGeom>
        </p:spPr>
        <p:txBody>
          <a:bodyPr anchor="b"/>
          <a:lstStyle>
            <a:lvl1pPr algn="r">
              <a:defRPr sz="713">
                <a:solidFill>
                  <a:schemeClr val="tx1">
                    <a:lumMod val="65000"/>
                    <a:lumOff val="35000"/>
                  </a:schemeClr>
                </a:solidFill>
              </a:defRPr>
            </a:lvl1pPr>
          </a:lstStyle>
          <a:p>
            <a:r>
              <a:rPr lang="en-US" smtClean="0"/>
              <a:t>  Council of State Governments Justice Center | </a:t>
            </a:r>
            <a:fld id="{054FADC0-F0D0-6246-B4F3-F9D77D690E2E}" type="slidenum">
              <a:rPr lang="en-US" smtClean="0"/>
              <a:pPr/>
              <a:t>‹#›</a:t>
            </a:fld>
            <a:endParaRPr lang="en-US" dirty="0"/>
          </a:p>
        </p:txBody>
      </p:sp>
      <p:cxnSp>
        <p:nvCxnSpPr>
          <p:cNvPr id="5" name="Straight Connector 4"/>
          <p:cNvCxnSpPr/>
          <p:nvPr userDrawn="1"/>
        </p:nvCxnSpPr>
        <p:spPr>
          <a:xfrm>
            <a:off x="129823" y="240589"/>
            <a:ext cx="0" cy="775412"/>
          </a:xfrm>
          <a:prstGeom prst="line">
            <a:avLst/>
          </a:prstGeom>
          <a:ln w="34925">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8621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223" y="274638"/>
            <a:ext cx="8531578" cy="68582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12638"/>
            <a:ext cx="8229600" cy="464225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5" name="Straight Connector 4"/>
          <p:cNvCxnSpPr/>
          <p:nvPr userDrawn="1"/>
        </p:nvCxnSpPr>
        <p:spPr>
          <a:xfrm>
            <a:off x="129823" y="240588"/>
            <a:ext cx="0" cy="775412"/>
          </a:xfrm>
          <a:prstGeom prst="line">
            <a:avLst/>
          </a:prstGeom>
          <a:ln w="34925">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12"/>
          </p:nvPr>
        </p:nvSpPr>
        <p:spPr>
          <a:xfrm>
            <a:off x="5094514" y="6356350"/>
            <a:ext cx="3592287" cy="365125"/>
          </a:xfrm>
          <a:prstGeom prst="rect">
            <a:avLst/>
          </a:prstGeom>
        </p:spPr>
        <p:txBody>
          <a:bodyPr anchor="b"/>
          <a:lstStyle>
            <a:lvl1pPr algn="r">
              <a:defRPr sz="1200">
                <a:solidFill>
                  <a:schemeClr val="tx1">
                    <a:lumMod val="65000"/>
                    <a:lumOff val="35000"/>
                  </a:schemeClr>
                </a:solidFill>
              </a:defRPr>
            </a:lvl1pPr>
          </a:lstStyle>
          <a:p>
            <a:r>
              <a:rPr lang="en-US" sz="1100" dirty="0" smtClean="0"/>
              <a:t>  Council of State Governments Justice Center </a:t>
            </a:r>
            <a:r>
              <a:rPr lang="en-US" dirty="0" smtClean="0"/>
              <a:t>| </a:t>
            </a:r>
            <a:fld id="{054FADC0-F0D0-6246-B4F3-F9D77D690E2E}" type="slidenum">
              <a:rPr lang="en-US" smtClean="0"/>
              <a:pPr/>
              <a:t>‹#›</a:t>
            </a:fld>
            <a:endParaRPr lang="en-US" dirty="0"/>
          </a:p>
        </p:txBody>
      </p:sp>
    </p:spTree>
    <p:extLst>
      <p:ext uri="{BB962C8B-B14F-4D97-AF65-F5344CB8AC3E}">
        <p14:creationId xmlns:p14="http://schemas.microsoft.com/office/powerpoint/2010/main" val="228343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223" y="274638"/>
            <a:ext cx="8531578" cy="68582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12638"/>
            <a:ext cx="8229600" cy="464225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5" name="Straight Connector 4"/>
          <p:cNvCxnSpPr/>
          <p:nvPr userDrawn="1"/>
        </p:nvCxnSpPr>
        <p:spPr>
          <a:xfrm>
            <a:off x="129823" y="240588"/>
            <a:ext cx="0" cy="775412"/>
          </a:xfrm>
          <a:prstGeom prst="line">
            <a:avLst/>
          </a:prstGeom>
          <a:ln w="34925">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12"/>
          </p:nvPr>
        </p:nvSpPr>
        <p:spPr>
          <a:xfrm>
            <a:off x="5094514" y="6356350"/>
            <a:ext cx="3592287" cy="365125"/>
          </a:xfrm>
          <a:prstGeom prst="rect">
            <a:avLst/>
          </a:prstGeom>
        </p:spPr>
        <p:txBody>
          <a:bodyPr anchor="b"/>
          <a:lstStyle>
            <a:lvl1pPr algn="r">
              <a:defRPr sz="1200">
                <a:solidFill>
                  <a:schemeClr val="tx1">
                    <a:lumMod val="65000"/>
                    <a:lumOff val="35000"/>
                  </a:schemeClr>
                </a:solidFill>
              </a:defRPr>
            </a:lvl1pPr>
          </a:lstStyle>
          <a:p>
            <a:r>
              <a:rPr lang="en-US" sz="1100" dirty="0" smtClean="0"/>
              <a:t>  Council of State Governments Justice Center </a:t>
            </a:r>
            <a:r>
              <a:rPr lang="en-US" dirty="0" smtClean="0"/>
              <a:t>| </a:t>
            </a:r>
            <a:fld id="{054FADC0-F0D0-6246-B4F3-F9D77D690E2E}" type="slidenum">
              <a:rPr lang="en-US" smtClean="0"/>
              <a:pPr/>
              <a:t>‹#›</a:t>
            </a:fld>
            <a:endParaRPr lang="en-US" dirty="0"/>
          </a:p>
        </p:txBody>
      </p:sp>
    </p:spTree>
    <p:extLst>
      <p:ext uri="{BB962C8B-B14F-4D97-AF65-F5344CB8AC3E}">
        <p14:creationId xmlns:p14="http://schemas.microsoft.com/office/powerpoint/2010/main" val="170067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B79CC-1E3D-C240-8C14-871D6EBFC988}"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9CDB-447F-8B47-B201-709813D6E96A}" type="slidenum">
              <a:rPr lang="en-US" smtClean="0"/>
              <a:t>‹#›</a:t>
            </a:fld>
            <a:endParaRPr lang="en-US"/>
          </a:p>
        </p:txBody>
      </p:sp>
      <p:sp>
        <p:nvSpPr>
          <p:cNvPr id="7" name="Title 1"/>
          <p:cNvSpPr txBox="1">
            <a:spLocks/>
          </p:cNvSpPr>
          <p:nvPr userDrawn="1"/>
        </p:nvSpPr>
        <p:spPr>
          <a:xfrm>
            <a:off x="241300" y="211139"/>
            <a:ext cx="8229600" cy="7032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500" dirty="0">
              <a:solidFill>
                <a:schemeClr val="accent1">
                  <a:lumMod val="75000"/>
                </a:schemeClr>
              </a:solidFill>
            </a:endParaRPr>
          </a:p>
        </p:txBody>
      </p:sp>
      <p:cxnSp>
        <p:nvCxnSpPr>
          <p:cNvPr id="8" name="Straight Connector 7"/>
          <p:cNvCxnSpPr/>
          <p:nvPr userDrawn="1"/>
        </p:nvCxnSpPr>
        <p:spPr>
          <a:xfrm>
            <a:off x="212788" y="252943"/>
            <a:ext cx="0" cy="661457"/>
          </a:xfrm>
          <a:prstGeom prst="line">
            <a:avLst/>
          </a:prstGeom>
          <a:ln w="31750">
            <a:solidFill>
              <a:srgbClr val="E5BC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1325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223" y="274638"/>
            <a:ext cx="8531578" cy="68582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12638"/>
            <a:ext cx="8229600" cy="464225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5" name="Straight Connector 4"/>
          <p:cNvCxnSpPr/>
          <p:nvPr userDrawn="1"/>
        </p:nvCxnSpPr>
        <p:spPr>
          <a:xfrm>
            <a:off x="129823" y="240588"/>
            <a:ext cx="0" cy="775412"/>
          </a:xfrm>
          <a:prstGeom prst="line">
            <a:avLst/>
          </a:prstGeom>
          <a:ln w="34925">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12"/>
          </p:nvPr>
        </p:nvSpPr>
        <p:spPr>
          <a:xfrm>
            <a:off x="5094514" y="6356350"/>
            <a:ext cx="3592287" cy="365125"/>
          </a:xfrm>
          <a:prstGeom prst="rect">
            <a:avLst/>
          </a:prstGeom>
        </p:spPr>
        <p:txBody>
          <a:bodyPr anchor="b"/>
          <a:lstStyle>
            <a:lvl1pPr algn="r">
              <a:defRPr sz="1200">
                <a:solidFill>
                  <a:schemeClr val="tx1">
                    <a:lumMod val="65000"/>
                    <a:lumOff val="35000"/>
                  </a:schemeClr>
                </a:solidFill>
              </a:defRPr>
            </a:lvl1pPr>
          </a:lstStyle>
          <a:p>
            <a:r>
              <a:rPr lang="en-US" sz="1100" dirty="0" smtClean="0"/>
              <a:t>  Council of State Governments Justice Center </a:t>
            </a:r>
            <a:r>
              <a:rPr lang="en-US" dirty="0" smtClean="0"/>
              <a:t>| </a:t>
            </a:r>
            <a:fld id="{054FADC0-F0D0-6246-B4F3-F9D77D690E2E}" type="slidenum">
              <a:rPr lang="en-US" smtClean="0"/>
              <a:pPr/>
              <a:t>‹#›</a:t>
            </a:fld>
            <a:endParaRPr lang="en-US" dirty="0"/>
          </a:p>
        </p:txBody>
      </p:sp>
    </p:spTree>
    <p:extLst>
      <p:ext uri="{BB962C8B-B14F-4D97-AF65-F5344CB8AC3E}">
        <p14:creationId xmlns:p14="http://schemas.microsoft.com/office/powerpoint/2010/main" val="1272771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223" y="274638"/>
            <a:ext cx="8531578" cy="68582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12638"/>
            <a:ext cx="8229600" cy="464225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5" name="Straight Connector 4"/>
          <p:cNvCxnSpPr/>
          <p:nvPr userDrawn="1"/>
        </p:nvCxnSpPr>
        <p:spPr>
          <a:xfrm>
            <a:off x="129823" y="240588"/>
            <a:ext cx="0" cy="775412"/>
          </a:xfrm>
          <a:prstGeom prst="line">
            <a:avLst/>
          </a:prstGeom>
          <a:ln w="34925">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12"/>
          </p:nvPr>
        </p:nvSpPr>
        <p:spPr>
          <a:xfrm>
            <a:off x="5094514" y="6356350"/>
            <a:ext cx="3592287" cy="365125"/>
          </a:xfrm>
          <a:prstGeom prst="rect">
            <a:avLst/>
          </a:prstGeom>
        </p:spPr>
        <p:txBody>
          <a:bodyPr anchor="b"/>
          <a:lstStyle>
            <a:lvl1pPr algn="r">
              <a:defRPr sz="1200">
                <a:solidFill>
                  <a:schemeClr val="tx1">
                    <a:lumMod val="65000"/>
                    <a:lumOff val="35000"/>
                  </a:schemeClr>
                </a:solidFill>
              </a:defRPr>
            </a:lvl1pPr>
          </a:lstStyle>
          <a:p>
            <a:r>
              <a:rPr lang="en-US" sz="1100" dirty="0" smtClean="0"/>
              <a:t>  Council of State Governments Justice Center </a:t>
            </a:r>
            <a:r>
              <a:rPr lang="en-US" dirty="0" smtClean="0"/>
              <a:t>| </a:t>
            </a:r>
            <a:fld id="{054FADC0-F0D0-6246-B4F3-F9D77D690E2E}" type="slidenum">
              <a:rPr lang="en-US" smtClean="0"/>
              <a:pPr/>
              <a:t>‹#›</a:t>
            </a:fld>
            <a:endParaRPr lang="en-US" dirty="0"/>
          </a:p>
        </p:txBody>
      </p:sp>
    </p:spTree>
    <p:extLst>
      <p:ext uri="{BB962C8B-B14F-4D97-AF65-F5344CB8AC3E}">
        <p14:creationId xmlns:p14="http://schemas.microsoft.com/office/powerpoint/2010/main" val="43416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223" y="274638"/>
            <a:ext cx="8531578" cy="68582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12638"/>
            <a:ext cx="8229600" cy="464225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5" name="Straight Connector 4"/>
          <p:cNvCxnSpPr/>
          <p:nvPr userDrawn="1"/>
        </p:nvCxnSpPr>
        <p:spPr>
          <a:xfrm>
            <a:off x="129823" y="240588"/>
            <a:ext cx="0" cy="775412"/>
          </a:xfrm>
          <a:prstGeom prst="line">
            <a:avLst/>
          </a:prstGeom>
          <a:ln w="34925">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12"/>
          </p:nvPr>
        </p:nvSpPr>
        <p:spPr>
          <a:xfrm>
            <a:off x="5094514" y="6356350"/>
            <a:ext cx="3592287" cy="365125"/>
          </a:xfrm>
          <a:prstGeom prst="rect">
            <a:avLst/>
          </a:prstGeom>
        </p:spPr>
        <p:txBody>
          <a:bodyPr anchor="b"/>
          <a:lstStyle>
            <a:lvl1pPr algn="r">
              <a:defRPr sz="1200">
                <a:solidFill>
                  <a:schemeClr val="tx1">
                    <a:lumMod val="65000"/>
                    <a:lumOff val="35000"/>
                  </a:schemeClr>
                </a:solidFill>
              </a:defRPr>
            </a:lvl1pPr>
          </a:lstStyle>
          <a:p>
            <a:r>
              <a:rPr lang="en-US" sz="1100" dirty="0" smtClean="0"/>
              <a:t>  Council of State Governments Justice Center </a:t>
            </a:r>
            <a:r>
              <a:rPr lang="en-US" dirty="0" smtClean="0"/>
              <a:t>| </a:t>
            </a:r>
            <a:fld id="{054FADC0-F0D0-6246-B4F3-F9D77D690E2E}" type="slidenum">
              <a:rPr lang="en-US" smtClean="0"/>
              <a:pPr/>
              <a:t>‹#›</a:t>
            </a:fld>
            <a:endParaRPr lang="en-US" dirty="0"/>
          </a:p>
        </p:txBody>
      </p:sp>
    </p:spTree>
    <p:extLst>
      <p:ext uri="{BB962C8B-B14F-4D97-AF65-F5344CB8AC3E}">
        <p14:creationId xmlns:p14="http://schemas.microsoft.com/office/powerpoint/2010/main" val="62388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223" y="274638"/>
            <a:ext cx="8531578" cy="68582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12638"/>
            <a:ext cx="8229600" cy="464225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5" name="Straight Connector 4"/>
          <p:cNvCxnSpPr/>
          <p:nvPr userDrawn="1"/>
        </p:nvCxnSpPr>
        <p:spPr>
          <a:xfrm>
            <a:off x="129823" y="240588"/>
            <a:ext cx="0" cy="775412"/>
          </a:xfrm>
          <a:prstGeom prst="line">
            <a:avLst/>
          </a:prstGeom>
          <a:ln w="34925">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12"/>
          </p:nvPr>
        </p:nvSpPr>
        <p:spPr>
          <a:xfrm>
            <a:off x="5094514" y="6356350"/>
            <a:ext cx="3592287" cy="365125"/>
          </a:xfrm>
          <a:prstGeom prst="rect">
            <a:avLst/>
          </a:prstGeom>
        </p:spPr>
        <p:txBody>
          <a:bodyPr anchor="b"/>
          <a:lstStyle>
            <a:lvl1pPr algn="r">
              <a:defRPr sz="1200">
                <a:solidFill>
                  <a:schemeClr val="tx1">
                    <a:lumMod val="65000"/>
                    <a:lumOff val="35000"/>
                  </a:schemeClr>
                </a:solidFill>
              </a:defRPr>
            </a:lvl1pPr>
          </a:lstStyle>
          <a:p>
            <a:r>
              <a:rPr lang="en-US" sz="1100" dirty="0" smtClean="0"/>
              <a:t>  Council of State Governments Justice Center </a:t>
            </a:r>
            <a:r>
              <a:rPr lang="en-US" dirty="0" smtClean="0"/>
              <a:t>| </a:t>
            </a:r>
            <a:fld id="{054FADC0-F0D0-6246-B4F3-F9D77D690E2E}" type="slidenum">
              <a:rPr lang="en-US" smtClean="0"/>
              <a:pPr/>
              <a:t>‹#›</a:t>
            </a:fld>
            <a:endParaRPr lang="en-US" dirty="0"/>
          </a:p>
        </p:txBody>
      </p:sp>
    </p:spTree>
    <p:extLst>
      <p:ext uri="{BB962C8B-B14F-4D97-AF65-F5344CB8AC3E}">
        <p14:creationId xmlns:p14="http://schemas.microsoft.com/office/powerpoint/2010/main" val="814244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223" y="274638"/>
            <a:ext cx="8531578" cy="68582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12638"/>
            <a:ext cx="8229600" cy="464225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5" name="Straight Connector 4"/>
          <p:cNvCxnSpPr/>
          <p:nvPr userDrawn="1"/>
        </p:nvCxnSpPr>
        <p:spPr>
          <a:xfrm>
            <a:off x="129823" y="240588"/>
            <a:ext cx="0" cy="775412"/>
          </a:xfrm>
          <a:prstGeom prst="line">
            <a:avLst/>
          </a:prstGeom>
          <a:ln w="34925">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12"/>
          </p:nvPr>
        </p:nvSpPr>
        <p:spPr>
          <a:xfrm>
            <a:off x="5094514" y="6356350"/>
            <a:ext cx="3592287" cy="365125"/>
          </a:xfrm>
          <a:prstGeom prst="rect">
            <a:avLst/>
          </a:prstGeom>
        </p:spPr>
        <p:txBody>
          <a:bodyPr anchor="b"/>
          <a:lstStyle>
            <a:lvl1pPr algn="r">
              <a:defRPr sz="1200">
                <a:solidFill>
                  <a:schemeClr val="tx1">
                    <a:lumMod val="65000"/>
                    <a:lumOff val="35000"/>
                  </a:schemeClr>
                </a:solidFill>
              </a:defRPr>
            </a:lvl1pPr>
          </a:lstStyle>
          <a:p>
            <a:r>
              <a:rPr lang="en-US" sz="1100" dirty="0" smtClean="0"/>
              <a:t>  Council of State Governments Justice Center </a:t>
            </a:r>
            <a:r>
              <a:rPr lang="en-US" dirty="0" smtClean="0"/>
              <a:t>| </a:t>
            </a:r>
            <a:fld id="{054FADC0-F0D0-6246-B4F3-F9D77D690E2E}" type="slidenum">
              <a:rPr lang="en-US" smtClean="0"/>
              <a:pPr/>
              <a:t>‹#›</a:t>
            </a:fld>
            <a:endParaRPr lang="en-US" dirty="0"/>
          </a:p>
        </p:txBody>
      </p:sp>
    </p:spTree>
    <p:extLst>
      <p:ext uri="{BB962C8B-B14F-4D97-AF65-F5344CB8AC3E}">
        <p14:creationId xmlns:p14="http://schemas.microsoft.com/office/powerpoint/2010/main" val="189533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223" y="274638"/>
            <a:ext cx="8531578" cy="68582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12638"/>
            <a:ext cx="8229600" cy="464225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5" name="Straight Connector 4"/>
          <p:cNvCxnSpPr/>
          <p:nvPr userDrawn="1"/>
        </p:nvCxnSpPr>
        <p:spPr>
          <a:xfrm>
            <a:off x="129823" y="240588"/>
            <a:ext cx="0" cy="775412"/>
          </a:xfrm>
          <a:prstGeom prst="line">
            <a:avLst/>
          </a:prstGeom>
          <a:ln w="34925">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12"/>
          </p:nvPr>
        </p:nvSpPr>
        <p:spPr>
          <a:xfrm>
            <a:off x="5094514" y="6356350"/>
            <a:ext cx="3592287" cy="365125"/>
          </a:xfrm>
          <a:prstGeom prst="rect">
            <a:avLst/>
          </a:prstGeom>
        </p:spPr>
        <p:txBody>
          <a:bodyPr anchor="b"/>
          <a:lstStyle>
            <a:lvl1pPr algn="r">
              <a:defRPr sz="1200">
                <a:solidFill>
                  <a:schemeClr val="tx1">
                    <a:lumMod val="65000"/>
                    <a:lumOff val="35000"/>
                  </a:schemeClr>
                </a:solidFill>
              </a:defRPr>
            </a:lvl1pPr>
          </a:lstStyle>
          <a:p>
            <a:r>
              <a:rPr lang="en-US" sz="1100" dirty="0" smtClean="0"/>
              <a:t>  Council of State Governments Justice Center </a:t>
            </a:r>
            <a:r>
              <a:rPr lang="en-US" dirty="0" smtClean="0"/>
              <a:t>| </a:t>
            </a:r>
            <a:fld id="{054FADC0-F0D0-6246-B4F3-F9D77D690E2E}" type="slidenum">
              <a:rPr lang="en-US" smtClean="0"/>
              <a:pPr/>
              <a:t>‹#›</a:t>
            </a:fld>
            <a:endParaRPr lang="en-US" dirty="0"/>
          </a:p>
        </p:txBody>
      </p:sp>
    </p:spTree>
    <p:extLst>
      <p:ext uri="{BB962C8B-B14F-4D97-AF65-F5344CB8AC3E}">
        <p14:creationId xmlns:p14="http://schemas.microsoft.com/office/powerpoint/2010/main" val="1443705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223" y="274638"/>
            <a:ext cx="8531578" cy="68582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12638"/>
            <a:ext cx="8229600" cy="464225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5" name="Straight Connector 4"/>
          <p:cNvCxnSpPr/>
          <p:nvPr userDrawn="1"/>
        </p:nvCxnSpPr>
        <p:spPr>
          <a:xfrm>
            <a:off x="129823" y="240588"/>
            <a:ext cx="0" cy="775412"/>
          </a:xfrm>
          <a:prstGeom prst="line">
            <a:avLst/>
          </a:prstGeom>
          <a:ln w="34925">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12"/>
          </p:nvPr>
        </p:nvSpPr>
        <p:spPr>
          <a:xfrm>
            <a:off x="5094514" y="6356350"/>
            <a:ext cx="3592287" cy="365125"/>
          </a:xfrm>
          <a:prstGeom prst="rect">
            <a:avLst/>
          </a:prstGeom>
        </p:spPr>
        <p:txBody>
          <a:bodyPr anchor="b"/>
          <a:lstStyle>
            <a:lvl1pPr algn="r">
              <a:defRPr sz="1200">
                <a:solidFill>
                  <a:schemeClr val="tx1">
                    <a:lumMod val="65000"/>
                    <a:lumOff val="35000"/>
                  </a:schemeClr>
                </a:solidFill>
              </a:defRPr>
            </a:lvl1pPr>
          </a:lstStyle>
          <a:p>
            <a:r>
              <a:rPr lang="en-US" sz="1100" dirty="0" smtClean="0"/>
              <a:t>  Council of State Governments Justice Center </a:t>
            </a:r>
            <a:r>
              <a:rPr lang="en-US" dirty="0" smtClean="0"/>
              <a:t>| </a:t>
            </a:r>
            <a:fld id="{054FADC0-F0D0-6246-B4F3-F9D77D690E2E}" type="slidenum">
              <a:rPr lang="en-US" smtClean="0"/>
              <a:pPr/>
              <a:t>‹#›</a:t>
            </a:fld>
            <a:endParaRPr lang="en-US" dirty="0"/>
          </a:p>
        </p:txBody>
      </p:sp>
    </p:spTree>
    <p:extLst>
      <p:ext uri="{BB962C8B-B14F-4D97-AF65-F5344CB8AC3E}">
        <p14:creationId xmlns:p14="http://schemas.microsoft.com/office/powerpoint/2010/main" val="419226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223" y="274638"/>
            <a:ext cx="8531578" cy="68582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12638"/>
            <a:ext cx="8229600" cy="464225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5" name="Straight Connector 4"/>
          <p:cNvCxnSpPr/>
          <p:nvPr userDrawn="1"/>
        </p:nvCxnSpPr>
        <p:spPr>
          <a:xfrm>
            <a:off x="129823" y="240588"/>
            <a:ext cx="0" cy="775412"/>
          </a:xfrm>
          <a:prstGeom prst="line">
            <a:avLst/>
          </a:prstGeom>
          <a:ln w="34925">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12"/>
          </p:nvPr>
        </p:nvSpPr>
        <p:spPr>
          <a:xfrm>
            <a:off x="5094514" y="6356350"/>
            <a:ext cx="3592287" cy="365125"/>
          </a:xfrm>
          <a:prstGeom prst="rect">
            <a:avLst/>
          </a:prstGeom>
        </p:spPr>
        <p:txBody>
          <a:bodyPr anchor="b"/>
          <a:lstStyle>
            <a:lvl1pPr algn="r">
              <a:defRPr sz="1200">
                <a:solidFill>
                  <a:schemeClr val="tx1">
                    <a:lumMod val="65000"/>
                    <a:lumOff val="35000"/>
                  </a:schemeClr>
                </a:solidFill>
              </a:defRPr>
            </a:lvl1pPr>
          </a:lstStyle>
          <a:p>
            <a:r>
              <a:rPr lang="en-US" sz="1100" dirty="0" smtClean="0"/>
              <a:t>  Council of State Governments Justice Center </a:t>
            </a:r>
            <a:r>
              <a:rPr lang="en-US" dirty="0" smtClean="0"/>
              <a:t>| </a:t>
            </a:r>
            <a:fld id="{054FADC0-F0D0-6246-B4F3-F9D77D690E2E}" type="slidenum">
              <a:rPr lang="en-US" smtClean="0"/>
              <a:pPr/>
              <a:t>‹#›</a:t>
            </a:fld>
            <a:endParaRPr lang="en-US" dirty="0"/>
          </a:p>
        </p:txBody>
      </p:sp>
    </p:spTree>
    <p:extLst>
      <p:ext uri="{BB962C8B-B14F-4D97-AF65-F5344CB8AC3E}">
        <p14:creationId xmlns:p14="http://schemas.microsoft.com/office/powerpoint/2010/main" val="45151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223" y="274638"/>
            <a:ext cx="8531578" cy="68582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12638"/>
            <a:ext cx="8229600" cy="464225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5" name="Straight Connector 4"/>
          <p:cNvCxnSpPr/>
          <p:nvPr userDrawn="1"/>
        </p:nvCxnSpPr>
        <p:spPr>
          <a:xfrm>
            <a:off x="129823" y="240588"/>
            <a:ext cx="0" cy="775412"/>
          </a:xfrm>
          <a:prstGeom prst="line">
            <a:avLst/>
          </a:prstGeom>
          <a:ln w="34925">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12"/>
          </p:nvPr>
        </p:nvSpPr>
        <p:spPr>
          <a:xfrm>
            <a:off x="5094514" y="6356350"/>
            <a:ext cx="3592287" cy="365125"/>
          </a:xfrm>
          <a:prstGeom prst="rect">
            <a:avLst/>
          </a:prstGeom>
        </p:spPr>
        <p:txBody>
          <a:bodyPr anchor="b"/>
          <a:lstStyle>
            <a:lvl1pPr algn="r">
              <a:defRPr sz="1200">
                <a:solidFill>
                  <a:schemeClr val="tx1">
                    <a:lumMod val="65000"/>
                    <a:lumOff val="35000"/>
                  </a:schemeClr>
                </a:solidFill>
              </a:defRPr>
            </a:lvl1pPr>
          </a:lstStyle>
          <a:p>
            <a:r>
              <a:rPr lang="en-US" sz="1100" dirty="0" smtClean="0"/>
              <a:t>  Council of State Governments Justice Center </a:t>
            </a:r>
            <a:r>
              <a:rPr lang="en-US" dirty="0" smtClean="0"/>
              <a:t>| </a:t>
            </a:r>
            <a:fld id="{054FADC0-F0D0-6246-B4F3-F9D77D690E2E}" type="slidenum">
              <a:rPr lang="en-US" smtClean="0"/>
              <a:pPr/>
              <a:t>‹#›</a:t>
            </a:fld>
            <a:endParaRPr lang="en-US" dirty="0"/>
          </a:p>
        </p:txBody>
      </p:sp>
    </p:spTree>
    <p:extLst>
      <p:ext uri="{BB962C8B-B14F-4D97-AF65-F5344CB8AC3E}">
        <p14:creationId xmlns:p14="http://schemas.microsoft.com/office/powerpoint/2010/main" val="1833292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1B79CC-1E3D-C240-8C14-871D6EBFC988}"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69CDB-447F-8B47-B201-709813D6E96A}" type="slidenum">
              <a:rPr lang="en-US" smtClean="0"/>
              <a:t>‹#›</a:t>
            </a:fld>
            <a:endParaRPr lang="en-US"/>
          </a:p>
        </p:txBody>
      </p:sp>
    </p:spTree>
    <p:extLst>
      <p:ext uri="{BB962C8B-B14F-4D97-AF65-F5344CB8AC3E}">
        <p14:creationId xmlns:p14="http://schemas.microsoft.com/office/powerpoint/2010/main" val="301285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1B79CC-1E3D-C240-8C14-871D6EBFC988}" type="datetimeFigureOut">
              <a:rPr lang="en-US" smtClean="0"/>
              <a:t>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69CDB-447F-8B47-B201-709813D6E96A}" type="slidenum">
              <a:rPr lang="en-US" smtClean="0"/>
              <a:t>‹#›</a:t>
            </a:fld>
            <a:endParaRPr lang="en-US"/>
          </a:p>
        </p:txBody>
      </p:sp>
    </p:spTree>
    <p:extLst>
      <p:ext uri="{BB962C8B-B14F-4D97-AF65-F5344CB8AC3E}">
        <p14:creationId xmlns:p14="http://schemas.microsoft.com/office/powerpoint/2010/main" val="313125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991B79CC-1E3D-C240-8C14-871D6EBFC988}" type="datetimeFigureOut">
              <a:rPr lang="en-US" smtClean="0"/>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69CDB-447F-8B47-B201-709813D6E96A}" type="slidenum">
              <a:rPr lang="en-US" smtClean="0"/>
              <a:t>‹#›</a:t>
            </a:fld>
            <a:endParaRPr lang="en-US"/>
          </a:p>
        </p:txBody>
      </p:sp>
    </p:spTree>
    <p:extLst>
      <p:ext uri="{BB962C8B-B14F-4D97-AF65-F5344CB8AC3E}">
        <p14:creationId xmlns:p14="http://schemas.microsoft.com/office/powerpoint/2010/main" val="214819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B79CC-1E3D-C240-8C14-871D6EBFC988}" type="datetimeFigureOut">
              <a:rPr lang="en-US" smtClean="0"/>
              <a:t>9/7/2017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69CDB-447F-8B47-B201-709813D6E96A}" type="slidenum">
              <a:rPr lang="en-US" smtClean="0"/>
              <a:t>‹#›</a:t>
            </a:fld>
            <a:endParaRPr lang="en-US"/>
          </a:p>
        </p:txBody>
      </p:sp>
    </p:spTree>
    <p:extLst>
      <p:ext uri="{BB962C8B-B14F-4D97-AF65-F5344CB8AC3E}">
        <p14:creationId xmlns:p14="http://schemas.microsoft.com/office/powerpoint/2010/main" val="186988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1B79CC-1E3D-C240-8C14-871D6EBFC988}"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69CDB-447F-8B47-B201-709813D6E96A}" type="slidenum">
              <a:rPr lang="en-US" smtClean="0"/>
              <a:t>‹#›</a:t>
            </a:fld>
            <a:endParaRPr lang="en-US"/>
          </a:p>
        </p:txBody>
      </p:sp>
    </p:spTree>
    <p:extLst>
      <p:ext uri="{BB962C8B-B14F-4D97-AF65-F5344CB8AC3E}">
        <p14:creationId xmlns:p14="http://schemas.microsoft.com/office/powerpoint/2010/main" val="79998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1B79CC-1E3D-C240-8C14-871D6EBFC988}"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69CDB-447F-8B47-B201-709813D6E96A}" type="slidenum">
              <a:rPr lang="en-US" smtClean="0"/>
              <a:t>‹#›</a:t>
            </a:fld>
            <a:endParaRPr lang="en-US"/>
          </a:p>
        </p:txBody>
      </p:sp>
    </p:spTree>
    <p:extLst>
      <p:ext uri="{BB962C8B-B14F-4D97-AF65-F5344CB8AC3E}">
        <p14:creationId xmlns:p14="http://schemas.microsoft.com/office/powerpoint/2010/main" val="249447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B79CC-1E3D-C240-8C14-871D6EBFC988}" type="datetimeFigureOut">
              <a:rPr lang="en-US" smtClean="0"/>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69CDB-447F-8B47-B201-709813D6E96A}" type="slidenum">
              <a:rPr lang="en-US" smtClean="0"/>
              <a:t>‹#›</a:t>
            </a:fld>
            <a:endParaRPr lang="en-US"/>
          </a:p>
        </p:txBody>
      </p:sp>
      <p:sp>
        <p:nvSpPr>
          <p:cNvPr id="7" name="Title 1"/>
          <p:cNvSpPr txBox="1">
            <a:spLocks/>
          </p:cNvSpPr>
          <p:nvPr userDrawn="1"/>
        </p:nvSpPr>
        <p:spPr>
          <a:xfrm>
            <a:off x="241300" y="211139"/>
            <a:ext cx="8229600" cy="7032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500" dirty="0">
              <a:solidFill>
                <a:schemeClr val="accent1">
                  <a:lumMod val="75000"/>
                </a:schemeClr>
              </a:solidFill>
            </a:endParaRPr>
          </a:p>
        </p:txBody>
      </p:sp>
      <p:cxnSp>
        <p:nvCxnSpPr>
          <p:cNvPr id="8" name="Straight Connector 7"/>
          <p:cNvCxnSpPr/>
          <p:nvPr userDrawn="1"/>
        </p:nvCxnSpPr>
        <p:spPr>
          <a:xfrm>
            <a:off x="212788" y="252943"/>
            <a:ext cx="0" cy="661457"/>
          </a:xfrm>
          <a:prstGeom prst="line">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9697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0" r:id="rId13"/>
    <p:sldLayoutId id="2147483691" r:id="rId14"/>
    <p:sldLayoutId id="2147483692" r:id="rId15"/>
    <p:sldLayoutId id="2147483693" r:id="rId16"/>
    <p:sldLayoutId id="2147483694" r:id="rId17"/>
    <p:sldLayoutId id="2147483695" r:id="rId18"/>
    <p:sldLayoutId id="2147483697" r:id="rId19"/>
    <p:sldLayoutId id="2147483706" r:id="rId20"/>
    <p:sldLayoutId id="2147483707" r:id="rId21"/>
    <p:sldLayoutId id="2147483708"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 id="2147483724" r:id="rId37"/>
    <p:sldLayoutId id="2147483725" r:id="rId3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hyperlink" Target="http://lac.org/toolkits/medicaid/medicaid.htm" TargetMode="External"/><Relationship Id="rId2" Type="http://schemas.openxmlformats.org/officeDocument/2006/relationships/hyperlink" Target="http://lac.org/resources/state-profiles-healthcare-information-for-criminal-justice-system/" TargetMode="Externa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8" Type="http://schemas.openxmlformats.org/officeDocument/2006/relationships/hyperlink" Target="https://dch.georgia.gov/medicaid-faqs#additionalmedicaid" TargetMode="External"/><Relationship Id="rId3" Type="http://schemas.openxmlformats.org/officeDocument/2006/relationships/hyperlink" Target="https://www.healthcare.gov/marketplace/b/create-account/" TargetMode="External"/><Relationship Id="rId7" Type="http://schemas.openxmlformats.org/officeDocument/2006/relationships/hyperlink" Target="https://dch.georgia.gov/medicaid" TargetMode="External"/><Relationship Id="rId2" Type="http://schemas.openxmlformats.org/officeDocument/2006/relationships/hyperlink" Target="https://lac.org/resources/state-profiles-healthcare-information-for-criminal-justice-system/georgia/#_edn3" TargetMode="External"/><Relationship Id="rId1" Type="http://schemas.openxmlformats.org/officeDocument/2006/relationships/slideLayout" Target="../slideLayouts/slideLayout22.xml"/><Relationship Id="rId6" Type="http://schemas.openxmlformats.org/officeDocument/2006/relationships/hyperlink" Target="https://lac.org/resources/state-profiles-healthcare-information-for-criminal-justice-system/georgia/#_edn5" TargetMode="External"/><Relationship Id="rId5" Type="http://schemas.openxmlformats.org/officeDocument/2006/relationships/hyperlink" Target="https://compass.ga.gov/selfservice/" TargetMode="External"/><Relationship Id="rId10" Type="http://schemas.openxmlformats.org/officeDocument/2006/relationships/hyperlink" Target="http://lac.org/resources/state-profiles-healthcare-information-for-criminal-justice-system/" TargetMode="External"/><Relationship Id="rId4" Type="http://schemas.openxmlformats.org/officeDocument/2006/relationships/hyperlink" Target="https://lac.org/resources/state-profiles-healthcare-information-for-criminal-justice-system/georgia/#_edn4" TargetMode="External"/><Relationship Id="rId9" Type="http://schemas.openxmlformats.org/officeDocument/2006/relationships/hyperlink" Target="https://lac.org/resources/state-profiles-healthcare-information-for-criminal-justice-system/georgia/#_edn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hyperlink" Target="http://grants.gov/applicants/find_grant_opportunities.jsp" TargetMode="External"/><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hyperlink" Target="http://www.ojp.usdoj.gov/funding/solicitations.ht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s://csgjusticecenter.org/courts/judges-leadership-initiative/"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hyperlink" Target="mailto:swurzburg@csg.org"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hyperlink" Target="mailto:Taylor.Jones@georgiacourts.gov"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mailto:orandi@csg.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046" y="2062767"/>
            <a:ext cx="8005354" cy="2500916"/>
          </a:xfrm>
        </p:spPr>
        <p:txBody>
          <a:bodyPr>
            <a:normAutofit/>
          </a:bodyPr>
          <a:lstStyle/>
          <a:p>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Mobilizing State and Federal Resources to Support Your Courts</a:t>
            </a:r>
            <a:r>
              <a:rPr lang="en-US" b="1" dirty="0">
                <a:solidFill>
                  <a:srgbClr val="2B3D4B"/>
                </a:solidFill>
              </a:rPr>
              <a:t/>
            </a:r>
            <a:br>
              <a:rPr lang="en-US" b="1" dirty="0">
                <a:solidFill>
                  <a:srgbClr val="2B3D4B"/>
                </a:solidFill>
              </a:rPr>
            </a:br>
            <a:endParaRPr lang="en-US" dirty="0">
              <a:solidFill>
                <a:schemeClr val="accent1">
                  <a:lumMod val="75000"/>
                </a:schemeClr>
              </a:solidFill>
            </a:endParaRPr>
          </a:p>
        </p:txBody>
      </p:sp>
      <p:sp>
        <p:nvSpPr>
          <p:cNvPr id="3" name="Text Placeholder 2"/>
          <p:cNvSpPr>
            <a:spLocks noGrp="1"/>
          </p:cNvSpPr>
          <p:nvPr>
            <p:ph type="body" idx="1"/>
          </p:nvPr>
        </p:nvSpPr>
        <p:spPr/>
        <p:txBody>
          <a:bodyPr/>
          <a:lstStyle/>
          <a:p>
            <a:r>
              <a:rPr lang="en-US" dirty="0" smtClean="0">
                <a:solidFill>
                  <a:schemeClr val="tx2">
                    <a:lumMod val="60000"/>
                    <a:lumOff val="40000"/>
                  </a:schemeClr>
                </a:solidFill>
              </a:rPr>
              <a:t>Georgia Accountability Court Conference</a:t>
            </a:r>
          </a:p>
          <a:p>
            <a:endParaRPr lang="en-US" dirty="0">
              <a:solidFill>
                <a:schemeClr val="tx2">
                  <a:lumMod val="60000"/>
                  <a:lumOff val="40000"/>
                </a:schemeClr>
              </a:solidFill>
            </a:endParaRPr>
          </a:p>
        </p:txBody>
      </p:sp>
      <p:sp>
        <p:nvSpPr>
          <p:cNvPr id="8" name="TextBox 7"/>
          <p:cNvSpPr txBox="1"/>
          <p:nvPr/>
        </p:nvSpPr>
        <p:spPr>
          <a:xfrm>
            <a:off x="3526289" y="1298848"/>
            <a:ext cx="184666" cy="369332"/>
          </a:xfrm>
          <a:prstGeom prst="rect">
            <a:avLst/>
          </a:prstGeom>
          <a:noFill/>
        </p:spPr>
        <p:txBody>
          <a:bodyPr wrap="none" rtlCol="0">
            <a:spAutoFit/>
          </a:bodyPr>
          <a:lstStyle/>
          <a:p>
            <a:endParaRPr lang="en-US" dirty="0"/>
          </a:p>
        </p:txBody>
      </p:sp>
      <p:sp>
        <p:nvSpPr>
          <p:cNvPr id="9" name="TextBox 8"/>
          <p:cNvSpPr txBox="1"/>
          <p:nvPr/>
        </p:nvSpPr>
        <p:spPr>
          <a:xfrm>
            <a:off x="4204421" y="1693435"/>
            <a:ext cx="184666" cy="369332"/>
          </a:xfrm>
          <a:prstGeom prst="rect">
            <a:avLst/>
          </a:prstGeom>
          <a:noFill/>
        </p:spPr>
        <p:txBody>
          <a:bodyPr wrap="none" rtlCol="0">
            <a:spAutoFit/>
          </a:bodyPr>
          <a:lstStyle/>
          <a:p>
            <a:endParaRPr lang="en-US" dirty="0"/>
          </a:p>
        </p:txBody>
      </p:sp>
      <p:sp>
        <p:nvSpPr>
          <p:cNvPr id="10" name="TextBox 9"/>
          <p:cNvSpPr txBox="1"/>
          <p:nvPr/>
        </p:nvSpPr>
        <p:spPr>
          <a:xfrm>
            <a:off x="3809872" y="111799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36045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smtClean="0"/>
              <a:t>BJA </a:t>
            </a:r>
            <a:r>
              <a:rPr lang="en-US" dirty="0"/>
              <a:t>FY </a:t>
            </a:r>
            <a:r>
              <a:rPr lang="en-US" dirty="0" smtClean="0"/>
              <a:t>2015 </a:t>
            </a:r>
            <a:r>
              <a:rPr lang="en-US" dirty="0"/>
              <a:t>Second Chance Act Reentry Program for </a:t>
            </a:r>
            <a:r>
              <a:rPr lang="en-US" dirty="0" smtClean="0"/>
              <a:t>Adults </a:t>
            </a:r>
            <a:r>
              <a:rPr lang="en-US" dirty="0"/>
              <a:t>with Co-Occurring Substance Abuse and Mental Health Disorders </a:t>
            </a:r>
            <a:br>
              <a:rPr lang="en-US" dirty="0"/>
            </a:br>
            <a:endParaRPr lang="en-US" dirty="0"/>
          </a:p>
        </p:txBody>
      </p:sp>
    </p:spTree>
    <p:extLst>
      <p:ext uri="{BB962C8B-B14F-4D97-AF65-F5344CB8AC3E}">
        <p14:creationId xmlns:p14="http://schemas.microsoft.com/office/powerpoint/2010/main" val="1761670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Purpose of Section 201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a:t>
            </a:r>
            <a:r>
              <a:rPr lang="en-US" dirty="0"/>
              <a:t>purpose of Section 201 of the Second Chance Act is to: </a:t>
            </a:r>
          </a:p>
          <a:p>
            <a:r>
              <a:rPr lang="en-US" dirty="0"/>
              <a:t>develop and implement comprehensive and collaborative strategies to increase </a:t>
            </a:r>
            <a:r>
              <a:rPr lang="en-US" dirty="0">
                <a:solidFill>
                  <a:srgbClr val="000000"/>
                </a:solidFill>
              </a:rPr>
              <a:t>public safety and reduce recidivism among reentering </a:t>
            </a:r>
            <a:r>
              <a:rPr lang="en-US" dirty="0" smtClean="0">
                <a:solidFill>
                  <a:srgbClr val="000000"/>
                </a:solidFill>
              </a:rPr>
              <a:t>adults</a:t>
            </a:r>
            <a:r>
              <a:rPr lang="en-US" dirty="0" smtClean="0"/>
              <a:t>. </a:t>
            </a:r>
          </a:p>
          <a:p>
            <a:r>
              <a:rPr lang="en-US" dirty="0" smtClean="0"/>
              <a:t>improve </a:t>
            </a:r>
            <a:r>
              <a:rPr lang="en-US" dirty="0"/>
              <a:t>the provision of drug treatment to </a:t>
            </a:r>
            <a:r>
              <a:rPr lang="en-US" dirty="0" smtClean="0"/>
              <a:t>adults </a:t>
            </a:r>
            <a:r>
              <a:rPr lang="en-US" dirty="0"/>
              <a:t>in secure confinement facilities. </a:t>
            </a:r>
          </a:p>
          <a:p>
            <a:r>
              <a:rPr lang="en-US" dirty="0"/>
              <a:t>reduce long-term substance abusers’ use of alcohol and other drugs while they are in a secure confinement facility and through the completion of parole or court supervision. </a:t>
            </a:r>
          </a:p>
          <a:p>
            <a:endParaRPr lang="en-US" dirty="0"/>
          </a:p>
        </p:txBody>
      </p:sp>
    </p:spTree>
    <p:extLst>
      <p:ext uri="{BB962C8B-B14F-4D97-AF65-F5344CB8AC3E}">
        <p14:creationId xmlns:p14="http://schemas.microsoft.com/office/powerpoint/2010/main" val="1455485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E7E7E"/>
                </a:solidFill>
              </a:rPr>
              <a:t> </a:t>
            </a:r>
            <a:r>
              <a:rPr lang="en-US" sz="3600" dirty="0" smtClean="0">
                <a:solidFill>
                  <a:srgbClr val="7E7E7E"/>
                </a:solidFill>
              </a:rPr>
              <a:t>Purpose </a:t>
            </a:r>
            <a:r>
              <a:rPr lang="en-US" sz="3600" dirty="0">
                <a:solidFill>
                  <a:srgbClr val="7E7E7E"/>
                </a:solidFill>
              </a:rPr>
              <a:t>of the SCA Co-occurring Disorders </a:t>
            </a:r>
            <a:r>
              <a:rPr lang="en-US" sz="3600" dirty="0" smtClean="0">
                <a:solidFill>
                  <a:srgbClr val="7E7E7E"/>
                </a:solidFill>
              </a:rPr>
              <a:t>Grant Program </a:t>
            </a:r>
            <a:endParaRPr lang="en-US" sz="3600" dirty="0">
              <a:solidFill>
                <a:srgbClr val="7E7E7E"/>
              </a:solidFill>
            </a:endParaRPr>
          </a:p>
        </p:txBody>
      </p:sp>
      <p:sp>
        <p:nvSpPr>
          <p:cNvPr id="3" name="Content Placeholder 2"/>
          <p:cNvSpPr>
            <a:spLocks noGrp="1"/>
          </p:cNvSpPr>
          <p:nvPr>
            <p:ph idx="1"/>
          </p:nvPr>
        </p:nvSpPr>
        <p:spPr>
          <a:xfrm>
            <a:off x="457201" y="1489100"/>
            <a:ext cx="8229600" cy="5117727"/>
          </a:xfrm>
        </p:spPr>
        <p:txBody>
          <a:bodyPr>
            <a:normAutofit lnSpcReduction="10000"/>
          </a:bodyPr>
          <a:lstStyle/>
          <a:p>
            <a:pPr lvl="0" defTabSz="457200">
              <a:lnSpc>
                <a:spcPct val="100000"/>
              </a:lnSpc>
              <a:spcBef>
                <a:spcPct val="20000"/>
              </a:spcBef>
              <a:spcAft>
                <a:spcPts val="0"/>
              </a:spcAft>
              <a:buNone/>
            </a:pPr>
            <a:r>
              <a:rPr lang="en-US" sz="2100" i="1" dirty="0">
                <a:solidFill>
                  <a:prstClr val="black"/>
                </a:solidFill>
                <a:latin typeface="Avenir Next Condensed" charset="0"/>
                <a:ea typeface="Avenir Next Condensed" charset="0"/>
                <a:cs typeface="Avenir Next Condensed" charset="0"/>
              </a:rPr>
              <a:t>Goal</a:t>
            </a:r>
          </a:p>
          <a:p>
            <a:pPr marL="342900" indent="-342900" defTabSz="457200">
              <a:lnSpc>
                <a:spcPct val="100000"/>
              </a:lnSpc>
              <a:spcBef>
                <a:spcPct val="20000"/>
              </a:spcBef>
              <a:spcAft>
                <a:spcPts val="0"/>
              </a:spcAft>
              <a:buFont typeface="Arial"/>
              <a:buChar char="•"/>
            </a:pPr>
            <a:r>
              <a:rPr lang="en-US" sz="2100" dirty="0" smtClean="0">
                <a:solidFill>
                  <a:schemeClr val="tx1"/>
                </a:solidFill>
                <a:latin typeface="Avenir Next Condensed" charset="0"/>
                <a:ea typeface="Avenir Next Condensed" charset="0"/>
                <a:cs typeface="Avenir Next Condensed" charset="0"/>
              </a:rPr>
              <a:t>Reduce </a:t>
            </a:r>
            <a:r>
              <a:rPr lang="en-US" sz="2100" dirty="0">
                <a:solidFill>
                  <a:schemeClr val="tx1"/>
                </a:solidFill>
                <a:latin typeface="Avenir Next Condensed" charset="0"/>
                <a:ea typeface="Avenir Next Condensed" charset="0"/>
                <a:cs typeface="Avenir Next Condensed" charset="0"/>
              </a:rPr>
              <a:t>recidivism and </a:t>
            </a:r>
            <a:r>
              <a:rPr lang="en-US" sz="2100" dirty="0" smtClean="0">
                <a:solidFill>
                  <a:schemeClr val="tx1"/>
                </a:solidFill>
                <a:latin typeface="Avenir Next Condensed" charset="0"/>
                <a:ea typeface="Avenir Next Condensed" charset="0"/>
                <a:cs typeface="Avenir Next Condensed" charset="0"/>
              </a:rPr>
              <a:t>improve </a:t>
            </a:r>
            <a:r>
              <a:rPr lang="en-US" sz="2100" dirty="0">
                <a:solidFill>
                  <a:schemeClr val="tx1"/>
                </a:solidFill>
                <a:latin typeface="Avenir Next Condensed" charset="0"/>
                <a:ea typeface="Avenir Next Condensed" charset="0"/>
                <a:cs typeface="Avenir Next Condensed" charset="0"/>
              </a:rPr>
              <a:t>public safety and public health by providing screening, assessment, and pre- and post-release treatment for individuals with co- occurring substance use and mental disorders. </a:t>
            </a:r>
          </a:p>
          <a:p>
            <a:pPr marL="342900" indent="-342900" defTabSz="457200">
              <a:lnSpc>
                <a:spcPct val="100000"/>
              </a:lnSpc>
              <a:spcBef>
                <a:spcPct val="20000"/>
              </a:spcBef>
              <a:spcAft>
                <a:spcPts val="0"/>
              </a:spcAft>
              <a:buFont typeface="Arial"/>
              <a:buChar char="•"/>
            </a:pPr>
            <a:endParaRPr lang="en-US" sz="2100" dirty="0">
              <a:solidFill>
                <a:schemeClr val="tx1"/>
              </a:solidFill>
              <a:latin typeface="Avenir Next Condensed" charset="0"/>
              <a:ea typeface="Avenir Next Condensed" charset="0"/>
              <a:cs typeface="Avenir Next Condensed" charset="0"/>
            </a:endParaRPr>
          </a:p>
          <a:p>
            <a:pPr lvl="0" defTabSz="457200">
              <a:lnSpc>
                <a:spcPct val="100000"/>
              </a:lnSpc>
              <a:spcBef>
                <a:spcPct val="20000"/>
              </a:spcBef>
              <a:spcAft>
                <a:spcPts val="0"/>
              </a:spcAft>
              <a:buNone/>
            </a:pPr>
            <a:r>
              <a:rPr lang="en-US" sz="2100" i="1" dirty="0">
                <a:solidFill>
                  <a:schemeClr val="tx1"/>
                </a:solidFill>
                <a:latin typeface="Avenir Next Condensed" charset="0"/>
                <a:ea typeface="Avenir Next Condensed" charset="0"/>
                <a:cs typeface="Avenir Next Condensed" charset="0"/>
              </a:rPr>
              <a:t>Objectives </a:t>
            </a:r>
          </a:p>
          <a:p>
            <a:pPr marL="457200" indent="-457200">
              <a:spcBef>
                <a:spcPts val="0"/>
              </a:spcBef>
              <a:spcAft>
                <a:spcPts val="0"/>
              </a:spcAft>
              <a:buFont typeface="+mj-lt"/>
              <a:buAutoNum type="arabicPeriod"/>
            </a:pPr>
            <a:r>
              <a:rPr lang="en-US" sz="2100" dirty="0" smtClean="0">
                <a:solidFill>
                  <a:schemeClr val="tx1"/>
                </a:solidFill>
                <a:latin typeface="Avenir Next Condensed" charset="0"/>
                <a:ea typeface="Avenir Next Condensed" charset="0"/>
                <a:cs typeface="Avenir Next Condensed" charset="0"/>
              </a:rPr>
              <a:t>Increase </a:t>
            </a:r>
            <a:r>
              <a:rPr lang="en-US" sz="2100" dirty="0">
                <a:solidFill>
                  <a:schemeClr val="tx1"/>
                </a:solidFill>
                <a:latin typeface="Avenir Next Condensed" charset="0"/>
                <a:ea typeface="Avenir Next Condensed" charset="0"/>
                <a:cs typeface="Avenir Next Condensed" charset="0"/>
              </a:rPr>
              <a:t>the </a:t>
            </a:r>
            <a:r>
              <a:rPr lang="en-US" sz="2100" b="1" dirty="0">
                <a:solidFill>
                  <a:schemeClr val="tx1"/>
                </a:solidFill>
                <a:latin typeface="Avenir Next Condensed" charset="0"/>
                <a:ea typeface="Avenir Next Condensed" charset="0"/>
                <a:cs typeface="Avenir Next Condensed" charset="0"/>
              </a:rPr>
              <a:t>screening and assessment </a:t>
            </a:r>
            <a:r>
              <a:rPr lang="en-US" sz="2100" dirty="0">
                <a:solidFill>
                  <a:schemeClr val="tx1"/>
                </a:solidFill>
                <a:latin typeface="Avenir Next Condensed" charset="0"/>
                <a:ea typeface="Avenir Next Condensed" charset="0"/>
                <a:cs typeface="Avenir Next Condensed" charset="0"/>
              </a:rPr>
              <a:t>for criminogenic risk and needs, substance use, </a:t>
            </a:r>
            <a:r>
              <a:rPr lang="en-US" sz="2100" dirty="0" smtClean="0">
                <a:solidFill>
                  <a:schemeClr val="tx1"/>
                </a:solidFill>
                <a:latin typeface="Avenir Next Condensed" charset="0"/>
                <a:ea typeface="Avenir Next Condensed" charset="0"/>
                <a:cs typeface="Avenir Next Condensed" charset="0"/>
              </a:rPr>
              <a:t>and </a:t>
            </a:r>
            <a:r>
              <a:rPr lang="en-US" sz="2100" dirty="0">
                <a:solidFill>
                  <a:schemeClr val="tx1"/>
                </a:solidFill>
                <a:latin typeface="Avenir Next Condensed" charset="0"/>
                <a:ea typeface="Avenir Next Condensed" charset="0"/>
                <a:cs typeface="Avenir Next Condensed" charset="0"/>
              </a:rPr>
              <a:t>mental disorders in jails and prisons. </a:t>
            </a:r>
          </a:p>
          <a:p>
            <a:pPr marL="457200" indent="-457200">
              <a:spcBef>
                <a:spcPts val="0"/>
              </a:spcBef>
              <a:spcAft>
                <a:spcPts val="0"/>
              </a:spcAft>
              <a:buFont typeface="+mj-lt"/>
              <a:buAutoNum type="arabicPeriod"/>
            </a:pPr>
            <a:r>
              <a:rPr lang="en-US" sz="2100" dirty="0" smtClean="0">
                <a:solidFill>
                  <a:schemeClr val="tx1"/>
                </a:solidFill>
                <a:latin typeface="Avenir Next Condensed" charset="0"/>
                <a:ea typeface="Avenir Next Condensed" charset="0"/>
                <a:cs typeface="Avenir Next Condensed" charset="0"/>
              </a:rPr>
              <a:t>Improve </a:t>
            </a:r>
            <a:r>
              <a:rPr lang="en-US" sz="2100" dirty="0">
                <a:solidFill>
                  <a:schemeClr val="tx1"/>
                </a:solidFill>
                <a:latin typeface="Avenir Next Condensed" charset="0"/>
                <a:ea typeface="Avenir Next Condensed" charset="0"/>
                <a:cs typeface="Avenir Next Condensed" charset="0"/>
              </a:rPr>
              <a:t>the provision of </a:t>
            </a:r>
            <a:r>
              <a:rPr lang="en-US" sz="2100" b="1" dirty="0">
                <a:solidFill>
                  <a:schemeClr val="tx1"/>
                </a:solidFill>
                <a:latin typeface="Avenir Next Condensed" charset="0"/>
                <a:ea typeface="Avenir Next Condensed" charset="0"/>
                <a:cs typeface="Avenir Next Condensed" charset="0"/>
              </a:rPr>
              <a:t>integrated treatment </a:t>
            </a:r>
            <a:r>
              <a:rPr lang="en-US" sz="2100" dirty="0">
                <a:solidFill>
                  <a:schemeClr val="tx1"/>
                </a:solidFill>
                <a:latin typeface="Avenir Next Condensed" charset="0"/>
                <a:ea typeface="Avenir Next Condensed" charset="0"/>
                <a:cs typeface="Avenir Next Condensed" charset="0"/>
              </a:rPr>
              <a:t>to adults with co-occurring substance use </a:t>
            </a:r>
            <a:r>
              <a:rPr lang="en-US" sz="2100" dirty="0" smtClean="0">
                <a:solidFill>
                  <a:schemeClr val="tx1"/>
                </a:solidFill>
                <a:latin typeface="Avenir Next Condensed" charset="0"/>
                <a:ea typeface="Avenir Next Condensed" charset="0"/>
                <a:cs typeface="Avenir Next Condensed" charset="0"/>
              </a:rPr>
              <a:t>and </a:t>
            </a:r>
            <a:r>
              <a:rPr lang="en-US" sz="2100" dirty="0">
                <a:solidFill>
                  <a:schemeClr val="tx1"/>
                </a:solidFill>
                <a:latin typeface="Avenir Next Condensed" charset="0"/>
                <a:ea typeface="Avenir Next Condensed" charset="0"/>
                <a:cs typeface="Avenir Next Condensed" charset="0"/>
              </a:rPr>
              <a:t>mental disorders pre- and post-release from incarceration. </a:t>
            </a:r>
          </a:p>
          <a:p>
            <a:pPr marL="457200" indent="-457200">
              <a:spcBef>
                <a:spcPts val="0"/>
              </a:spcBef>
              <a:spcAft>
                <a:spcPts val="0"/>
              </a:spcAft>
              <a:buFont typeface="+mj-lt"/>
              <a:buAutoNum type="arabicPeriod"/>
            </a:pPr>
            <a:r>
              <a:rPr lang="en-US" sz="2100" dirty="0" smtClean="0">
                <a:solidFill>
                  <a:schemeClr val="tx1"/>
                </a:solidFill>
                <a:latin typeface="Avenir Next Condensed" charset="0"/>
                <a:ea typeface="Avenir Next Condensed" charset="0"/>
                <a:cs typeface="Avenir Next Condensed" charset="0"/>
              </a:rPr>
              <a:t>Develop </a:t>
            </a:r>
            <a:r>
              <a:rPr lang="en-US" sz="2100" b="1" dirty="0">
                <a:solidFill>
                  <a:schemeClr val="tx1"/>
                </a:solidFill>
                <a:latin typeface="Avenir Next Condensed" charset="0"/>
                <a:ea typeface="Avenir Next Condensed" charset="0"/>
                <a:cs typeface="Avenir Next Condensed" charset="0"/>
              </a:rPr>
              <a:t>reentry case plans </a:t>
            </a:r>
            <a:r>
              <a:rPr lang="en-US" sz="2100" dirty="0">
                <a:solidFill>
                  <a:schemeClr val="tx1"/>
                </a:solidFill>
                <a:latin typeface="Avenir Next Condensed" charset="0"/>
                <a:ea typeface="Avenir Next Condensed" charset="0"/>
                <a:cs typeface="Avenir Next Condensed" charset="0"/>
              </a:rPr>
              <a:t>that incorporate the results for risk and needs assessment, </a:t>
            </a:r>
            <a:r>
              <a:rPr lang="en-US" sz="2100" dirty="0" smtClean="0">
                <a:solidFill>
                  <a:schemeClr val="tx1"/>
                </a:solidFill>
                <a:latin typeface="Avenir Next Condensed" charset="0"/>
                <a:ea typeface="Avenir Next Condensed" charset="0"/>
                <a:cs typeface="Avenir Next Condensed" charset="0"/>
              </a:rPr>
              <a:t>substance </a:t>
            </a:r>
            <a:r>
              <a:rPr lang="en-US" sz="2100" dirty="0">
                <a:solidFill>
                  <a:schemeClr val="tx1"/>
                </a:solidFill>
                <a:latin typeface="Avenir Next Condensed" charset="0"/>
                <a:ea typeface="Avenir Next Condensed" charset="0"/>
                <a:cs typeface="Avenir Next Condensed" charset="0"/>
              </a:rPr>
              <a:t>use disorders, and mental disorders to develop supervision and program components. </a:t>
            </a:r>
          </a:p>
          <a:p>
            <a:endParaRPr lang="en-US" sz="1400" dirty="0">
              <a:latin typeface="Avenir Next Condensed" charset="0"/>
              <a:ea typeface="Avenir Next Condensed" charset="0"/>
              <a:cs typeface="Avenir Next Condensed" charset="0"/>
            </a:endParaRPr>
          </a:p>
        </p:txBody>
      </p:sp>
      <p:sp>
        <p:nvSpPr>
          <p:cNvPr id="4" name="Slide Number Placeholder 3"/>
          <p:cNvSpPr>
            <a:spLocks noGrp="1"/>
          </p:cNvSpPr>
          <p:nvPr>
            <p:ph type="sldNum" sz="quarter" idx="12"/>
          </p:nvPr>
        </p:nvSpPr>
        <p:spPr/>
        <p:txBody>
          <a:bodyPr/>
          <a:lstStyle/>
          <a:p>
            <a:r>
              <a:rPr lang="en-US" sz="1100" dirty="0" smtClean="0"/>
              <a:t>  Council of State Governments Justice Center </a:t>
            </a:r>
            <a:r>
              <a:rPr lang="en-US" dirty="0" smtClean="0"/>
              <a:t>| </a:t>
            </a:r>
            <a:fld id="{054FADC0-F0D0-6246-B4F3-F9D77D690E2E}" type="slidenum">
              <a:rPr lang="en-US" smtClean="0"/>
              <a:pPr/>
              <a:t>12</a:t>
            </a:fld>
            <a:endParaRPr lang="en-US" dirty="0"/>
          </a:p>
        </p:txBody>
      </p:sp>
    </p:spTree>
    <p:extLst>
      <p:ext uri="{BB962C8B-B14F-4D97-AF65-F5344CB8AC3E}">
        <p14:creationId xmlns:p14="http://schemas.microsoft.com/office/powerpoint/2010/main" val="1609654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22" y="361724"/>
            <a:ext cx="8531578" cy="685829"/>
          </a:xfrm>
        </p:spPr>
        <p:txBody>
          <a:bodyPr/>
          <a:lstStyle/>
          <a:p>
            <a:r>
              <a:rPr lang="en-US" sz="3800" dirty="0">
                <a:solidFill>
                  <a:srgbClr val="7E7E7E"/>
                </a:solidFill>
              </a:rPr>
              <a:t> Co-Occurring Disorders Program Expectations</a:t>
            </a:r>
          </a:p>
        </p:txBody>
      </p:sp>
      <p:sp>
        <p:nvSpPr>
          <p:cNvPr id="3" name="Content Placeholder 2"/>
          <p:cNvSpPr>
            <a:spLocks noGrp="1"/>
          </p:cNvSpPr>
          <p:nvPr>
            <p:ph idx="1"/>
          </p:nvPr>
        </p:nvSpPr>
        <p:spPr>
          <a:xfrm>
            <a:off x="457200" y="1312638"/>
            <a:ext cx="8229600" cy="5229890"/>
          </a:xfrm>
        </p:spPr>
        <p:txBody>
          <a:bodyPr/>
          <a:lstStyle/>
          <a:p>
            <a:pPr lvl="0" defTabSz="457200">
              <a:lnSpc>
                <a:spcPct val="100000"/>
              </a:lnSpc>
              <a:spcBef>
                <a:spcPct val="20000"/>
              </a:spcBef>
              <a:spcAft>
                <a:spcPts val="0"/>
              </a:spcAft>
              <a:buNone/>
            </a:pPr>
            <a:r>
              <a:rPr lang="en-US" sz="2800" dirty="0" smtClean="0">
                <a:solidFill>
                  <a:prstClr val="black"/>
                </a:solidFill>
                <a:latin typeface="Avenir Next Condensed" charset="0"/>
                <a:ea typeface="Avenir Next Condensed" charset="0"/>
                <a:cs typeface="Avenir Next Condensed" charset="0"/>
              </a:rPr>
              <a:t>Planning Phase</a:t>
            </a:r>
          </a:p>
          <a:p>
            <a:pPr marL="627063" lvl="3" indent="-457200" defTabSz="457200">
              <a:spcBef>
                <a:spcPct val="20000"/>
              </a:spcBef>
              <a:buFont typeface="Arial" charset="0"/>
              <a:buChar char="•"/>
            </a:pPr>
            <a:r>
              <a:rPr lang="en-US" sz="2300" dirty="0" smtClean="0">
                <a:solidFill>
                  <a:prstClr val="black"/>
                </a:solidFill>
                <a:latin typeface="Avenir Next Condensed" charset="0"/>
                <a:ea typeface="Avenir Next Condensed" charset="0"/>
                <a:cs typeface="Avenir Next Condensed" charset="0"/>
              </a:rPr>
              <a:t>Grantees will use the </a:t>
            </a:r>
            <a:r>
              <a:rPr lang="en-US" sz="2300" dirty="0">
                <a:solidFill>
                  <a:prstClr val="black"/>
                </a:solidFill>
                <a:latin typeface="Avenir Next Condensed" charset="0"/>
                <a:ea typeface="Avenir Next Condensed" charset="0"/>
                <a:cs typeface="Avenir Next Condensed" charset="0"/>
              </a:rPr>
              <a:t>P&amp;I Guide </a:t>
            </a:r>
            <a:r>
              <a:rPr lang="en-US" sz="2300" dirty="0" smtClean="0">
                <a:solidFill>
                  <a:prstClr val="black"/>
                </a:solidFill>
                <a:latin typeface="Avenir Next Condensed" charset="0"/>
                <a:ea typeface="Avenir Next Condensed" charset="0"/>
                <a:cs typeface="Avenir Next Condensed" charset="0"/>
              </a:rPr>
              <a:t>to develop a strategic </a:t>
            </a:r>
            <a:r>
              <a:rPr lang="en-US" sz="2300" dirty="0">
                <a:solidFill>
                  <a:prstClr val="black"/>
                </a:solidFill>
                <a:latin typeface="Avenir Next Condensed" charset="0"/>
                <a:ea typeface="Avenir Next Condensed" charset="0"/>
                <a:cs typeface="Avenir Next Condensed" charset="0"/>
              </a:rPr>
              <a:t>plan that incorporates evidence-based programs, policies, and </a:t>
            </a:r>
            <a:r>
              <a:rPr lang="en-US" sz="2300" dirty="0" smtClean="0">
                <a:solidFill>
                  <a:prstClr val="black"/>
                </a:solidFill>
                <a:latin typeface="Avenir Next Condensed" charset="0"/>
                <a:ea typeface="Avenir Next Condensed" charset="0"/>
                <a:cs typeface="Avenir Next Condensed" charset="0"/>
              </a:rPr>
              <a:t>practices</a:t>
            </a:r>
          </a:p>
          <a:p>
            <a:pPr marL="627063" lvl="3" indent="-457200" defTabSz="457200">
              <a:spcBef>
                <a:spcPct val="20000"/>
              </a:spcBef>
              <a:buFont typeface="Arial" charset="0"/>
              <a:buChar char="•"/>
            </a:pPr>
            <a:endParaRPr lang="en-US" sz="2600" dirty="0" smtClean="0">
              <a:solidFill>
                <a:prstClr val="black"/>
              </a:solidFill>
              <a:latin typeface="Avenir Next Condensed" charset="0"/>
              <a:ea typeface="Avenir Next Condensed" charset="0"/>
              <a:cs typeface="Avenir Next Condensed" charset="0"/>
            </a:endParaRPr>
          </a:p>
          <a:p>
            <a:pPr defTabSz="457200">
              <a:lnSpc>
                <a:spcPct val="100000"/>
              </a:lnSpc>
              <a:spcBef>
                <a:spcPct val="20000"/>
              </a:spcBef>
              <a:spcAft>
                <a:spcPts val="0"/>
              </a:spcAft>
              <a:buNone/>
            </a:pPr>
            <a:r>
              <a:rPr lang="en-US" sz="2600" dirty="0" smtClean="0">
                <a:solidFill>
                  <a:prstClr val="black"/>
                </a:solidFill>
                <a:latin typeface="Avenir Next Condensed" charset="0"/>
                <a:ea typeface="Avenir Next Condensed" charset="0"/>
                <a:cs typeface="Avenir Next Condensed" charset="0"/>
              </a:rPr>
              <a:t>Implementation Phase</a:t>
            </a:r>
          </a:p>
          <a:p>
            <a:pPr marL="457200" indent="-457200" defTabSz="457200">
              <a:lnSpc>
                <a:spcPct val="100000"/>
              </a:lnSpc>
              <a:spcBef>
                <a:spcPct val="20000"/>
              </a:spcBef>
              <a:spcAft>
                <a:spcPts val="0"/>
              </a:spcAft>
              <a:buFont typeface="Arial" charset="0"/>
              <a:buChar char="•"/>
            </a:pPr>
            <a:r>
              <a:rPr lang="en-US" sz="2600" dirty="0" smtClean="0">
                <a:solidFill>
                  <a:prstClr val="black"/>
                </a:solidFill>
                <a:latin typeface="Avenir Next Condensed" charset="0"/>
                <a:ea typeface="Avenir Next Condensed" charset="0"/>
                <a:cs typeface="Avenir Next Condensed" charset="0"/>
              </a:rPr>
              <a:t>Grantees will focus on: </a:t>
            </a:r>
          </a:p>
          <a:p>
            <a:pPr marL="627063" lvl="3" indent="-457200" defTabSz="457200">
              <a:spcBef>
                <a:spcPct val="20000"/>
              </a:spcBef>
              <a:buFont typeface="Courier New" charset="0"/>
              <a:buChar char="o"/>
            </a:pPr>
            <a:r>
              <a:rPr lang="en-US" sz="2300" dirty="0" smtClean="0">
                <a:solidFill>
                  <a:prstClr val="black"/>
                </a:solidFill>
                <a:latin typeface="Avenir Next Condensed" charset="0"/>
                <a:ea typeface="Avenir Next Condensed" charset="0"/>
                <a:cs typeface="Avenir Next Condensed" charset="0"/>
              </a:rPr>
              <a:t>Meeting their target population</a:t>
            </a:r>
          </a:p>
          <a:p>
            <a:pPr marL="627063" lvl="3" indent="-457200" defTabSz="457200">
              <a:spcBef>
                <a:spcPct val="20000"/>
              </a:spcBef>
              <a:buFont typeface="Courier New" charset="0"/>
              <a:buChar char="o"/>
            </a:pPr>
            <a:r>
              <a:rPr lang="en-US" sz="2300" dirty="0" smtClean="0">
                <a:solidFill>
                  <a:prstClr val="black"/>
                </a:solidFill>
                <a:latin typeface="Avenir Next Condensed" charset="0"/>
                <a:ea typeface="Avenir Next Condensed" charset="0"/>
                <a:cs typeface="Avenir Next Condensed" charset="0"/>
              </a:rPr>
              <a:t>Implementing screening &amp; assessment</a:t>
            </a:r>
          </a:p>
          <a:p>
            <a:pPr marL="627063" lvl="3" indent="-457200" defTabSz="457200">
              <a:spcBef>
                <a:spcPct val="20000"/>
              </a:spcBef>
              <a:buFont typeface="Courier New" charset="0"/>
              <a:buChar char="o"/>
            </a:pPr>
            <a:r>
              <a:rPr lang="en-US" sz="2300" dirty="0" smtClean="0">
                <a:solidFill>
                  <a:prstClr val="black"/>
                </a:solidFill>
                <a:latin typeface="Avenir Next Condensed" charset="0"/>
                <a:ea typeface="Avenir Next Condensed" charset="0"/>
                <a:cs typeface="Avenir Next Condensed" charset="0"/>
              </a:rPr>
              <a:t>Implementing treatment services pre- and post-release </a:t>
            </a:r>
          </a:p>
          <a:p>
            <a:pPr marL="627063" lvl="3" indent="-457200" defTabSz="457200">
              <a:spcBef>
                <a:spcPct val="20000"/>
              </a:spcBef>
              <a:buFont typeface="Courier New" charset="0"/>
              <a:buChar char="o"/>
            </a:pPr>
            <a:r>
              <a:rPr lang="en-US" sz="2300" dirty="0" smtClean="0">
                <a:solidFill>
                  <a:prstClr val="black"/>
                </a:solidFill>
                <a:latin typeface="Avenir Next Condensed" charset="0"/>
                <a:ea typeface="Avenir Next Condensed" charset="0"/>
                <a:cs typeface="Avenir Next Condensed" charset="0"/>
              </a:rPr>
              <a:t>Collaborating between criminal justice and behavioral health partners</a:t>
            </a:r>
            <a:endParaRPr lang="en-US" sz="2300" dirty="0">
              <a:solidFill>
                <a:prstClr val="black"/>
              </a:solidFill>
              <a:latin typeface="Avenir Next Condensed" charset="0"/>
              <a:ea typeface="Avenir Next Condensed" charset="0"/>
              <a:cs typeface="Avenir Next Condensed" charset="0"/>
            </a:endParaRPr>
          </a:p>
        </p:txBody>
      </p:sp>
      <p:sp>
        <p:nvSpPr>
          <p:cNvPr id="4" name="Slide Number Placeholder 3"/>
          <p:cNvSpPr>
            <a:spLocks noGrp="1"/>
          </p:cNvSpPr>
          <p:nvPr>
            <p:ph type="sldNum" sz="quarter" idx="12"/>
          </p:nvPr>
        </p:nvSpPr>
        <p:spPr/>
        <p:txBody>
          <a:bodyPr/>
          <a:lstStyle/>
          <a:p>
            <a:r>
              <a:rPr lang="en-US" sz="1100" smtClean="0"/>
              <a:t>  Council of State Governments Justice Center </a:t>
            </a:r>
            <a:r>
              <a:rPr lang="en-US" smtClean="0"/>
              <a:t>| </a:t>
            </a:r>
            <a:fld id="{054FADC0-F0D0-6246-B4F3-F9D77D690E2E}" type="slidenum">
              <a:rPr lang="en-US" smtClean="0"/>
              <a:pPr/>
              <a:t>13</a:t>
            </a:fld>
            <a:endParaRPr lang="en-US" dirty="0"/>
          </a:p>
        </p:txBody>
      </p:sp>
    </p:spTree>
    <p:extLst>
      <p:ext uri="{BB962C8B-B14F-4D97-AF65-F5344CB8AC3E}">
        <p14:creationId xmlns:p14="http://schemas.microsoft.com/office/powerpoint/2010/main" val="5736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40914"/>
            <a:ext cx="8229600" cy="1143000"/>
          </a:xfrm>
        </p:spPr>
        <p:txBody>
          <a:bodyPr>
            <a:normAutofit fontScale="90000"/>
          </a:bodyPr>
          <a:lstStyle/>
          <a:p>
            <a:pPr eaLnBrk="1" hangingPunct="1"/>
            <a:r>
              <a:rPr lang="en-US" dirty="0" smtClean="0">
                <a:latin typeface="+mj-lt"/>
              </a:rPr>
              <a:t>Justice and Mental Health Collaboration Program Funding</a:t>
            </a:r>
            <a:endParaRPr lang="en-US" dirty="0">
              <a:latin typeface="+mj-lt"/>
            </a:endParaRPr>
          </a:p>
        </p:txBody>
      </p:sp>
      <p:sp>
        <p:nvSpPr>
          <p:cNvPr id="6148" name="TextBox 5"/>
          <p:cNvSpPr txBox="1">
            <a:spLocks noChangeArrowheads="1"/>
          </p:cNvSpPr>
          <p:nvPr/>
        </p:nvSpPr>
        <p:spPr bwMode="auto">
          <a:xfrm>
            <a:off x="336757" y="1546128"/>
            <a:ext cx="4603954" cy="5098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00"/>
              </a:spcAft>
              <a:buClr>
                <a:srgbClr val="A04DA3"/>
              </a:buClr>
              <a:buFont typeface="Arial" charset="0"/>
              <a:buChar char="•"/>
            </a:pPr>
            <a:r>
              <a:rPr lang="en-US" sz="2400" dirty="0">
                <a:latin typeface="+mn-lt"/>
              </a:rPr>
              <a:t>Mentally Ill Offender Treatment and Crime Reduction </a:t>
            </a:r>
            <a:r>
              <a:rPr lang="en-US" sz="2400" dirty="0" smtClean="0">
                <a:latin typeface="+mn-lt"/>
              </a:rPr>
              <a:t>Act Public </a:t>
            </a:r>
            <a:r>
              <a:rPr lang="en-US" sz="2400" dirty="0">
                <a:latin typeface="+mn-lt"/>
              </a:rPr>
              <a:t>Law 108-414 signed into law in 2004 with bipartisan support</a:t>
            </a:r>
          </a:p>
          <a:p>
            <a:pPr eaLnBrk="1" hangingPunct="1">
              <a:spcAft>
                <a:spcPts val="400"/>
              </a:spcAft>
              <a:buClr>
                <a:srgbClr val="A04DA3"/>
              </a:buClr>
              <a:buFont typeface="Arial" charset="0"/>
              <a:buChar char="•"/>
            </a:pPr>
            <a:r>
              <a:rPr lang="en-US" sz="2400" dirty="0">
                <a:latin typeface="+mn-lt"/>
              </a:rPr>
              <a:t>Authorized </a:t>
            </a:r>
            <a:r>
              <a:rPr lang="en-US" sz="2400" dirty="0" smtClean="0">
                <a:latin typeface="+mn-lt"/>
              </a:rPr>
              <a:t>JMHCP: </a:t>
            </a:r>
            <a:r>
              <a:rPr lang="en-US" sz="2400" dirty="0">
                <a:latin typeface="+mn-lt"/>
              </a:rPr>
              <a:t>$50 million for criminal justice-mental health initiatives</a:t>
            </a:r>
          </a:p>
          <a:p>
            <a:pPr eaLnBrk="1" hangingPunct="1">
              <a:spcAft>
                <a:spcPts val="400"/>
              </a:spcAft>
              <a:buClr>
                <a:srgbClr val="A04DA3"/>
              </a:buClr>
              <a:buFont typeface="Arial" charset="0"/>
              <a:buChar char="•"/>
            </a:pPr>
            <a:r>
              <a:rPr lang="en-US" sz="2400" dirty="0">
                <a:latin typeface="+mn-lt"/>
              </a:rPr>
              <a:t>Reauthorized for five years in 2008 (Public Law 108-416</a:t>
            </a:r>
            <a:r>
              <a:rPr lang="en-US" sz="2400" dirty="0" smtClean="0">
                <a:latin typeface="+mn-lt"/>
              </a:rPr>
              <a:t>)</a:t>
            </a:r>
          </a:p>
          <a:p>
            <a:pPr eaLnBrk="1" hangingPunct="1">
              <a:spcAft>
                <a:spcPts val="400"/>
              </a:spcAft>
              <a:buClr>
                <a:srgbClr val="A04DA3"/>
              </a:buClr>
              <a:buFont typeface="Arial" charset="0"/>
              <a:buChar char="•"/>
            </a:pPr>
            <a:r>
              <a:rPr lang="en-US" sz="2400" dirty="0" smtClean="0">
                <a:latin typeface="+mn-lt"/>
              </a:rPr>
              <a:t>December 2016 the 21st </a:t>
            </a:r>
            <a:r>
              <a:rPr lang="en-US" sz="2400" dirty="0">
                <a:latin typeface="+mn-lt"/>
              </a:rPr>
              <a:t>Century Cures </a:t>
            </a:r>
            <a:r>
              <a:rPr lang="en-US" sz="2400" dirty="0" smtClean="0">
                <a:latin typeface="+mn-lt"/>
              </a:rPr>
              <a:t>Act provided funding for JMHCP and MH Courts</a:t>
            </a:r>
            <a:endParaRPr lang="en-US" sz="2400" dirty="0">
              <a:latin typeface="+mn-lt"/>
            </a:endParaRPr>
          </a:p>
          <a:p>
            <a:pPr eaLnBrk="1" hangingPunct="1">
              <a:spcAft>
                <a:spcPts val="400"/>
              </a:spcAft>
              <a:buClr>
                <a:srgbClr val="A04DA3"/>
              </a:buClr>
              <a:buFont typeface="Arial" charset="0"/>
              <a:buChar char="•"/>
            </a:pPr>
            <a:endParaRPr lang="en-US" sz="2400" dirty="0" smtClean="0">
              <a:latin typeface="+mj-lt"/>
            </a:endParaRPr>
          </a:p>
        </p:txBody>
      </p:sp>
      <p:pic>
        <p:nvPicPr>
          <p:cNvPr id="5" name="Picture 4"/>
          <p:cNvPicPr>
            <a:picLocks noChangeAspect="1"/>
          </p:cNvPicPr>
          <p:nvPr/>
        </p:nvPicPr>
        <p:blipFill>
          <a:blip r:embed="rId3"/>
          <a:stretch>
            <a:fillRect/>
          </a:stretch>
        </p:blipFill>
        <p:spPr>
          <a:xfrm>
            <a:off x="4863144" y="2606039"/>
            <a:ext cx="3823656" cy="1687465"/>
          </a:xfrm>
          <a:prstGeom prst="rect">
            <a:avLst/>
          </a:prstGeom>
        </p:spPr>
      </p:pic>
    </p:spTree>
    <p:extLst>
      <p:ext uri="{BB962C8B-B14F-4D97-AF65-F5344CB8AC3E}">
        <p14:creationId xmlns:p14="http://schemas.microsoft.com/office/powerpoint/2010/main" val="1999542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0545" y="194788"/>
            <a:ext cx="7886700" cy="994172"/>
          </a:xfrm>
        </p:spPr>
        <p:txBody>
          <a:bodyPr>
            <a:normAutofit/>
          </a:bodyPr>
          <a:lstStyle/>
          <a:p>
            <a:r>
              <a:rPr lang="en-US" sz="3600" dirty="0">
                <a:latin typeface="Calibri"/>
                <a:cs typeface="Calibri"/>
              </a:rPr>
              <a:t>JMHCP Grantee Categories</a:t>
            </a:r>
          </a:p>
        </p:txBody>
      </p:sp>
      <p:graphicFrame>
        <p:nvGraphicFramePr>
          <p:cNvPr id="5" name="Chart 4"/>
          <p:cNvGraphicFramePr>
            <a:graphicFrameLocks/>
          </p:cNvGraphicFramePr>
          <p:nvPr>
            <p:extLst/>
          </p:nvPr>
        </p:nvGraphicFramePr>
        <p:xfrm>
          <a:off x="716280" y="1005840"/>
          <a:ext cx="7720965" cy="5394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9848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the JMHCP fund?</a:t>
            </a:r>
            <a:endParaRPr lang="en-US" dirty="0"/>
          </a:p>
        </p:txBody>
      </p:sp>
      <p:graphicFrame>
        <p:nvGraphicFramePr>
          <p:cNvPr id="5" name="Content Placeholder 4"/>
          <p:cNvGraphicFramePr>
            <a:graphicFrameLocks noGrp="1"/>
          </p:cNvGraphicFramePr>
          <p:nvPr>
            <p:ph idx="1"/>
            <p:extLst/>
          </p:nvPr>
        </p:nvGraphicFramePr>
        <p:xfrm>
          <a:off x="948935" y="1885985"/>
          <a:ext cx="7531100" cy="4102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999FE08D-73F8-4633-89D3-515E047AA9D1}" type="slidenum">
              <a:rPr lang="en-US" smtClean="0">
                <a:solidFill>
                  <a:srgbClr val="FFFFFF"/>
                </a:solidFill>
                <a:latin typeface="Arial"/>
              </a:rPr>
              <a:pPr>
                <a:defRPr/>
              </a:pPr>
              <a:t>16</a:t>
            </a:fld>
            <a:endParaRPr lang="en-US" dirty="0">
              <a:solidFill>
                <a:srgbClr val="FFFFFF"/>
              </a:solidFill>
              <a:latin typeface="Arial"/>
            </a:endParaRPr>
          </a:p>
        </p:txBody>
      </p:sp>
    </p:spTree>
    <p:extLst>
      <p:ext uri="{BB962C8B-B14F-4D97-AF65-F5344CB8AC3E}">
        <p14:creationId xmlns:p14="http://schemas.microsoft.com/office/powerpoint/2010/main" val="1290901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222" y="25595"/>
            <a:ext cx="8531578" cy="685829"/>
          </a:xfrm>
        </p:spPr>
        <p:txBody>
          <a:bodyPr/>
          <a:lstStyle/>
          <a:p>
            <a:r>
              <a:rPr lang="en-US" dirty="0" smtClean="0"/>
              <a:t>New Focus: Diversion </a:t>
            </a:r>
            <a:r>
              <a:rPr lang="en-US" dirty="0"/>
              <a:t>&amp;</a:t>
            </a:r>
            <a:r>
              <a:rPr lang="en-US" dirty="0" smtClean="0"/>
              <a:t> </a:t>
            </a:r>
            <a:br>
              <a:rPr lang="en-US" dirty="0" smtClean="0"/>
            </a:br>
            <a:r>
              <a:rPr lang="en-US" dirty="0" smtClean="0"/>
              <a:t>Systems Planning</a:t>
            </a:r>
            <a:endParaRPr lang="en-US" dirty="0"/>
          </a:p>
        </p:txBody>
      </p:sp>
      <p:sp>
        <p:nvSpPr>
          <p:cNvPr id="2" name="Content Placeholder 1"/>
          <p:cNvSpPr>
            <a:spLocks noGrp="1"/>
          </p:cNvSpPr>
          <p:nvPr>
            <p:ph idx="1"/>
          </p:nvPr>
        </p:nvSpPr>
        <p:spPr>
          <a:xfrm>
            <a:off x="457200" y="1312638"/>
            <a:ext cx="8229600" cy="5073172"/>
          </a:xfrm>
        </p:spPr>
        <p:txBody>
          <a:bodyPr>
            <a:normAutofit fontScale="92500" lnSpcReduction="20000"/>
          </a:bodyPr>
          <a:lstStyle/>
          <a:p>
            <a:r>
              <a:rPr lang="en-US" dirty="0"/>
              <a:t>For FY 2017</a:t>
            </a:r>
            <a:r>
              <a:rPr lang="en-US" dirty="0" smtClean="0"/>
              <a:t>, BJA </a:t>
            </a:r>
            <a:r>
              <a:rPr lang="en-US" dirty="0"/>
              <a:t>has revised the goals of JMHCP to: </a:t>
            </a:r>
            <a:r>
              <a:rPr lang="en-US" dirty="0" smtClean="0"/>
              <a:t> </a:t>
            </a:r>
          </a:p>
          <a:p>
            <a:pPr lvl="1"/>
            <a:r>
              <a:rPr lang="en-US" dirty="0" smtClean="0"/>
              <a:t>increase </a:t>
            </a:r>
            <a:r>
              <a:rPr lang="en-US" dirty="0"/>
              <a:t>early identification and front-end diversion of people with mental health and co-occurring substance use disorders identified at early intercept points within the justice </a:t>
            </a:r>
            <a:r>
              <a:rPr lang="en-US" dirty="0" smtClean="0"/>
              <a:t>system.</a:t>
            </a:r>
          </a:p>
          <a:p>
            <a:pPr lvl="1"/>
            <a:r>
              <a:rPr lang="en-US" dirty="0" smtClean="0"/>
              <a:t>move </a:t>
            </a:r>
            <a:r>
              <a:rPr lang="en-US" dirty="0"/>
              <a:t>away from facilitating small-scale programming, which meets the needs of a limited target population, and move toward support for systemic reviews and changes. </a:t>
            </a:r>
            <a:endParaRPr lang="en-US" dirty="0" smtClean="0"/>
          </a:p>
          <a:p>
            <a:r>
              <a:rPr lang="en-US" dirty="0" smtClean="0"/>
              <a:t>This </a:t>
            </a:r>
            <a:r>
              <a:rPr lang="en-US" dirty="0"/>
              <a:t>will allow state, local, and tribal justice systems to more comprehensively respond to people with mental illnesses and co-occurring substance use disorders</a:t>
            </a:r>
            <a:endParaRPr lang="en-US" dirty="0" smtClean="0"/>
          </a:p>
        </p:txBody>
      </p:sp>
    </p:spTree>
    <p:extLst>
      <p:ext uri="{BB962C8B-B14F-4D97-AF65-F5344CB8AC3E}">
        <p14:creationId xmlns:p14="http://schemas.microsoft.com/office/powerpoint/2010/main" val="212818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Court-Based Program Requirements</a:t>
            </a:r>
            <a:endParaRPr lang="en-US" dirty="0"/>
          </a:p>
        </p:txBody>
      </p:sp>
      <p:sp>
        <p:nvSpPr>
          <p:cNvPr id="3" name="Content Placeholder 2"/>
          <p:cNvSpPr>
            <a:spLocks noGrp="1"/>
          </p:cNvSpPr>
          <p:nvPr>
            <p:ph idx="1"/>
          </p:nvPr>
        </p:nvSpPr>
        <p:spPr>
          <a:xfrm>
            <a:off x="457200" y="1312638"/>
            <a:ext cx="8229600" cy="5545362"/>
          </a:xfrm>
        </p:spPr>
        <p:txBody>
          <a:bodyPr>
            <a:normAutofit fontScale="70000" lnSpcReduction="20000"/>
          </a:bodyPr>
          <a:lstStyle/>
          <a:p>
            <a:r>
              <a:rPr lang="en-US" dirty="0"/>
              <a:t>I</a:t>
            </a:r>
            <a:r>
              <a:rPr lang="en-US" dirty="0" smtClean="0"/>
              <a:t>n determining eligibility, </a:t>
            </a:r>
            <a:r>
              <a:rPr lang="en-US" dirty="0"/>
              <a:t>the relevant prosecuting attorney, defense attorney, probation or corrections official, judge, and mental health or substance abuse agency representative shall take into </a:t>
            </a:r>
            <a:r>
              <a:rPr lang="en-US" dirty="0" smtClean="0"/>
              <a:t>account:</a:t>
            </a:r>
          </a:p>
          <a:p>
            <a:pPr lvl="1"/>
            <a:r>
              <a:rPr lang="en-US" dirty="0" smtClean="0"/>
              <a:t>(</a:t>
            </a:r>
            <a:r>
              <a:rPr lang="en-US" dirty="0"/>
              <a:t>1) whether the participation of the defendant in the program would pose </a:t>
            </a:r>
            <a:r>
              <a:rPr lang="en-US" b="1" dirty="0"/>
              <a:t>a substantial risk of violence </a:t>
            </a:r>
            <a:r>
              <a:rPr lang="en-US" dirty="0"/>
              <a:t>to the </a:t>
            </a:r>
            <a:r>
              <a:rPr lang="en-US" dirty="0" smtClean="0"/>
              <a:t>community</a:t>
            </a:r>
          </a:p>
          <a:p>
            <a:pPr lvl="1"/>
            <a:r>
              <a:rPr lang="en-US" dirty="0" smtClean="0"/>
              <a:t>(</a:t>
            </a:r>
            <a:r>
              <a:rPr lang="en-US" dirty="0"/>
              <a:t>2) the </a:t>
            </a:r>
            <a:r>
              <a:rPr lang="en-US" b="1" dirty="0"/>
              <a:t>criminal history </a:t>
            </a:r>
            <a:r>
              <a:rPr lang="en-US" dirty="0"/>
              <a:t>of the defendant and the nature and severity of the offense for which the defendant is charged, </a:t>
            </a:r>
            <a:endParaRPr lang="en-US" dirty="0" smtClean="0"/>
          </a:p>
          <a:p>
            <a:pPr lvl="1"/>
            <a:r>
              <a:rPr lang="en-US" dirty="0" smtClean="0"/>
              <a:t>(</a:t>
            </a:r>
            <a:r>
              <a:rPr lang="en-US" dirty="0"/>
              <a:t>3) the views of any relevant </a:t>
            </a:r>
            <a:r>
              <a:rPr lang="en-US" b="1" dirty="0"/>
              <a:t>victims</a:t>
            </a:r>
            <a:r>
              <a:rPr lang="en-US" dirty="0"/>
              <a:t> to the offense, </a:t>
            </a:r>
            <a:endParaRPr lang="en-US" dirty="0" smtClean="0"/>
          </a:p>
          <a:p>
            <a:pPr lvl="1"/>
            <a:r>
              <a:rPr lang="en-US" dirty="0" smtClean="0"/>
              <a:t>(</a:t>
            </a:r>
            <a:r>
              <a:rPr lang="en-US" dirty="0"/>
              <a:t>4) the extent to which the defendant would </a:t>
            </a:r>
            <a:r>
              <a:rPr lang="en-US" b="1" dirty="0"/>
              <a:t>benefit from participation</a:t>
            </a:r>
            <a:r>
              <a:rPr lang="en-US" dirty="0"/>
              <a:t> in the program, </a:t>
            </a:r>
            <a:endParaRPr lang="en-US" dirty="0" smtClean="0"/>
          </a:p>
          <a:p>
            <a:pPr lvl="1"/>
            <a:r>
              <a:rPr lang="en-US" dirty="0" smtClean="0"/>
              <a:t>(</a:t>
            </a:r>
            <a:r>
              <a:rPr lang="en-US" dirty="0"/>
              <a:t>5) the extent to which the community would realize </a:t>
            </a:r>
            <a:r>
              <a:rPr lang="en-US" b="1" dirty="0"/>
              <a:t>cost savings </a:t>
            </a:r>
            <a:r>
              <a:rPr lang="en-US" dirty="0"/>
              <a:t>because of the defendant's participation in the program, and </a:t>
            </a:r>
            <a:endParaRPr lang="en-US" dirty="0" smtClean="0"/>
          </a:p>
          <a:p>
            <a:pPr lvl="1"/>
            <a:r>
              <a:rPr lang="en-US" dirty="0" smtClean="0"/>
              <a:t>(6</a:t>
            </a:r>
            <a:r>
              <a:rPr lang="en-US" dirty="0"/>
              <a:t>) whether the defendant </a:t>
            </a:r>
            <a:r>
              <a:rPr lang="en-US" b="1" dirty="0"/>
              <a:t>satisfies the eligibility criteria </a:t>
            </a:r>
            <a:r>
              <a:rPr lang="en-US" dirty="0"/>
              <a:t>for program participation unanimously established by the relevant prosecuting attorney, defense attorney, probation or corrections official, judge and mental health or substance abuse agency representative</a:t>
            </a:r>
            <a:r>
              <a:rPr lang="en-US" dirty="0" smtClean="0"/>
              <a:t>.</a:t>
            </a:r>
            <a:endParaRPr lang="en-US" dirty="0"/>
          </a:p>
        </p:txBody>
      </p:sp>
    </p:spTree>
    <p:extLst>
      <p:ext uri="{BB962C8B-B14F-4D97-AF65-F5344CB8AC3E}">
        <p14:creationId xmlns:p14="http://schemas.microsoft.com/office/powerpoint/2010/main" val="187903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a:bodyPr>
          <a:lstStyle/>
          <a:p>
            <a:pPr eaLnBrk="1" hangingPunct="1"/>
            <a:r>
              <a:rPr lang="en-US" dirty="0" smtClean="0">
                <a:latin typeface="+mj-lt"/>
              </a:rPr>
              <a:t>The JMHCP Grantees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33" y="1737543"/>
            <a:ext cx="7874472" cy="41596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029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1300" y="249239"/>
            <a:ext cx="8229600" cy="570647"/>
          </a:xfrm>
          <a:prstGeom prst="rect">
            <a:avLst/>
          </a:prstGeom>
        </p:spPr>
        <p:txBody>
          <a:bodyPr>
            <a:normAutofit/>
          </a:bodyPr>
          <a:lstStyle/>
          <a:p>
            <a:pPr algn="l"/>
            <a:r>
              <a:rPr lang="en-US" sz="2800" dirty="0">
                <a:solidFill>
                  <a:schemeClr val="accent1">
                    <a:lumMod val="75000"/>
                  </a:schemeClr>
                </a:solidFill>
              </a:rPr>
              <a:t>Welcome and Introductions</a:t>
            </a:r>
          </a:p>
        </p:txBody>
      </p:sp>
      <p:sp>
        <p:nvSpPr>
          <p:cNvPr id="3" name="Content Placeholder 2"/>
          <p:cNvSpPr>
            <a:spLocks noGrp="1"/>
          </p:cNvSpPr>
          <p:nvPr>
            <p:ph idx="4294967295"/>
          </p:nvPr>
        </p:nvSpPr>
        <p:spPr>
          <a:xfrm>
            <a:off x="438150" y="1122760"/>
            <a:ext cx="8267700" cy="4612480"/>
          </a:xfrm>
        </p:spPr>
        <p:txBody>
          <a:bodyPr>
            <a:noAutofit/>
          </a:bodyPr>
          <a:lstStyle/>
          <a:p>
            <a:endParaRPr lang="en-US" sz="2800" dirty="0" smtClean="0">
              <a:solidFill>
                <a:srgbClr val="376092"/>
              </a:solidFill>
            </a:endParaRPr>
          </a:p>
          <a:p>
            <a:r>
              <a:rPr lang="en-US" sz="2800" dirty="0" smtClean="0">
                <a:solidFill>
                  <a:srgbClr val="376092"/>
                </a:solidFill>
              </a:rPr>
              <a:t>Sarah Wurzburg, </a:t>
            </a:r>
            <a:r>
              <a:rPr lang="en-US" sz="2800" i="1" dirty="0" smtClean="0">
                <a:solidFill>
                  <a:srgbClr val="376092"/>
                </a:solidFill>
              </a:rPr>
              <a:t>Deputy Program Director, Behavioral Health, the Council of State Governments Justice Center </a:t>
            </a:r>
          </a:p>
          <a:p>
            <a:endParaRPr lang="en-US" sz="2800" dirty="0">
              <a:solidFill>
                <a:srgbClr val="376092"/>
              </a:solidFill>
            </a:endParaRPr>
          </a:p>
          <a:p>
            <a:r>
              <a:rPr lang="en-US" sz="2800" dirty="0" smtClean="0">
                <a:solidFill>
                  <a:srgbClr val="376092"/>
                </a:solidFill>
              </a:rPr>
              <a:t>Taylor Jones, </a:t>
            </a:r>
            <a:r>
              <a:rPr lang="en-US" sz="2800" i="1" dirty="0" smtClean="0">
                <a:solidFill>
                  <a:srgbClr val="376092"/>
                </a:solidFill>
              </a:rPr>
              <a:t>Executive Director, Council of Accountability Court Judges</a:t>
            </a:r>
            <a:endParaRPr lang="en-US" sz="2800" i="1" dirty="0">
              <a:solidFill>
                <a:srgbClr val="376092"/>
              </a:solidFill>
            </a:endParaRPr>
          </a:p>
          <a:p>
            <a:pPr marL="0" indent="0">
              <a:buNone/>
            </a:pPr>
            <a:endParaRPr lang="en-US" altLang="en-US" sz="2400" i="1" dirty="0">
              <a:solidFill>
                <a:srgbClr val="376092"/>
              </a:solidFill>
            </a:endParaRPr>
          </a:p>
          <a:p>
            <a:pPr marL="0" indent="0">
              <a:buNone/>
            </a:pPr>
            <a:endParaRPr lang="en-US" altLang="en-US" sz="2400" dirty="0">
              <a:solidFill>
                <a:srgbClr val="376092"/>
              </a:solidFill>
            </a:endParaRPr>
          </a:p>
          <a:p>
            <a:endParaRPr lang="en-US" altLang="en-US" sz="2400" dirty="0">
              <a:solidFill>
                <a:srgbClr val="376092"/>
              </a:solidFill>
            </a:endParaRPr>
          </a:p>
          <a:p>
            <a:endParaRPr lang="en-US" sz="2400" dirty="0">
              <a:solidFill>
                <a:srgbClr val="376092"/>
              </a:solidFill>
            </a:endParaRPr>
          </a:p>
          <a:p>
            <a:endParaRPr lang="en-US" sz="2400" dirty="0">
              <a:solidFill>
                <a:srgbClr val="376092"/>
              </a:solidFill>
            </a:endParaRPr>
          </a:p>
        </p:txBody>
      </p:sp>
    </p:spTree>
    <p:extLst>
      <p:ext uri="{BB962C8B-B14F-4D97-AF65-F5344CB8AC3E}">
        <p14:creationId xmlns:p14="http://schemas.microsoft.com/office/powerpoint/2010/main" val="192231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JMHCP Categories</a:t>
            </a:r>
            <a:endParaRPr lang="en-US" dirty="0"/>
          </a:p>
        </p:txBody>
      </p:sp>
      <p:sp>
        <p:nvSpPr>
          <p:cNvPr id="3" name="Content Placeholder 2"/>
          <p:cNvSpPr>
            <a:spLocks noGrp="1"/>
          </p:cNvSpPr>
          <p:nvPr>
            <p:ph idx="1"/>
          </p:nvPr>
        </p:nvSpPr>
        <p:spPr/>
        <p:txBody>
          <a:bodyPr>
            <a:normAutofit lnSpcReduction="10000"/>
          </a:bodyPr>
          <a:lstStyle/>
          <a:p>
            <a:r>
              <a:rPr lang="en-US" sz="3600" dirty="0"/>
              <a:t>Category 1: Collaborative </a:t>
            </a:r>
            <a:r>
              <a:rPr lang="en-US" sz="3600" dirty="0" smtClean="0"/>
              <a:t>County </a:t>
            </a:r>
            <a:r>
              <a:rPr lang="en-US" sz="3600" dirty="0"/>
              <a:t>Approaches to Reducing the Prevalence of Individuals with Mental Disorders in Jail </a:t>
            </a:r>
          </a:p>
          <a:p>
            <a:r>
              <a:rPr lang="en-US" sz="3600" dirty="0"/>
              <a:t>Category 2</a:t>
            </a:r>
            <a:r>
              <a:rPr lang="en-US" sz="3600" dirty="0" smtClean="0"/>
              <a:t>: </a:t>
            </a:r>
            <a:r>
              <a:rPr lang="en-US" sz="3600" dirty="0"/>
              <a:t>Strategic Planning for Law Enforcement and Mental Health Collaboration</a:t>
            </a:r>
          </a:p>
          <a:p>
            <a:r>
              <a:rPr lang="en-US" sz="3600" dirty="0"/>
              <a:t>Category 3: </a:t>
            </a:r>
            <a:r>
              <a:rPr lang="en-US" sz="3600" dirty="0" smtClean="0"/>
              <a:t>Implementation &amp; Expansion </a:t>
            </a:r>
            <a:endParaRPr lang="en-US" sz="3600" dirty="0"/>
          </a:p>
          <a:p>
            <a:endParaRPr lang="en-US" dirty="0"/>
          </a:p>
        </p:txBody>
      </p:sp>
    </p:spTree>
    <p:extLst>
      <p:ext uri="{BB962C8B-B14F-4D97-AF65-F5344CB8AC3E}">
        <p14:creationId xmlns:p14="http://schemas.microsoft.com/office/powerpoint/2010/main" val="158126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22" y="274638"/>
            <a:ext cx="8531578" cy="685829"/>
          </a:xfrm>
        </p:spPr>
        <p:txBody>
          <a:bodyPr/>
          <a:lstStyle/>
          <a:p>
            <a:r>
              <a:rPr lang="en-US" dirty="0" smtClean="0"/>
              <a:t>Grant Categories</a:t>
            </a:r>
            <a:endParaRPr lang="en-US" dirty="0"/>
          </a:p>
        </p:txBody>
      </p:sp>
      <p:sp>
        <p:nvSpPr>
          <p:cNvPr id="3" name="Content Placeholder 2"/>
          <p:cNvSpPr>
            <a:spLocks noGrp="1"/>
          </p:cNvSpPr>
          <p:nvPr>
            <p:ph idx="1"/>
          </p:nvPr>
        </p:nvSpPr>
        <p:spPr>
          <a:xfrm>
            <a:off x="457200" y="960467"/>
            <a:ext cx="8229600" cy="5897533"/>
          </a:xfrm>
        </p:spPr>
        <p:txBody>
          <a:bodyPr>
            <a:normAutofit fontScale="62500" lnSpcReduction="20000"/>
          </a:bodyPr>
          <a:lstStyle/>
          <a:p>
            <a:r>
              <a:rPr lang="en-US" b="1" dirty="0"/>
              <a:t>Category 1: Collaborative </a:t>
            </a:r>
            <a:r>
              <a:rPr lang="en-US" b="1" dirty="0" smtClean="0"/>
              <a:t>County </a:t>
            </a:r>
            <a:r>
              <a:rPr lang="en-US" b="1" dirty="0"/>
              <a:t>Approaches to Reducing the Prevalence of Individuals with Mental Disorders in </a:t>
            </a:r>
            <a:r>
              <a:rPr lang="en-US" b="1" dirty="0" smtClean="0"/>
              <a:t>Jail: </a:t>
            </a:r>
            <a:r>
              <a:rPr lang="en-US" dirty="0" smtClean="0"/>
              <a:t>grantees </a:t>
            </a:r>
            <a:r>
              <a:rPr lang="en-US" dirty="0"/>
              <a:t>will demonstrate a </a:t>
            </a:r>
            <a:r>
              <a:rPr lang="en-US" dirty="0" err="1"/>
              <a:t>systemwide</a:t>
            </a:r>
            <a:r>
              <a:rPr lang="en-US" dirty="0"/>
              <a:t> coordinated approach to safely reduce the prevalence of individuals with mental disorders in local jails. </a:t>
            </a:r>
            <a:endParaRPr lang="en-US" dirty="0" smtClean="0"/>
          </a:p>
          <a:p>
            <a:pPr lvl="1"/>
            <a:r>
              <a:rPr lang="en-US" i="1" dirty="0" smtClean="0"/>
              <a:t>Grant Amount</a:t>
            </a:r>
            <a:r>
              <a:rPr lang="en-US" dirty="0" smtClean="0"/>
              <a:t>: Up </a:t>
            </a:r>
            <a:r>
              <a:rPr lang="en-US" dirty="0"/>
              <a:t>to $200,000, </a:t>
            </a:r>
            <a:r>
              <a:rPr lang="en-US" i="1" dirty="0" smtClean="0"/>
              <a:t>Project Period</a:t>
            </a:r>
            <a:r>
              <a:rPr lang="en-US" dirty="0" smtClean="0"/>
              <a:t>: 24 </a:t>
            </a:r>
            <a:r>
              <a:rPr lang="en-US" dirty="0"/>
              <a:t>months </a:t>
            </a:r>
            <a:endParaRPr lang="en-US" dirty="0" smtClean="0"/>
          </a:p>
          <a:p>
            <a:endParaRPr lang="en-US" sz="1400" dirty="0"/>
          </a:p>
          <a:p>
            <a:r>
              <a:rPr lang="en-US" b="1" dirty="0"/>
              <a:t>Category 2: Strategic Planning for Law Enforcement and Mental Health Collaboration: </a:t>
            </a:r>
            <a:r>
              <a:rPr lang="en-US" dirty="0" smtClean="0"/>
              <a:t>grantees </a:t>
            </a:r>
            <a:r>
              <a:rPr lang="en-US" dirty="0"/>
              <a:t>will design their community’s law enforcement mental health collaboration strategy to improve responses to, and connections to services for, people with mental health and co-occurring disorders by conducting a comprehensive agency assessment of policy and practice, developing an agency training plan, building and maintaining a data collection system, and partnering with mental health and the community. </a:t>
            </a:r>
            <a:endParaRPr lang="en-US" dirty="0" smtClean="0"/>
          </a:p>
          <a:p>
            <a:pPr lvl="1"/>
            <a:r>
              <a:rPr lang="en-US" i="1" dirty="0" smtClean="0"/>
              <a:t>Grant </a:t>
            </a:r>
            <a:r>
              <a:rPr lang="en-US" i="1" dirty="0"/>
              <a:t>Amount</a:t>
            </a:r>
            <a:r>
              <a:rPr lang="en-US" dirty="0"/>
              <a:t>: Up to </a:t>
            </a:r>
            <a:r>
              <a:rPr lang="en-US" dirty="0" smtClean="0"/>
              <a:t>$75,000</a:t>
            </a:r>
            <a:r>
              <a:rPr lang="en-US" dirty="0"/>
              <a:t>, </a:t>
            </a:r>
            <a:r>
              <a:rPr lang="en-US" i="1" dirty="0"/>
              <a:t>Project Period</a:t>
            </a:r>
            <a:r>
              <a:rPr lang="en-US" dirty="0"/>
              <a:t>: </a:t>
            </a:r>
            <a:r>
              <a:rPr lang="en-US" dirty="0" smtClean="0"/>
              <a:t>12 </a:t>
            </a:r>
            <a:r>
              <a:rPr lang="en-US" dirty="0"/>
              <a:t>months </a:t>
            </a:r>
            <a:endParaRPr lang="en-US" dirty="0" smtClean="0"/>
          </a:p>
          <a:p>
            <a:endParaRPr lang="en-US" sz="1400" dirty="0"/>
          </a:p>
          <a:p>
            <a:r>
              <a:rPr lang="en-US" b="1" dirty="0"/>
              <a:t>Category 3: Implementation and Expansion: </a:t>
            </a:r>
            <a:r>
              <a:rPr lang="en-US" dirty="0" smtClean="0"/>
              <a:t>grantees </a:t>
            </a:r>
            <a:r>
              <a:rPr lang="en-US" dirty="0"/>
              <a:t>will implement targeted mental health and justice system interventions to address the needs of individuals with mental disorders or expand upon (or improve) well-established mental health and justice system collaboration strategies to address the needs of individuals with mental health disorders and to improve public safety. </a:t>
            </a:r>
            <a:endParaRPr lang="en-US" dirty="0" smtClean="0"/>
          </a:p>
          <a:p>
            <a:pPr lvl="1"/>
            <a:r>
              <a:rPr lang="en-US" i="1" dirty="0" smtClean="0"/>
              <a:t>Grant </a:t>
            </a:r>
            <a:r>
              <a:rPr lang="en-US" i="1" dirty="0"/>
              <a:t>Amount</a:t>
            </a:r>
            <a:r>
              <a:rPr lang="en-US" dirty="0"/>
              <a:t>: Up to </a:t>
            </a:r>
            <a:r>
              <a:rPr lang="en-US" dirty="0" smtClean="0"/>
              <a:t>$300,000</a:t>
            </a:r>
            <a:r>
              <a:rPr lang="en-US" dirty="0"/>
              <a:t>, </a:t>
            </a:r>
            <a:r>
              <a:rPr lang="en-US" i="1" dirty="0"/>
              <a:t>Project Period</a:t>
            </a:r>
            <a:r>
              <a:rPr lang="en-US" dirty="0"/>
              <a:t>: 24 months </a:t>
            </a:r>
          </a:p>
        </p:txBody>
      </p:sp>
    </p:spTree>
    <p:extLst>
      <p:ext uri="{BB962C8B-B14F-4D97-AF65-F5344CB8AC3E}">
        <p14:creationId xmlns:p14="http://schemas.microsoft.com/office/powerpoint/2010/main" val="389169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23" y="0"/>
            <a:ext cx="8531578" cy="960467"/>
          </a:xfrm>
        </p:spPr>
        <p:txBody>
          <a:bodyPr/>
          <a:lstStyle/>
          <a:p>
            <a:r>
              <a:rPr lang="en-US" smtClean="0"/>
              <a:t>Category 3: Implementation and Expansion</a:t>
            </a:r>
            <a:endParaRPr lang="en-US"/>
          </a:p>
        </p:txBody>
      </p:sp>
      <p:sp>
        <p:nvSpPr>
          <p:cNvPr id="3" name="Content Placeholder 2"/>
          <p:cNvSpPr>
            <a:spLocks noGrp="1"/>
          </p:cNvSpPr>
          <p:nvPr>
            <p:ph idx="1"/>
          </p:nvPr>
        </p:nvSpPr>
        <p:spPr>
          <a:xfrm>
            <a:off x="457200" y="1626919"/>
            <a:ext cx="8229600" cy="4327974"/>
          </a:xfrm>
        </p:spPr>
        <p:txBody>
          <a:bodyPr>
            <a:normAutofit fontScale="70000" lnSpcReduction="20000"/>
          </a:bodyPr>
          <a:lstStyle/>
          <a:p>
            <a:r>
              <a:rPr lang="en-US" dirty="0"/>
              <a:t>I</a:t>
            </a:r>
            <a:r>
              <a:rPr lang="en-US" dirty="0" smtClean="0"/>
              <a:t>mplement </a:t>
            </a:r>
            <a:r>
              <a:rPr lang="en-US" dirty="0"/>
              <a:t>an already initiated plan or expand upon (or improve) a well-established collaboration plan between justice and mental health partners. </a:t>
            </a:r>
          </a:p>
          <a:p>
            <a:r>
              <a:rPr lang="en-US" dirty="0"/>
              <a:t>grants can support law enforcement response programs; court-based initiatives such as mental health courts, pretrial services, and diversion/alternative prosecution and sentencing programs; treatment accountability services; specialized training for justice and treatment professionals; corrections/community corrections initiatives; transitional and reentry services; treatment; and non-treatment recovery support services coordination and delivery including case management, housing placement and supportive housing, job training and placement, education, primary and mental health care, and family supportive services. </a:t>
            </a:r>
          </a:p>
          <a:p>
            <a:endParaRPr lang="en-US" dirty="0"/>
          </a:p>
        </p:txBody>
      </p:sp>
    </p:spTree>
    <p:extLst>
      <p:ext uri="{BB962C8B-B14F-4D97-AF65-F5344CB8AC3E}">
        <p14:creationId xmlns:p14="http://schemas.microsoft.com/office/powerpoint/2010/main" val="2049139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&amp; Implementation Guide</a:t>
            </a:r>
            <a:endParaRPr lang="en-US" dirty="0"/>
          </a:p>
        </p:txBody>
      </p:sp>
      <p:sp>
        <p:nvSpPr>
          <p:cNvPr id="3" name="Content Placeholder 2"/>
          <p:cNvSpPr>
            <a:spLocks noGrp="1"/>
          </p:cNvSpPr>
          <p:nvPr>
            <p:ph idx="1"/>
          </p:nvPr>
        </p:nvSpPr>
        <p:spPr>
          <a:xfrm>
            <a:off x="457200" y="1312637"/>
            <a:ext cx="8229600" cy="5387965"/>
          </a:xfrm>
        </p:spPr>
        <p:txBody>
          <a:bodyPr>
            <a:normAutofit fontScale="92500" lnSpcReduction="10000"/>
          </a:bodyPr>
          <a:lstStyle/>
          <a:p>
            <a:r>
              <a:rPr lang="en-US" dirty="0"/>
              <a:t>Grantees will receive intensive technical assistance and </a:t>
            </a:r>
            <a:r>
              <a:rPr lang="en-US" dirty="0" smtClean="0"/>
              <a:t>access </a:t>
            </a:r>
            <a:r>
              <a:rPr lang="en-US" dirty="0"/>
              <a:t>up to $100,000 of the total grant award in order to complete and submit a </a:t>
            </a:r>
            <a:r>
              <a:rPr lang="en-US" dirty="0" smtClean="0"/>
              <a:t>required P&amp;I Guide </a:t>
            </a:r>
          </a:p>
          <a:p>
            <a:r>
              <a:rPr lang="en-US" dirty="0" smtClean="0"/>
              <a:t>Program </a:t>
            </a:r>
            <a:r>
              <a:rPr lang="en-US" dirty="0"/>
              <a:t>budget approval and coordination with a technical assistance coordinator is required to complete and submit a Planning and Implementation Guide. </a:t>
            </a:r>
            <a:endParaRPr lang="en-US" dirty="0" smtClean="0"/>
          </a:p>
          <a:p>
            <a:r>
              <a:rPr lang="en-US" dirty="0"/>
              <a:t>Law enforcement agencies that apply under Category 3 must demonstrate a track record of collaboration or partnership with community mental health agencies. </a:t>
            </a:r>
          </a:p>
          <a:p>
            <a:endParaRPr lang="en-US" dirty="0"/>
          </a:p>
        </p:txBody>
      </p:sp>
    </p:spTree>
    <p:extLst>
      <p:ext uri="{BB962C8B-B14F-4D97-AF65-F5344CB8AC3E}">
        <p14:creationId xmlns:p14="http://schemas.microsoft.com/office/powerpoint/2010/main" val="599701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3: Allowable Uses</a:t>
            </a:r>
            <a:endParaRPr lang="en-US" dirty="0"/>
          </a:p>
        </p:txBody>
      </p:sp>
      <p:sp>
        <p:nvSpPr>
          <p:cNvPr id="3" name="Content Placeholder 2"/>
          <p:cNvSpPr>
            <a:spLocks noGrp="1"/>
          </p:cNvSpPr>
          <p:nvPr>
            <p:ph idx="1"/>
          </p:nvPr>
        </p:nvSpPr>
        <p:spPr>
          <a:xfrm>
            <a:off x="457200" y="1312637"/>
            <a:ext cx="8229600" cy="5328005"/>
          </a:xfrm>
        </p:spPr>
        <p:txBody>
          <a:bodyPr/>
          <a:lstStyle/>
          <a:p>
            <a:pPr marL="514350" indent="-514350">
              <a:buFont typeface="+mj-lt"/>
              <a:buAutoNum type="alphaLcPeriod"/>
            </a:pPr>
            <a:r>
              <a:rPr lang="en-US" dirty="0"/>
              <a:t>Training for criminal justice, mental health, and substance use treatment personnel </a:t>
            </a:r>
          </a:p>
          <a:p>
            <a:pPr marL="514350" indent="-514350">
              <a:buFont typeface="+mj-lt"/>
              <a:buAutoNum type="alphaLcPeriod"/>
            </a:pPr>
            <a:r>
              <a:rPr lang="en-US" dirty="0"/>
              <a:t>Enhance Access to Community-Based Healthcare Services and Coverage </a:t>
            </a:r>
          </a:p>
          <a:p>
            <a:pPr marL="514350" indent="-514350">
              <a:buFont typeface="+mj-lt"/>
              <a:buAutoNum type="alphaLcPeriod"/>
            </a:pPr>
            <a:r>
              <a:rPr lang="en-US" dirty="0" smtClean="0"/>
              <a:t>Law </a:t>
            </a:r>
            <a:r>
              <a:rPr lang="en-US" dirty="0"/>
              <a:t>Enforcement Responses </a:t>
            </a:r>
          </a:p>
          <a:p>
            <a:pPr marL="514350" indent="-514350">
              <a:buFont typeface="+mj-lt"/>
              <a:buAutoNum type="alphaLcPeriod"/>
            </a:pPr>
            <a:r>
              <a:rPr lang="en-US" dirty="0"/>
              <a:t>Diversion and Alternative Sentencing </a:t>
            </a:r>
          </a:p>
          <a:p>
            <a:pPr marL="514350" indent="-514350">
              <a:buFont typeface="+mj-lt"/>
              <a:buAutoNum type="alphaLcPeriod"/>
            </a:pPr>
            <a:r>
              <a:rPr lang="en-US" dirty="0"/>
              <a:t>Correctional Facility Grants </a:t>
            </a:r>
          </a:p>
          <a:p>
            <a:pPr marL="514350" indent="-514350">
              <a:buFont typeface="+mj-lt"/>
              <a:buAutoNum type="alphaLcPeriod"/>
            </a:pPr>
            <a:r>
              <a:rPr lang="en-US" dirty="0"/>
              <a:t>Community Supervision Strategies </a:t>
            </a:r>
            <a:endParaRPr lang="en-US" dirty="0" smtClean="0"/>
          </a:p>
          <a:p>
            <a:pPr marL="514350" indent="-514350">
              <a:buFont typeface="+mj-lt"/>
              <a:buAutoNum type="alphaLcPeriod"/>
            </a:pPr>
            <a:r>
              <a:rPr lang="en-US" dirty="0"/>
              <a:t>Case Management and Direct Services </a:t>
            </a:r>
          </a:p>
          <a:p>
            <a:endParaRPr lang="en-US" b="1" dirty="0"/>
          </a:p>
          <a:p>
            <a:endParaRPr lang="en-US" dirty="0"/>
          </a:p>
        </p:txBody>
      </p:sp>
    </p:spTree>
    <p:extLst>
      <p:ext uri="{BB962C8B-B14F-4D97-AF65-F5344CB8AC3E}">
        <p14:creationId xmlns:p14="http://schemas.microsoft.com/office/powerpoint/2010/main" val="1238605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Implementation Phase and Expansion </a:t>
            </a:r>
            <a:r>
              <a:rPr lang="en-US" dirty="0" smtClean="0"/>
              <a:t>(Category 2 and 3) </a:t>
            </a:r>
            <a:endParaRPr lang="en-US" dirty="0"/>
          </a:p>
        </p:txBody>
      </p:sp>
      <p:sp>
        <p:nvSpPr>
          <p:cNvPr id="3" name="Content Placeholder 2"/>
          <p:cNvSpPr>
            <a:spLocks noGrp="1"/>
          </p:cNvSpPr>
          <p:nvPr>
            <p:ph idx="1"/>
          </p:nvPr>
        </p:nvSpPr>
        <p:spPr>
          <a:xfrm>
            <a:off x="457200" y="1600201"/>
            <a:ext cx="8229600" cy="4825088"/>
          </a:xfrm>
        </p:spPr>
        <p:txBody>
          <a:bodyPr>
            <a:normAutofit lnSpcReduction="10000"/>
          </a:bodyPr>
          <a:lstStyle/>
          <a:p>
            <a:pPr marL="514350" indent="-514350">
              <a:buFont typeface="+mj-lt"/>
              <a:buAutoNum type="alphaLcPeriod"/>
            </a:pPr>
            <a:r>
              <a:rPr lang="en-US" dirty="0" smtClean="0"/>
              <a:t>Law </a:t>
            </a:r>
            <a:r>
              <a:rPr lang="en-US" dirty="0"/>
              <a:t>Enforcement Responses (a Priority </a:t>
            </a:r>
            <a:r>
              <a:rPr lang="en-US" dirty="0" smtClean="0"/>
              <a:t>Consideration)</a:t>
            </a:r>
          </a:p>
          <a:p>
            <a:pPr marL="514350" indent="-514350">
              <a:buFont typeface="+mj-lt"/>
              <a:buAutoNum type="alphaLcPeriod"/>
            </a:pPr>
            <a:r>
              <a:rPr lang="en-US" dirty="0" smtClean="0"/>
              <a:t>Training </a:t>
            </a:r>
            <a:r>
              <a:rPr lang="en-US" dirty="0"/>
              <a:t>for criminal justice, mental health and substance use treatment </a:t>
            </a:r>
            <a:r>
              <a:rPr lang="en-US" dirty="0" smtClean="0"/>
              <a:t>personnel</a:t>
            </a:r>
            <a:endParaRPr lang="en-US" dirty="0"/>
          </a:p>
          <a:p>
            <a:pPr marL="514350" indent="-514350">
              <a:buFont typeface="+mj-lt"/>
              <a:buAutoNum type="alphaLcPeriod"/>
            </a:pPr>
            <a:r>
              <a:rPr lang="en-US" dirty="0" smtClean="0"/>
              <a:t>Enhance </a:t>
            </a:r>
            <a:r>
              <a:rPr lang="en-US" dirty="0"/>
              <a:t>Access to Community-Based Healthcare Services and </a:t>
            </a:r>
            <a:r>
              <a:rPr lang="en-US" dirty="0" smtClean="0"/>
              <a:t>Coverage</a:t>
            </a:r>
            <a:endParaRPr lang="en-US" dirty="0"/>
          </a:p>
          <a:p>
            <a:pPr marL="514350" indent="-514350">
              <a:buFont typeface="+mj-lt"/>
              <a:buAutoNum type="alphaLcPeriod"/>
            </a:pPr>
            <a:r>
              <a:rPr lang="en-US" dirty="0" smtClean="0"/>
              <a:t>Community </a:t>
            </a:r>
            <a:r>
              <a:rPr lang="en-US" dirty="0"/>
              <a:t>Supervision </a:t>
            </a:r>
            <a:r>
              <a:rPr lang="en-US" dirty="0" smtClean="0"/>
              <a:t>Strategies</a:t>
            </a:r>
          </a:p>
          <a:p>
            <a:pPr marL="514350" indent="-514350">
              <a:buFont typeface="+mj-lt"/>
              <a:buAutoNum type="alphaLcPeriod"/>
            </a:pPr>
            <a:r>
              <a:rPr lang="en-US" dirty="0" smtClean="0"/>
              <a:t>Diversion </a:t>
            </a:r>
            <a:r>
              <a:rPr lang="en-US" dirty="0"/>
              <a:t>and Alternative </a:t>
            </a:r>
            <a:r>
              <a:rPr lang="en-US" dirty="0" smtClean="0"/>
              <a:t>Sentencing</a:t>
            </a:r>
            <a:endParaRPr lang="en-US" dirty="0"/>
          </a:p>
          <a:p>
            <a:pPr marL="514350" indent="-514350">
              <a:buFont typeface="+mj-lt"/>
              <a:buAutoNum type="alphaLcPeriod"/>
            </a:pPr>
            <a:r>
              <a:rPr lang="en-US" dirty="0" smtClean="0"/>
              <a:t>Case </a:t>
            </a:r>
            <a:r>
              <a:rPr lang="en-US" dirty="0"/>
              <a:t>Management and Direct </a:t>
            </a:r>
            <a:r>
              <a:rPr lang="en-US" dirty="0" smtClean="0"/>
              <a:t>Services</a:t>
            </a:r>
            <a:endParaRPr lang="en-US" dirty="0"/>
          </a:p>
        </p:txBody>
      </p:sp>
    </p:spTree>
    <p:extLst>
      <p:ext uri="{BB962C8B-B14F-4D97-AF65-F5344CB8AC3E}">
        <p14:creationId xmlns:p14="http://schemas.microsoft.com/office/powerpoint/2010/main" val="4483190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for Applicants </a:t>
            </a:r>
            <a:endParaRPr lang="en-US" dirty="0"/>
          </a:p>
        </p:txBody>
      </p:sp>
      <p:sp>
        <p:nvSpPr>
          <p:cNvPr id="3" name="Content Placeholder 2"/>
          <p:cNvSpPr>
            <a:spLocks noGrp="1"/>
          </p:cNvSpPr>
          <p:nvPr>
            <p:ph idx="1"/>
          </p:nvPr>
        </p:nvSpPr>
        <p:spPr/>
        <p:txBody>
          <a:bodyPr/>
          <a:lstStyle/>
          <a:p>
            <a:r>
              <a:rPr lang="en-US" dirty="0"/>
              <a:t>Program Evaluation </a:t>
            </a:r>
          </a:p>
          <a:p>
            <a:r>
              <a:rPr lang="en-US" dirty="0"/>
              <a:t>Risk-Need-Responsivity Principle </a:t>
            </a:r>
          </a:p>
          <a:p>
            <a:r>
              <a:rPr lang="en-US" dirty="0"/>
              <a:t>Screening and Assessment Tools </a:t>
            </a:r>
          </a:p>
          <a:p>
            <a:r>
              <a:rPr lang="en-US" dirty="0"/>
              <a:t>Providing Interventions that Address Criminogenic Need </a:t>
            </a:r>
          </a:p>
          <a:p>
            <a:r>
              <a:rPr lang="en-US" dirty="0"/>
              <a:t>Mental Health Treatment Services </a:t>
            </a:r>
          </a:p>
          <a:p>
            <a:r>
              <a:rPr lang="en-US" dirty="0"/>
              <a:t>Housing, Supported Employment, and Supported Education </a:t>
            </a:r>
          </a:p>
        </p:txBody>
      </p:sp>
    </p:spTree>
    <p:extLst>
      <p:ext uri="{BB962C8B-B14F-4D97-AF65-F5344CB8AC3E}">
        <p14:creationId xmlns:p14="http://schemas.microsoft.com/office/powerpoint/2010/main" val="125094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Considerations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a:t>For Category 1: Large Urban Counties or Rural Counties in Partnership with Neighboring Counties or </a:t>
            </a:r>
            <a:r>
              <a:rPr lang="en-US" dirty="0" smtClean="0"/>
              <a:t>States</a:t>
            </a:r>
            <a:endParaRPr lang="en-US" dirty="0"/>
          </a:p>
          <a:p>
            <a:r>
              <a:rPr lang="en-US" dirty="0" smtClean="0"/>
              <a:t>For </a:t>
            </a:r>
            <a:r>
              <a:rPr lang="en-US" dirty="0"/>
              <a:t>Category 1: Counties with a Demonstrated Commitment to Reducing the Prevalence of People with Mental Illness in </a:t>
            </a:r>
            <a:r>
              <a:rPr lang="en-US" dirty="0" smtClean="0"/>
              <a:t>Jail</a:t>
            </a:r>
          </a:p>
          <a:p>
            <a:r>
              <a:rPr lang="en-US" dirty="0" smtClean="0"/>
              <a:t>Program Evaluation</a:t>
            </a:r>
          </a:p>
          <a:p>
            <a:r>
              <a:rPr lang="en-US" dirty="0" smtClean="0"/>
              <a:t>Provision </a:t>
            </a:r>
            <a:r>
              <a:rPr lang="en-US" dirty="0"/>
              <a:t>of Services for Justice System-Involved </a:t>
            </a:r>
            <a:r>
              <a:rPr lang="en-US" dirty="0" smtClean="0"/>
              <a:t>Females</a:t>
            </a:r>
          </a:p>
          <a:p>
            <a:r>
              <a:rPr lang="en-US" dirty="0" smtClean="0"/>
              <a:t>Information </a:t>
            </a:r>
            <a:r>
              <a:rPr lang="en-US" dirty="0"/>
              <a:t>sharing between criminal justice agencies and community behavioral health services</a:t>
            </a:r>
            <a:r>
              <a:rPr lang="en-US" b="1" dirty="0"/>
              <a:t/>
            </a:r>
            <a:br>
              <a:rPr lang="en-US" b="1" dirty="0"/>
            </a:br>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2096229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Population Requirements</a:t>
            </a:r>
            <a:endParaRPr lang="en-US" dirty="0"/>
          </a:p>
        </p:txBody>
      </p:sp>
      <p:sp>
        <p:nvSpPr>
          <p:cNvPr id="3" name="Content Placeholder 2"/>
          <p:cNvSpPr>
            <a:spLocks noGrp="1"/>
          </p:cNvSpPr>
          <p:nvPr>
            <p:ph idx="1"/>
          </p:nvPr>
        </p:nvSpPr>
        <p:spPr>
          <a:xfrm>
            <a:off x="457200" y="1312637"/>
            <a:ext cx="8229600" cy="5150007"/>
          </a:xfrm>
        </p:spPr>
        <p:txBody>
          <a:bodyPr>
            <a:normAutofit fontScale="92500" lnSpcReduction="20000"/>
          </a:bodyPr>
          <a:lstStyle/>
          <a:p>
            <a:r>
              <a:rPr lang="en-US" dirty="0"/>
              <a:t>Grant funds must be used to support a target population that includes adults or juveniles who: </a:t>
            </a:r>
          </a:p>
          <a:p>
            <a:pPr lvl="1"/>
            <a:r>
              <a:rPr lang="en-US" dirty="0"/>
              <a:t>Have been diagnosed as having a mental illness or co-occurring mental health and substance abuse disorders; and </a:t>
            </a:r>
          </a:p>
          <a:p>
            <a:pPr lvl="1"/>
            <a:r>
              <a:rPr lang="en-US" dirty="0"/>
              <a:t>Have faced, are facing, or could face criminal charges for a misdemeanor or felony that is a nonviolent offense. </a:t>
            </a:r>
          </a:p>
          <a:p>
            <a:pPr lvl="1"/>
            <a:r>
              <a:rPr lang="en-US" dirty="0" smtClean="0"/>
              <a:t>An </a:t>
            </a:r>
            <a:r>
              <a:rPr lang="en-US" dirty="0"/>
              <a:t>individual’s past criminal history has no effect on present eligibility for JMHCP programs. </a:t>
            </a:r>
          </a:p>
          <a:p>
            <a:pPr lvl="1"/>
            <a:r>
              <a:rPr lang="en-US" dirty="0"/>
              <a:t>Applicants may review Pub. L. 108-414 and Pub. L. 110-416 for supporting information related to this solicitation. </a:t>
            </a:r>
          </a:p>
        </p:txBody>
      </p:sp>
    </p:spTree>
    <p:extLst>
      <p:ext uri="{BB962C8B-B14F-4D97-AF65-F5344CB8AC3E}">
        <p14:creationId xmlns:p14="http://schemas.microsoft.com/office/powerpoint/2010/main" val="43536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6" y="274638"/>
            <a:ext cx="8449294" cy="1143000"/>
          </a:xfrm>
        </p:spPr>
        <p:txBody>
          <a:bodyPr/>
          <a:lstStyle/>
          <a:p>
            <a:r>
              <a:rPr lang="en-US" sz="4000" dirty="0" smtClean="0"/>
              <a:t>Adult Drug Court Discretionary </a:t>
            </a:r>
            <a:br>
              <a:rPr lang="en-US" sz="4000" dirty="0" smtClean="0"/>
            </a:br>
            <a:r>
              <a:rPr lang="en-US" sz="4000" dirty="0" smtClean="0"/>
              <a:t>Grant Program </a:t>
            </a:r>
            <a:endParaRPr lang="en-US" sz="4000" dirty="0"/>
          </a:p>
        </p:txBody>
      </p:sp>
      <p:sp>
        <p:nvSpPr>
          <p:cNvPr id="3" name="Content Placeholder 2"/>
          <p:cNvSpPr>
            <a:spLocks noGrp="1"/>
          </p:cNvSpPr>
          <p:nvPr>
            <p:ph idx="1"/>
          </p:nvPr>
        </p:nvSpPr>
        <p:spPr/>
        <p:txBody>
          <a:bodyPr>
            <a:normAutofit fontScale="62500" lnSpcReduction="20000"/>
          </a:bodyPr>
          <a:lstStyle/>
          <a:p>
            <a:pPr fontAlgn="base"/>
            <a:r>
              <a:rPr lang="en-US" b="1" dirty="0"/>
              <a:t>PURPOSE:</a:t>
            </a:r>
            <a:r>
              <a:rPr lang="en-US" dirty="0"/>
              <a:t> To establish or enhance Drug Courts and systems for nonviolent substance-abusing offenders. </a:t>
            </a:r>
            <a:r>
              <a:rPr lang="en-US" b="1" dirty="0"/>
              <a:t>For the purposes of this solicitation, the definition of "Adult Drug Court" may include Driving While Intoxicated (DWI)/Driving Under the Influence (DUI) Courts, Co-Occurring Drug and Mental Health Courts, Veterans' Treatment Courts, and Community Courts</a:t>
            </a:r>
            <a:r>
              <a:rPr lang="en-US" b="1" dirty="0" smtClean="0"/>
              <a:t>.</a:t>
            </a:r>
            <a:r>
              <a:rPr lang="en-US" b="1" dirty="0"/>
              <a:t/>
            </a:r>
            <a:br>
              <a:rPr lang="en-US" b="1" dirty="0"/>
            </a:br>
            <a:endParaRPr lang="en-US" dirty="0"/>
          </a:p>
          <a:p>
            <a:pPr fontAlgn="base"/>
            <a:r>
              <a:rPr lang="en-US" b="1" dirty="0"/>
              <a:t>WHO CAN APPLY:</a:t>
            </a:r>
            <a:r>
              <a:rPr lang="en-US" dirty="0"/>
              <a:t> For Implementation and Single Jurisdiction Enhancement Grants, applicants are limited to states, state and local courts, counties, units of local government, and federally-recognized Indian tribal governments; Indian tribal governments may apply directly or through other public or not-for-profit private entities. For Statewide Grants, applicants are limited to state agencies such as the State Administering Agency (SAA), the Administrative Office of the Court, or the state Alcohol and Substance Abuse Agency</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2132675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215900" y="234630"/>
            <a:ext cx="7988300" cy="7112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solidFill>
                <a:srgbClr val="7F7F7F"/>
              </a:solidFill>
              <a:latin typeface="News Gothic MT"/>
              <a:cs typeface="News Gothic MT"/>
            </a:endParaRPr>
          </a:p>
        </p:txBody>
      </p:sp>
      <p:sp>
        <p:nvSpPr>
          <p:cNvPr id="3" name="Rounded Rectangle 2"/>
          <p:cNvSpPr/>
          <p:nvPr/>
        </p:nvSpPr>
        <p:spPr>
          <a:xfrm>
            <a:off x="1016000" y="1299764"/>
            <a:ext cx="6897077" cy="1176735"/>
          </a:xfrm>
          <a:prstGeom prst="roundRect">
            <a:avLst/>
          </a:prstGeom>
          <a:solidFill>
            <a:schemeClr val="accent1">
              <a:lumMod val="40000"/>
              <a:lumOff val="6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latin typeface="News Gothic MT"/>
                <a:cs typeface="News Gothic MT"/>
              </a:rPr>
              <a:t>Federal Funding</a:t>
            </a:r>
            <a:endParaRPr lang="en-US" sz="2600" dirty="0">
              <a:solidFill>
                <a:schemeClr val="tx1"/>
              </a:solidFill>
              <a:latin typeface="News Gothic MT"/>
              <a:cs typeface="News Gothic MT"/>
            </a:endParaRPr>
          </a:p>
        </p:txBody>
      </p:sp>
      <p:sp>
        <p:nvSpPr>
          <p:cNvPr id="4" name="Rounded Rectangle 3"/>
          <p:cNvSpPr/>
          <p:nvPr/>
        </p:nvSpPr>
        <p:spPr>
          <a:xfrm>
            <a:off x="1016000" y="4064883"/>
            <a:ext cx="6897077" cy="1047266"/>
          </a:xfrm>
          <a:prstGeom prst="roundRect">
            <a:avLst/>
          </a:prstGeom>
          <a:solidFill>
            <a:srgbClr val="D9D9D9"/>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News Gothic MT"/>
                <a:cs typeface="News Gothic MT"/>
              </a:rPr>
              <a:t>State Funding</a:t>
            </a:r>
            <a:endParaRPr lang="en-US" sz="2800" dirty="0">
              <a:solidFill>
                <a:schemeClr val="tx1"/>
              </a:solidFill>
              <a:latin typeface="News Gothic MT"/>
              <a:cs typeface="News Gothic MT"/>
            </a:endParaRPr>
          </a:p>
        </p:txBody>
      </p:sp>
      <p:sp>
        <p:nvSpPr>
          <p:cNvPr id="5" name="Rounded Rectangle 4"/>
          <p:cNvSpPr/>
          <p:nvPr/>
        </p:nvSpPr>
        <p:spPr>
          <a:xfrm>
            <a:off x="1016000" y="5431987"/>
            <a:ext cx="6897077" cy="1051560"/>
          </a:xfrm>
          <a:prstGeom prst="roundRect">
            <a:avLst/>
          </a:prstGeom>
          <a:solidFill>
            <a:srgbClr val="D9D9D9"/>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News Gothic MT"/>
                <a:cs typeface="News Gothic MT"/>
              </a:rPr>
              <a:t>Question &amp; Answer </a:t>
            </a:r>
          </a:p>
        </p:txBody>
      </p:sp>
      <p:sp>
        <p:nvSpPr>
          <p:cNvPr id="6" name="Rounded Rectangle 5"/>
          <p:cNvSpPr/>
          <p:nvPr/>
        </p:nvSpPr>
        <p:spPr>
          <a:xfrm>
            <a:off x="1016000" y="2679599"/>
            <a:ext cx="6897077" cy="1051560"/>
          </a:xfrm>
          <a:prstGeom prst="roundRect">
            <a:avLst/>
          </a:prstGeom>
          <a:solidFill>
            <a:schemeClr val="bg1">
              <a:lumMod val="8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News Gothic MT"/>
                <a:cs typeface="News Gothic MT"/>
              </a:rPr>
              <a:t>Sustainability Tips</a:t>
            </a:r>
            <a:endParaRPr lang="en-US" sz="2800" dirty="0">
              <a:solidFill>
                <a:schemeClr val="tx1"/>
              </a:solidFill>
              <a:latin typeface="News Gothic MT"/>
              <a:cs typeface="News Gothic MT"/>
            </a:endParaRPr>
          </a:p>
        </p:txBody>
      </p:sp>
      <p:sp>
        <p:nvSpPr>
          <p:cNvPr id="8" name="Text Placeholder 3"/>
          <p:cNvSpPr txBox="1">
            <a:spLocks/>
          </p:cNvSpPr>
          <p:nvPr/>
        </p:nvSpPr>
        <p:spPr>
          <a:xfrm>
            <a:off x="215900" y="234630"/>
            <a:ext cx="7988300" cy="7112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solidFill>
                <a:srgbClr val="7F7F7F"/>
              </a:solidFill>
              <a:latin typeface="News Gothic MT"/>
              <a:cs typeface="News Gothic MT"/>
            </a:endParaRPr>
          </a:p>
        </p:txBody>
      </p:sp>
      <p:sp>
        <p:nvSpPr>
          <p:cNvPr id="9" name="Title 1"/>
          <p:cNvSpPr txBox="1">
            <a:spLocks/>
          </p:cNvSpPr>
          <p:nvPr/>
        </p:nvSpPr>
        <p:spPr>
          <a:xfrm>
            <a:off x="241300" y="211139"/>
            <a:ext cx="8229600" cy="7032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accent1">
                    <a:lumMod val="75000"/>
                  </a:schemeClr>
                </a:solidFill>
              </a:rPr>
              <a:t>Federal and State Funding</a:t>
            </a:r>
            <a:endParaRPr lang="en-US" sz="2800" dirty="0">
              <a:solidFill>
                <a:schemeClr val="accent1">
                  <a:lumMod val="75000"/>
                </a:schemeClr>
              </a:solidFill>
            </a:endParaRPr>
          </a:p>
        </p:txBody>
      </p:sp>
    </p:spTree>
    <p:extLst>
      <p:ext uri="{BB962C8B-B14F-4D97-AF65-F5344CB8AC3E}">
        <p14:creationId xmlns:p14="http://schemas.microsoft.com/office/powerpoint/2010/main" val="2764590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Enhancing Adult Drug Court Services, Coordination, and Treatment</a:t>
            </a:r>
          </a:p>
        </p:txBody>
      </p:sp>
      <p:sp>
        <p:nvSpPr>
          <p:cNvPr id="3" name="Content Placeholder 2"/>
          <p:cNvSpPr>
            <a:spLocks noGrp="1"/>
          </p:cNvSpPr>
          <p:nvPr>
            <p:ph idx="1"/>
          </p:nvPr>
        </p:nvSpPr>
        <p:spPr/>
        <p:txBody>
          <a:bodyPr>
            <a:normAutofit fontScale="47500" lnSpcReduction="20000"/>
          </a:bodyPr>
          <a:lstStyle/>
          <a:p>
            <a:pPr fontAlgn="base"/>
            <a:r>
              <a:rPr lang="en-US" b="1" dirty="0"/>
              <a:t>URPOSE:</a:t>
            </a:r>
            <a:r>
              <a:rPr lang="en-US" dirty="0"/>
              <a:t> To enhance Drug Court capacity, allowing applicants to compete for access to both criminal justice and substance abuse treatment funds with one application. In order to fulfill all of the requirements for this grant program, applicants must comply with the requirements outlined in the grant announcement as well as those, incorporated by reference, in the Requirements Resource Guide. </a:t>
            </a:r>
            <a:br>
              <a:rPr lang="en-US" dirty="0"/>
            </a:br>
            <a:r>
              <a:rPr lang="en-US" dirty="0"/>
              <a:t/>
            </a:r>
            <a:br>
              <a:rPr lang="en-US" dirty="0"/>
            </a:br>
            <a:r>
              <a:rPr lang="en-US" b="1" dirty="0"/>
              <a:t>For the purposes of this solicitation, the definition of "Adult Drug Court" shall include Driving While Intoxicated (DWI)/Driving Under the Influence (DUI) Courts, Co-Occurring Drug and Mental Health Courts, Veterans' Treatment Courts, and Community Courts that serve substance-abusing adults in the respective problem-solving court, as long as the court meets all the elements required for Drug Courts.</a:t>
            </a:r>
            <a:r>
              <a:rPr lang="en-US" dirty="0"/>
              <a:t/>
            </a:r>
            <a:br>
              <a:rPr lang="en-US" dirty="0"/>
            </a:br>
            <a:r>
              <a:rPr lang="en-US" dirty="0"/>
              <a:t/>
            </a:r>
            <a:br>
              <a:rPr lang="en-US" dirty="0"/>
            </a:br>
            <a:r>
              <a:rPr lang="en-US" dirty="0"/>
              <a:t>Under this program, grantees will receive two separate awards; BJA will fund the Drug Court component and the Center for Substance Abuse Treatment (CSAT) will fund the substance abuse treatment component. Please note that BJA will make a one-time award, up to $300,000 (match is required) per grantee, for the entire 3-year grant period, while CSAT will make annual awards, up to $325,000 per grantee, for each year of the 3-year grant period.</a:t>
            </a:r>
          </a:p>
          <a:p>
            <a:pPr fontAlgn="base"/>
            <a:endParaRPr lang="en-US" dirty="0"/>
          </a:p>
          <a:p>
            <a:pPr fontAlgn="base"/>
            <a:r>
              <a:rPr lang="en-US" b="1" dirty="0"/>
              <a:t>WHO CAN APPLY:</a:t>
            </a:r>
            <a:r>
              <a:rPr lang="en-US" dirty="0"/>
              <a:t> Applicants are limited to states, state courts, local courts, counties, other units of local government, or Indian tribal governments (as defined under the Indian Self Determination Act, 25 U.S.C. 450b(e)); Indian tribal governments may apply directly or through other public or not-for-profit private entities.</a:t>
            </a:r>
          </a:p>
          <a:p>
            <a:endParaRPr lang="en-US" dirty="0"/>
          </a:p>
        </p:txBody>
      </p:sp>
    </p:spTree>
    <p:extLst>
      <p:ext uri="{BB962C8B-B14F-4D97-AF65-F5344CB8AC3E}">
        <p14:creationId xmlns:p14="http://schemas.microsoft.com/office/powerpoint/2010/main" val="1489231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Juvenile Treatment Drug Courts</a:t>
            </a:r>
          </a:p>
        </p:txBody>
      </p:sp>
      <p:sp>
        <p:nvSpPr>
          <p:cNvPr id="3" name="Content Placeholder 2"/>
          <p:cNvSpPr>
            <a:spLocks noGrp="1"/>
          </p:cNvSpPr>
          <p:nvPr>
            <p:ph idx="1"/>
          </p:nvPr>
        </p:nvSpPr>
        <p:spPr/>
        <p:txBody>
          <a:bodyPr>
            <a:normAutofit fontScale="62500" lnSpcReduction="20000"/>
          </a:bodyPr>
          <a:lstStyle/>
          <a:p>
            <a:r>
              <a:rPr lang="en-US" b="1" dirty="0"/>
              <a:t>PURPOSE:</a:t>
            </a:r>
            <a:r>
              <a:rPr lang="en-US" dirty="0"/>
              <a:t> To expand and enhance substance abuse treatment services in “problem solving” courts which use the juvenile drug court model in order to provide alcohol and drug treatment, recovery support services and program coordination to juvenile defendants/defenders. </a:t>
            </a:r>
            <a:br>
              <a:rPr lang="en-US" dirty="0"/>
            </a:br>
            <a:r>
              <a:rPr lang="en-US" dirty="0"/>
              <a:t/>
            </a:r>
            <a:br>
              <a:rPr lang="en-US" dirty="0"/>
            </a:br>
            <a:r>
              <a:rPr lang="en-US" dirty="0"/>
              <a:t>It is expected that up to 27 grants will be awarded for up to three years. The average annual award amount for each grantee is expected to be up to $325,000. The actual award amounts may vary, depending on the availability of funds and the progress made by the grantees. </a:t>
            </a:r>
            <a:br>
              <a:rPr lang="en-US" dirty="0"/>
            </a:br>
            <a:r>
              <a:rPr lang="en-US" dirty="0"/>
              <a:t/>
            </a:r>
            <a:br>
              <a:rPr lang="en-US" dirty="0"/>
            </a:br>
            <a:r>
              <a:rPr lang="en-US" b="1" dirty="0"/>
              <a:t>WHO CAN APPLY:</a:t>
            </a:r>
            <a:r>
              <a:rPr lang="en-US" dirty="0"/>
              <a:t> Eligibility is restricted to existing individual juvenile drug courts that have demonstrated relationships and agreements with existing domestic public and private nonprofit entities and community-based treatment providers and units of tribal, state and local governments that submit applications on behalf of an individual Juvenile Treatment Drug Courts. </a:t>
            </a:r>
          </a:p>
        </p:txBody>
      </p:sp>
    </p:spTree>
    <p:extLst>
      <p:ext uri="{BB962C8B-B14F-4D97-AF65-F5344CB8AC3E}">
        <p14:creationId xmlns:p14="http://schemas.microsoft.com/office/powerpoint/2010/main" val="287458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Treatment Drug Court</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PURPOSE: </a:t>
            </a:r>
            <a:r>
              <a:rPr lang="en-US" dirty="0" smtClean="0"/>
              <a:t>The </a:t>
            </a:r>
            <a:r>
              <a:rPr lang="en-US" dirty="0"/>
              <a:t>purpose of this program is to expand and/or enhance substance use disorder treatment services in existing family treatment drug courts, which use the family treatment drug court model in order to provide alcohol and drug treatment (including recovery support services, screening, assessment, case management, and program coordination) to parents with a substance use disorder and/or co-occurring substance use and mental disorders who have had a dependency petition filed against them or are at risk of such filing.</a:t>
            </a:r>
          </a:p>
        </p:txBody>
      </p:sp>
    </p:spTree>
    <p:extLst>
      <p:ext uri="{BB962C8B-B14F-4D97-AF65-F5344CB8AC3E}">
        <p14:creationId xmlns:p14="http://schemas.microsoft.com/office/powerpoint/2010/main" val="1629833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016000" y="1299764"/>
            <a:ext cx="6897077" cy="1176735"/>
          </a:xfrm>
          <a:prstGeom prst="roundRect">
            <a:avLst/>
          </a:prstGeom>
          <a:solidFill>
            <a:schemeClr val="bg1">
              <a:lumMod val="8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latin typeface="News Gothic MT"/>
                <a:cs typeface="News Gothic MT"/>
              </a:rPr>
              <a:t>Federal Funding</a:t>
            </a:r>
            <a:endParaRPr lang="en-US" sz="2600" dirty="0">
              <a:solidFill>
                <a:schemeClr val="tx1"/>
              </a:solidFill>
              <a:latin typeface="News Gothic MT"/>
              <a:cs typeface="News Gothic MT"/>
            </a:endParaRPr>
          </a:p>
        </p:txBody>
      </p:sp>
      <p:sp>
        <p:nvSpPr>
          <p:cNvPr id="13" name="Rounded Rectangle 12"/>
          <p:cNvSpPr/>
          <p:nvPr/>
        </p:nvSpPr>
        <p:spPr>
          <a:xfrm>
            <a:off x="1016000" y="4064883"/>
            <a:ext cx="6897077" cy="1047266"/>
          </a:xfrm>
          <a:prstGeom prst="roundRect">
            <a:avLst/>
          </a:prstGeom>
          <a:solidFill>
            <a:srgbClr val="D9D9D9"/>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News Gothic MT"/>
                <a:cs typeface="News Gothic MT"/>
              </a:rPr>
              <a:t>State Funding</a:t>
            </a:r>
            <a:endParaRPr lang="en-US" sz="2800" dirty="0">
              <a:solidFill>
                <a:schemeClr val="tx1"/>
              </a:solidFill>
              <a:latin typeface="News Gothic MT"/>
              <a:cs typeface="News Gothic MT"/>
            </a:endParaRPr>
          </a:p>
        </p:txBody>
      </p:sp>
      <p:sp>
        <p:nvSpPr>
          <p:cNvPr id="14" name="Rounded Rectangle 13"/>
          <p:cNvSpPr/>
          <p:nvPr/>
        </p:nvSpPr>
        <p:spPr>
          <a:xfrm>
            <a:off x="1016000" y="5431987"/>
            <a:ext cx="6897077" cy="1051560"/>
          </a:xfrm>
          <a:prstGeom prst="roundRect">
            <a:avLst/>
          </a:prstGeom>
          <a:solidFill>
            <a:srgbClr val="D9D9D9"/>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News Gothic MT"/>
                <a:cs typeface="News Gothic MT"/>
              </a:rPr>
              <a:t>Question &amp; Answer </a:t>
            </a:r>
          </a:p>
        </p:txBody>
      </p:sp>
      <p:sp>
        <p:nvSpPr>
          <p:cNvPr id="15" name="Rounded Rectangle 14"/>
          <p:cNvSpPr/>
          <p:nvPr/>
        </p:nvSpPr>
        <p:spPr>
          <a:xfrm>
            <a:off x="1016000" y="2679599"/>
            <a:ext cx="6897077" cy="1051560"/>
          </a:xfrm>
          <a:prstGeom prst="roundRect">
            <a:avLst/>
          </a:prstGeom>
          <a:solidFill>
            <a:schemeClr val="accent1">
              <a:lumMod val="40000"/>
              <a:lumOff val="6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News Gothic MT"/>
                <a:cs typeface="News Gothic MT"/>
              </a:rPr>
              <a:t>Sustainability Tips</a:t>
            </a:r>
            <a:endParaRPr lang="en-US" sz="2800" dirty="0">
              <a:solidFill>
                <a:schemeClr val="tx1"/>
              </a:solidFill>
              <a:latin typeface="News Gothic MT"/>
              <a:cs typeface="News Gothic MT"/>
            </a:endParaRPr>
          </a:p>
        </p:txBody>
      </p:sp>
      <p:sp>
        <p:nvSpPr>
          <p:cNvPr id="8" name="Title 1"/>
          <p:cNvSpPr txBox="1">
            <a:spLocks/>
          </p:cNvSpPr>
          <p:nvPr/>
        </p:nvSpPr>
        <p:spPr>
          <a:xfrm>
            <a:off x="241300" y="211139"/>
            <a:ext cx="8229600" cy="7032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accent1">
                    <a:lumMod val="75000"/>
                  </a:schemeClr>
                </a:solidFill>
              </a:rPr>
              <a:t>Federal and State Funding</a:t>
            </a:r>
            <a:endParaRPr lang="en-US" sz="2800" dirty="0">
              <a:solidFill>
                <a:schemeClr val="accent1">
                  <a:lumMod val="75000"/>
                </a:schemeClr>
              </a:solidFill>
            </a:endParaRPr>
          </a:p>
        </p:txBody>
      </p:sp>
    </p:spTree>
    <p:extLst>
      <p:ext uri="{BB962C8B-B14F-4D97-AF65-F5344CB8AC3E}">
        <p14:creationId xmlns:p14="http://schemas.microsoft.com/office/powerpoint/2010/main" val="493953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Secrets of Sustainability</a:t>
            </a:r>
            <a:endParaRPr lang="en-US" dirty="0"/>
          </a:p>
        </p:txBody>
      </p:sp>
      <p:sp>
        <p:nvSpPr>
          <p:cNvPr id="3" name="Content Placeholder 2"/>
          <p:cNvSpPr>
            <a:spLocks noGrp="1"/>
          </p:cNvSpPr>
          <p:nvPr>
            <p:ph sz="quarter" idx="1"/>
          </p:nvPr>
        </p:nvSpPr>
        <p:spPr>
          <a:xfrm>
            <a:off x="423334" y="1219200"/>
            <a:ext cx="8229600" cy="4937760"/>
          </a:xfrm>
        </p:spPr>
        <p:txBody>
          <a:bodyPr>
            <a:normAutofit fontScale="92500" lnSpcReduction="10000"/>
          </a:bodyPr>
          <a:lstStyle/>
          <a:p>
            <a:r>
              <a:rPr lang="en-US" dirty="0" smtClean="0"/>
              <a:t>Staying attuned to shifting trends and working on maintaining your program, as well as improving it</a:t>
            </a:r>
          </a:p>
          <a:p>
            <a:r>
              <a:rPr lang="en-US" dirty="0" smtClean="0"/>
              <a:t>Involving your entire program/intervention team</a:t>
            </a:r>
          </a:p>
          <a:p>
            <a:r>
              <a:rPr lang="en-US" dirty="0" smtClean="0"/>
              <a:t>Main objectives:</a:t>
            </a:r>
          </a:p>
          <a:p>
            <a:pPr lvl="1"/>
            <a:r>
              <a:rPr lang="en-US" dirty="0" smtClean="0"/>
              <a:t>Clearly defining your program’s goals and mission</a:t>
            </a:r>
          </a:p>
          <a:p>
            <a:pPr lvl="1"/>
            <a:r>
              <a:rPr lang="en-US" dirty="0" smtClean="0"/>
              <a:t>Involving key stakeholders and finding a champion</a:t>
            </a:r>
          </a:p>
          <a:p>
            <a:pPr lvl="1"/>
            <a:r>
              <a:rPr lang="en-US" dirty="0" smtClean="0"/>
              <a:t>Building cross-agency collaborations</a:t>
            </a:r>
          </a:p>
          <a:p>
            <a:pPr lvl="1"/>
            <a:r>
              <a:rPr lang="en-US" dirty="0" smtClean="0"/>
              <a:t>Collecting “data” to make the case for sustaining the program over the long-term</a:t>
            </a:r>
          </a:p>
          <a:p>
            <a:pPr lvl="1"/>
            <a:r>
              <a:rPr lang="en-US" dirty="0" smtClean="0"/>
              <a:t>Marketing your program</a:t>
            </a:r>
          </a:p>
          <a:p>
            <a:pPr lvl="1"/>
            <a:r>
              <a:rPr lang="en-US" dirty="0" smtClean="0"/>
              <a:t>Identifying potential funding streams</a:t>
            </a:r>
          </a:p>
        </p:txBody>
      </p:sp>
    </p:spTree>
    <p:extLst>
      <p:ext uri="{BB962C8B-B14F-4D97-AF65-F5344CB8AC3E}">
        <p14:creationId xmlns:p14="http://schemas.microsoft.com/office/powerpoint/2010/main" val="1941951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Leadership</a:t>
            </a:r>
            <a:endParaRPr lang="en-US" dirty="0"/>
          </a:p>
        </p:txBody>
      </p:sp>
      <p:sp>
        <p:nvSpPr>
          <p:cNvPr id="3" name="Content Placeholder 2"/>
          <p:cNvSpPr>
            <a:spLocks noGrp="1"/>
          </p:cNvSpPr>
          <p:nvPr>
            <p:ph sz="quarter" idx="1"/>
          </p:nvPr>
        </p:nvSpPr>
        <p:spPr/>
        <p:txBody>
          <a:bodyPr/>
          <a:lstStyle/>
          <a:p>
            <a:r>
              <a:rPr lang="en-US" dirty="0" smtClean="0"/>
              <a:t>Is </a:t>
            </a:r>
            <a:r>
              <a:rPr lang="en-US" dirty="0"/>
              <a:t>leadership committed to long‐term involvement with the program</a:t>
            </a:r>
            <a:r>
              <a:rPr lang="en-US" dirty="0" smtClean="0"/>
              <a:t>?</a:t>
            </a:r>
          </a:p>
          <a:p>
            <a:r>
              <a:rPr lang="en-US" dirty="0" smtClean="0"/>
              <a:t>Is </a:t>
            </a:r>
            <a:r>
              <a:rPr lang="en-US" dirty="0"/>
              <a:t>there support from key stakeholders in the community and among relevant </a:t>
            </a:r>
            <a:r>
              <a:rPr lang="en-US" dirty="0" smtClean="0"/>
              <a:t>agencies and </a:t>
            </a:r>
            <a:r>
              <a:rPr lang="en-US" dirty="0"/>
              <a:t>providers</a:t>
            </a:r>
            <a:r>
              <a:rPr lang="en-US" dirty="0" smtClean="0"/>
              <a:t>?</a:t>
            </a:r>
          </a:p>
          <a:p>
            <a:r>
              <a:rPr lang="en-US" dirty="0" smtClean="0"/>
              <a:t>Is </a:t>
            </a:r>
            <a:r>
              <a:rPr lang="en-US" dirty="0"/>
              <a:t>there a champion who can publicly advocate for the continuation of the program?</a:t>
            </a:r>
          </a:p>
        </p:txBody>
      </p:sp>
      <p:sp>
        <p:nvSpPr>
          <p:cNvPr id="6" name="TextBox 5"/>
          <p:cNvSpPr txBox="1"/>
          <p:nvPr/>
        </p:nvSpPr>
        <p:spPr>
          <a:xfrm>
            <a:off x="1219200" y="6019800"/>
            <a:ext cx="6705600" cy="307777"/>
          </a:xfrm>
          <a:prstGeom prst="rect">
            <a:avLst/>
          </a:prstGeom>
          <a:noFill/>
        </p:spPr>
        <p:txBody>
          <a:bodyPr wrap="square" rtlCol="0">
            <a:spAutoFit/>
          </a:bodyPr>
          <a:lstStyle/>
          <a:p>
            <a:pPr algn="ctr"/>
            <a:r>
              <a:rPr lang="en-US" sz="1400" dirty="0">
                <a:latin typeface="+mn-lt"/>
              </a:rPr>
              <a:t>Source: </a:t>
            </a:r>
            <a:r>
              <a:rPr lang="en-US" sz="1400" dirty="0" err="1">
                <a:latin typeface="+mn-lt"/>
              </a:rPr>
              <a:t>Skowyra</a:t>
            </a:r>
            <a:r>
              <a:rPr lang="en-US" sz="1400" dirty="0">
                <a:latin typeface="+mn-lt"/>
              </a:rPr>
              <a:t>, K. R., </a:t>
            </a:r>
            <a:r>
              <a:rPr lang="en-US" sz="1400" dirty="0" err="1">
                <a:latin typeface="+mn-lt"/>
              </a:rPr>
              <a:t>Cocozza</a:t>
            </a:r>
            <a:r>
              <a:rPr lang="en-US" sz="1400" dirty="0">
                <a:latin typeface="+mn-lt"/>
              </a:rPr>
              <a:t>, J. J., &amp; </a:t>
            </a:r>
            <a:r>
              <a:rPr lang="en-US" sz="1400" dirty="0" err="1">
                <a:latin typeface="+mn-lt"/>
              </a:rPr>
              <a:t>Shufelt</a:t>
            </a:r>
            <a:r>
              <a:rPr lang="en-US" sz="1400" dirty="0">
                <a:latin typeface="+mn-lt"/>
              </a:rPr>
              <a:t>, J. L. (2010). </a:t>
            </a:r>
          </a:p>
        </p:txBody>
      </p:sp>
    </p:spTree>
    <p:extLst>
      <p:ext uri="{BB962C8B-B14F-4D97-AF65-F5344CB8AC3E}">
        <p14:creationId xmlns:p14="http://schemas.microsoft.com/office/powerpoint/2010/main" val="1546325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Cross-Agency System Collaboration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Are the relevant treatment and justice agencies involved with collaborating on the program?</a:t>
            </a:r>
          </a:p>
          <a:p>
            <a:r>
              <a:rPr lang="en-US" dirty="0" smtClean="0"/>
              <a:t>Are </a:t>
            </a:r>
            <a:r>
              <a:rPr lang="en-US" dirty="0"/>
              <a:t>there formal interagency agreements in place that can be used as building blocks for maintaining the program?</a:t>
            </a:r>
          </a:p>
          <a:p>
            <a:r>
              <a:rPr lang="en-US" dirty="0" smtClean="0"/>
              <a:t>Are </a:t>
            </a:r>
            <a:r>
              <a:rPr lang="en-US" dirty="0"/>
              <a:t>collaborators adequately involved in program design, implementation, and evaluation?</a:t>
            </a:r>
          </a:p>
          <a:p>
            <a:r>
              <a:rPr lang="en-US" dirty="0" smtClean="0"/>
              <a:t>Are </a:t>
            </a:r>
            <a:r>
              <a:rPr lang="en-US" dirty="0"/>
              <a:t>there opportunities to integrate the program into other key program areas already in place in other agencies?</a:t>
            </a:r>
          </a:p>
        </p:txBody>
      </p:sp>
      <p:sp>
        <p:nvSpPr>
          <p:cNvPr id="6" name="TextBox 5"/>
          <p:cNvSpPr txBox="1"/>
          <p:nvPr/>
        </p:nvSpPr>
        <p:spPr>
          <a:xfrm>
            <a:off x="1219200" y="6019800"/>
            <a:ext cx="6705600" cy="307777"/>
          </a:xfrm>
          <a:prstGeom prst="rect">
            <a:avLst/>
          </a:prstGeom>
          <a:noFill/>
        </p:spPr>
        <p:txBody>
          <a:bodyPr wrap="square" rtlCol="0">
            <a:spAutoFit/>
          </a:bodyPr>
          <a:lstStyle/>
          <a:p>
            <a:pPr algn="ctr"/>
            <a:r>
              <a:rPr lang="en-US" sz="1400" dirty="0">
                <a:latin typeface="+mn-lt"/>
              </a:rPr>
              <a:t>Source: </a:t>
            </a:r>
            <a:r>
              <a:rPr lang="en-US" sz="1400" dirty="0" err="1">
                <a:latin typeface="+mn-lt"/>
              </a:rPr>
              <a:t>Skowyra</a:t>
            </a:r>
            <a:r>
              <a:rPr lang="en-US" sz="1400" dirty="0">
                <a:latin typeface="+mn-lt"/>
              </a:rPr>
              <a:t>, K. R., </a:t>
            </a:r>
            <a:r>
              <a:rPr lang="en-US" sz="1400" dirty="0" err="1">
                <a:latin typeface="+mn-lt"/>
              </a:rPr>
              <a:t>Cocozza</a:t>
            </a:r>
            <a:r>
              <a:rPr lang="en-US" sz="1400" dirty="0">
                <a:latin typeface="+mn-lt"/>
              </a:rPr>
              <a:t>, J. J., &amp; </a:t>
            </a:r>
            <a:r>
              <a:rPr lang="en-US" sz="1400" dirty="0" err="1">
                <a:latin typeface="+mn-lt"/>
              </a:rPr>
              <a:t>Shufelt</a:t>
            </a:r>
            <a:r>
              <a:rPr lang="en-US" sz="1400" dirty="0">
                <a:latin typeface="+mn-lt"/>
              </a:rPr>
              <a:t>, J. L. (2010). </a:t>
            </a:r>
          </a:p>
        </p:txBody>
      </p:sp>
    </p:spTree>
    <p:extLst>
      <p:ext uri="{BB962C8B-B14F-4D97-AF65-F5344CB8AC3E}">
        <p14:creationId xmlns:p14="http://schemas.microsoft.com/office/powerpoint/2010/main" val="1034940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with Behavioral Health Provider</a:t>
            </a:r>
            <a:endParaRPr lang="en-US" dirty="0"/>
          </a:p>
        </p:txBody>
      </p:sp>
      <p:sp>
        <p:nvSpPr>
          <p:cNvPr id="3" name="Content Placeholder 2"/>
          <p:cNvSpPr>
            <a:spLocks noGrp="1"/>
          </p:cNvSpPr>
          <p:nvPr>
            <p:ph idx="1"/>
          </p:nvPr>
        </p:nvSpPr>
        <p:spPr>
          <a:xfrm>
            <a:off x="457200" y="1600200"/>
            <a:ext cx="8229600" cy="4871852"/>
          </a:xfrm>
        </p:spPr>
        <p:txBody>
          <a:bodyPr>
            <a:normAutofit fontScale="92500" lnSpcReduction="10000"/>
          </a:bodyPr>
          <a:lstStyle/>
          <a:p>
            <a:r>
              <a:rPr lang="en-US" dirty="0" smtClean="0"/>
              <a:t>Partnership with behavioral health providers are key to specialty courts success</a:t>
            </a:r>
          </a:p>
          <a:p>
            <a:r>
              <a:rPr lang="en-US" dirty="0" smtClean="0"/>
              <a:t>Work with the behavioral health provider to find out about whether they assist in enrollment in benefits</a:t>
            </a:r>
          </a:p>
          <a:p>
            <a:r>
              <a:rPr lang="en-US" dirty="0" smtClean="0"/>
              <a:t>Is insurance enrollment something that fits within the scope of your court? </a:t>
            </a:r>
          </a:p>
          <a:p>
            <a:r>
              <a:rPr lang="en-US" dirty="0" smtClean="0"/>
              <a:t>If not, what other resources are available to help people get access to BH services in the community?</a:t>
            </a:r>
            <a:endParaRPr lang="en-US" dirty="0"/>
          </a:p>
        </p:txBody>
      </p:sp>
    </p:spTree>
    <p:extLst>
      <p:ext uri="{BB962C8B-B14F-4D97-AF65-F5344CB8AC3E}">
        <p14:creationId xmlns:p14="http://schemas.microsoft.com/office/powerpoint/2010/main" val="255806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35"/>
            <a:ext cx="8229600" cy="1143000"/>
          </a:xfrm>
        </p:spPr>
        <p:txBody>
          <a:bodyPr>
            <a:normAutofit fontScale="90000"/>
          </a:bodyPr>
          <a:lstStyle/>
          <a:p>
            <a:r>
              <a:rPr lang="en-US" dirty="0" smtClean="0"/>
              <a:t>Connections to Healthcare and </a:t>
            </a:r>
            <a:br>
              <a:rPr lang="en-US" dirty="0" smtClean="0"/>
            </a:br>
            <a:r>
              <a:rPr lang="en-US" dirty="0" smtClean="0"/>
              <a:t>Other Benefits</a:t>
            </a:r>
            <a:endParaRPr lang="en-US" dirty="0"/>
          </a:p>
        </p:txBody>
      </p:sp>
      <p:sp>
        <p:nvSpPr>
          <p:cNvPr id="4" name="Subtitle 2"/>
          <p:cNvSpPr txBox="1">
            <a:spLocks/>
          </p:cNvSpPr>
          <p:nvPr/>
        </p:nvSpPr>
        <p:spPr>
          <a:xfrm>
            <a:off x="685800" y="3047999"/>
            <a:ext cx="7848600" cy="3414646"/>
          </a:xfrm>
          <a:prstGeom prst="rect">
            <a:avLst/>
          </a:prstGeom>
        </p:spPr>
        <p:txBody>
          <a:bodyPr>
            <a:normAutofit/>
          </a:bodyPr>
          <a:lstStyle/>
          <a:p>
            <a:pPr fontAlgn="auto">
              <a:lnSpc>
                <a:spcPct val="150000"/>
              </a:lnSpc>
              <a:spcBef>
                <a:spcPct val="20000"/>
              </a:spcBef>
              <a:spcAft>
                <a:spcPts val="0"/>
              </a:spcAft>
              <a:defRPr/>
            </a:pPr>
            <a:r>
              <a:rPr lang="en-US" sz="2000" dirty="0" smtClean="0">
                <a:latin typeface="Times New Roman" pitchFamily="18" charset="0"/>
                <a:ea typeface="ＭＳ Ｐゴシック"/>
                <a:cs typeface="Times New Roman" pitchFamily="18" charset="0"/>
              </a:rPr>
              <a:t/>
            </a:r>
            <a:br>
              <a:rPr lang="en-US" sz="2000" dirty="0" smtClean="0">
                <a:latin typeface="Times New Roman" pitchFamily="18" charset="0"/>
                <a:ea typeface="ＭＳ Ｐゴシック"/>
                <a:cs typeface="Times New Roman" pitchFamily="18" charset="0"/>
              </a:rPr>
            </a:br>
            <a:endParaRPr lang="en-US" sz="2000" dirty="0" smtClean="0">
              <a:latin typeface="Times New Roman" pitchFamily="18" charset="0"/>
              <a:ea typeface="ＭＳ Ｐゴシック"/>
              <a:cs typeface="Times New Roman" pitchFamily="18" charset="0"/>
            </a:endParaRPr>
          </a:p>
          <a:p>
            <a:pPr fontAlgn="auto">
              <a:lnSpc>
                <a:spcPct val="150000"/>
              </a:lnSpc>
              <a:spcBef>
                <a:spcPct val="20000"/>
              </a:spcBef>
              <a:spcAft>
                <a:spcPts val="0"/>
              </a:spcAft>
              <a:defRPr/>
            </a:pPr>
            <a:r>
              <a:rPr lang="en-US" sz="2200" dirty="0" smtClean="0">
                <a:latin typeface="Times New Roman" pitchFamily="18" charset="0"/>
                <a:ea typeface="ＭＳ Ｐゴシック"/>
                <a:cs typeface="Times New Roman" pitchFamily="18" charset="0"/>
              </a:rPr>
              <a:t>Legal Action Center Resources:</a:t>
            </a:r>
          </a:p>
          <a:p>
            <a:pPr fontAlgn="auto">
              <a:lnSpc>
                <a:spcPct val="150000"/>
              </a:lnSpc>
              <a:spcBef>
                <a:spcPct val="20000"/>
              </a:spcBef>
              <a:spcAft>
                <a:spcPts val="0"/>
              </a:spcAft>
              <a:defRPr/>
            </a:pPr>
            <a:r>
              <a:rPr lang="en-US" sz="2200" dirty="0" smtClean="0">
                <a:latin typeface="Times New Roman" pitchFamily="18" charset="0"/>
                <a:ea typeface="ＭＳ Ｐゴシック"/>
                <a:cs typeface="Times New Roman" pitchFamily="18" charset="0"/>
                <a:hlinkClick r:id="rId2"/>
              </a:rPr>
              <a:t>State Profiles of Health Care Information for the Criminal Justice System</a:t>
            </a:r>
            <a:endParaRPr lang="en-US" sz="2200" dirty="0" smtClean="0">
              <a:latin typeface="Times New Roman" pitchFamily="18" charset="0"/>
              <a:ea typeface="ＭＳ Ｐゴシック"/>
              <a:cs typeface="Times New Roman" pitchFamily="18" charset="0"/>
            </a:endParaRPr>
          </a:p>
          <a:p>
            <a:pPr fontAlgn="auto">
              <a:lnSpc>
                <a:spcPct val="150000"/>
              </a:lnSpc>
              <a:spcBef>
                <a:spcPct val="20000"/>
              </a:spcBef>
              <a:spcAft>
                <a:spcPts val="0"/>
              </a:spcAft>
              <a:defRPr/>
            </a:pPr>
            <a:r>
              <a:rPr lang="en-US" sz="2200" dirty="0" smtClean="0">
                <a:latin typeface="Times New Roman" pitchFamily="18" charset="0"/>
                <a:ea typeface="ＭＳ Ｐゴシック"/>
                <a:cs typeface="Times New Roman" pitchFamily="18" charset="0"/>
                <a:hlinkClick r:id="rId3"/>
              </a:rPr>
              <a:t>Restoring Medicaid Upon Release from Prison</a:t>
            </a:r>
            <a:endParaRPr lang="en-US" sz="2200" dirty="0" smtClean="0">
              <a:latin typeface="Times New Roman" pitchFamily="18" charset="0"/>
              <a:ea typeface="ＭＳ Ｐゴシック"/>
              <a:cs typeface="Times New Roman" pitchFamily="18" charset="0"/>
            </a:endParaRPr>
          </a:p>
          <a:p>
            <a:pPr fontAlgn="auto">
              <a:lnSpc>
                <a:spcPct val="150000"/>
              </a:lnSpc>
              <a:spcBef>
                <a:spcPct val="20000"/>
              </a:spcBef>
              <a:spcAft>
                <a:spcPts val="0"/>
              </a:spcAft>
              <a:defRPr/>
            </a:pPr>
            <a:endParaRPr lang="en-US" sz="2200" dirty="0">
              <a:latin typeface="Times New Roman" pitchFamily="18" charset="0"/>
              <a:ea typeface="ＭＳ Ｐゴシック"/>
              <a:cs typeface="Times New Roman" pitchFamily="18" charset="0"/>
            </a:endParaRPr>
          </a:p>
        </p:txBody>
      </p:sp>
      <p:sp>
        <p:nvSpPr>
          <p:cNvPr id="6" name="TextBox 5"/>
          <p:cNvSpPr txBox="1"/>
          <p:nvPr/>
        </p:nvSpPr>
        <p:spPr>
          <a:xfrm>
            <a:off x="142504" y="2217003"/>
            <a:ext cx="8544296" cy="1077218"/>
          </a:xfrm>
          <a:prstGeom prst="rect">
            <a:avLst/>
          </a:prstGeom>
          <a:noFill/>
        </p:spPr>
        <p:txBody>
          <a:bodyPr wrap="square" rtlCol="0">
            <a:spAutoFit/>
          </a:bodyPr>
          <a:lstStyle/>
          <a:p>
            <a:pPr algn="r"/>
            <a:r>
              <a:rPr lang="en-US" sz="3600" dirty="0" smtClean="0"/>
              <a:t>90% of jail admissions have no health care </a:t>
            </a:r>
            <a:br>
              <a:rPr lang="en-US" sz="3600" dirty="0" smtClean="0"/>
            </a:br>
            <a:r>
              <a:rPr lang="en-US" sz="2800" dirty="0" smtClean="0"/>
              <a:t>(Wang, 2008)</a:t>
            </a:r>
          </a:p>
        </p:txBody>
      </p:sp>
    </p:spTree>
    <p:extLst>
      <p:ext uri="{BB962C8B-B14F-4D97-AF65-F5344CB8AC3E}">
        <p14:creationId xmlns:p14="http://schemas.microsoft.com/office/powerpoint/2010/main" val="4580133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31" y="274638"/>
            <a:ext cx="8633361" cy="1143000"/>
          </a:xfrm>
        </p:spPr>
        <p:txBody>
          <a:bodyPr/>
          <a:lstStyle/>
          <a:p>
            <a:r>
              <a:rPr lang="en-US" sz="4000" dirty="0" smtClean="0"/>
              <a:t>Enrollment in Public Health Insurance in Georgia</a:t>
            </a:r>
            <a:endParaRPr lang="en-US" sz="4000" dirty="0"/>
          </a:p>
        </p:txBody>
      </p:sp>
      <p:sp>
        <p:nvSpPr>
          <p:cNvPr id="3" name="Content Placeholder 2"/>
          <p:cNvSpPr>
            <a:spLocks noGrp="1"/>
          </p:cNvSpPr>
          <p:nvPr>
            <p:ph idx="1"/>
          </p:nvPr>
        </p:nvSpPr>
        <p:spPr/>
        <p:txBody>
          <a:bodyPr>
            <a:normAutofit fontScale="55000" lnSpcReduction="20000"/>
          </a:bodyPr>
          <a:lstStyle/>
          <a:p>
            <a:r>
              <a:rPr lang="en-US" b="1" dirty="0"/>
              <a:t>Health Insurance Exchange Information:</a:t>
            </a:r>
            <a:r>
              <a:rPr lang="en-US" dirty="0"/>
              <a:t> Georgia has a Federally-facilitated Marketplace (FFM).</a:t>
            </a:r>
            <a:r>
              <a:rPr lang="en-US" u="sng" baseline="30000" dirty="0">
                <a:hlinkClick r:id="rId2"/>
              </a:rPr>
              <a:t>[iii]</a:t>
            </a:r>
            <a:r>
              <a:rPr lang="en-US" dirty="0"/>
              <a:t>  People can use the FFM to compare plans, purchase low-cost insurance, and take advantage of federal tax subsidies that apply.</a:t>
            </a:r>
          </a:p>
          <a:p>
            <a:r>
              <a:rPr lang="en-US" b="1" dirty="0"/>
              <a:t>Eligibility and Enrollment</a:t>
            </a:r>
            <a:r>
              <a:rPr lang="en-US" dirty="0"/>
              <a:t>: People can apply for and enroll in Medicaid or CHIP any time of year and coverage can begin immediately. They can purchase and enroll in marketplace plans during the annual open enrollment period, which begins November 15</a:t>
            </a:r>
            <a:r>
              <a:rPr lang="en-US" baseline="30000" dirty="0"/>
              <a:t>th</a:t>
            </a:r>
            <a:r>
              <a:rPr lang="en-US" dirty="0"/>
              <a:t> of each year and extends through February 15</a:t>
            </a:r>
            <a:r>
              <a:rPr lang="en-US" baseline="30000" dirty="0"/>
              <a:t>th</a:t>
            </a:r>
            <a:r>
              <a:rPr lang="en-US" dirty="0"/>
              <a:t>.  If they meet certain criteria, such as having been released from custody in the last 90 days, they may be able to enroll in private coverage outside the open enrollment period. There are two ways people can see if they meet eligibility requirements and apply for or enroll in these benefits</a:t>
            </a:r>
            <a:r>
              <a:rPr lang="en-US" dirty="0" smtClean="0"/>
              <a:t>:</a:t>
            </a:r>
          </a:p>
          <a:p>
            <a:endParaRPr lang="en-US" dirty="0"/>
          </a:p>
          <a:p>
            <a:pPr lvl="1"/>
            <a:r>
              <a:rPr lang="en-US" dirty="0"/>
              <a:t>1) </a:t>
            </a:r>
            <a:r>
              <a:rPr lang="en-US" b="1" dirty="0"/>
              <a:t>They can use the online </a:t>
            </a:r>
            <a:r>
              <a:rPr lang="en-US" b="1" u="sng" dirty="0">
                <a:hlinkClick r:id="rId3"/>
              </a:rPr>
              <a:t>application on the Federally Facilitated Marketplace</a:t>
            </a:r>
            <a:r>
              <a:rPr lang="en-US" dirty="0"/>
              <a:t>. </a:t>
            </a:r>
            <a:r>
              <a:rPr lang="en-US" u="sng" baseline="30000" dirty="0">
                <a:hlinkClick r:id="rId4"/>
              </a:rPr>
              <a:t>[iv]</a:t>
            </a:r>
            <a:endParaRPr lang="en-US" dirty="0"/>
          </a:p>
          <a:p>
            <a:pPr lvl="1"/>
            <a:r>
              <a:rPr lang="en-US" dirty="0"/>
              <a:t>2) </a:t>
            </a:r>
            <a:r>
              <a:rPr lang="en-US" b="1" dirty="0"/>
              <a:t>They can apply to Medicaid online through </a:t>
            </a:r>
            <a:r>
              <a:rPr lang="en-US" b="1" u="sng" dirty="0">
                <a:hlinkClick r:id="rId5"/>
              </a:rPr>
              <a:t>Georgia’s Common Point for Access for Social Services</a:t>
            </a:r>
            <a:r>
              <a:rPr lang="en-US" dirty="0"/>
              <a:t> (COMPASS)</a:t>
            </a:r>
            <a:r>
              <a:rPr lang="en-US" b="1" dirty="0"/>
              <a:t>. </a:t>
            </a:r>
            <a:r>
              <a:rPr lang="en-US" u="sng" baseline="30000" dirty="0">
                <a:hlinkClick r:id="rId6"/>
              </a:rPr>
              <a:t>[v]</a:t>
            </a:r>
            <a:endParaRPr lang="en-US" dirty="0"/>
          </a:p>
          <a:p>
            <a:pPr lvl="1"/>
            <a:r>
              <a:rPr lang="en-US" b="1" u="sng" dirty="0"/>
              <a:t>Georgia Medicaid and Health Insurance Links</a:t>
            </a:r>
            <a:endParaRPr lang="en-US" dirty="0"/>
          </a:p>
          <a:p>
            <a:pPr lvl="1"/>
            <a:r>
              <a:rPr lang="en-US" b="1" dirty="0"/>
              <a:t>Link to the </a:t>
            </a:r>
            <a:r>
              <a:rPr lang="en-US" b="1" u="sng" dirty="0">
                <a:hlinkClick r:id="rId7"/>
              </a:rPr>
              <a:t>state Medicaid agency website</a:t>
            </a:r>
            <a:r>
              <a:rPr lang="en-US" dirty="0"/>
              <a:t> for more information on Medicaid and for </a:t>
            </a:r>
            <a:r>
              <a:rPr lang="en-US" b="1" u="sng" dirty="0">
                <a:hlinkClick r:id="rId8"/>
              </a:rPr>
              <a:t>application forms to download and print</a:t>
            </a:r>
            <a:r>
              <a:rPr lang="en-US" u="sng" baseline="30000" dirty="0">
                <a:hlinkClick r:id="rId9"/>
              </a:rPr>
              <a:t>[vi]</a:t>
            </a:r>
            <a:r>
              <a:rPr lang="en-US" b="1" dirty="0"/>
              <a:t>                                                                                                                                           </a:t>
            </a:r>
            <a:endParaRPr lang="en-US" dirty="0"/>
          </a:p>
        </p:txBody>
      </p:sp>
      <p:sp>
        <p:nvSpPr>
          <p:cNvPr id="4" name="TextBox 3"/>
          <p:cNvSpPr txBox="1"/>
          <p:nvPr/>
        </p:nvSpPr>
        <p:spPr>
          <a:xfrm>
            <a:off x="457200" y="5934670"/>
            <a:ext cx="8140535" cy="786754"/>
          </a:xfrm>
          <a:prstGeom prst="rect">
            <a:avLst/>
          </a:prstGeom>
          <a:noFill/>
        </p:spPr>
        <p:txBody>
          <a:bodyPr wrap="square" rtlCol="0">
            <a:spAutoFit/>
          </a:bodyPr>
          <a:lstStyle/>
          <a:p>
            <a:pPr fontAlgn="auto">
              <a:lnSpc>
                <a:spcPct val="150000"/>
              </a:lnSpc>
              <a:spcAft>
                <a:spcPts val="0"/>
              </a:spcAft>
              <a:defRPr/>
            </a:pPr>
            <a:r>
              <a:rPr lang="en-US" sz="1600" dirty="0">
                <a:latin typeface="Times New Roman" pitchFamily="18" charset="0"/>
                <a:ea typeface="ＭＳ Ｐゴシック"/>
                <a:cs typeface="Times New Roman" pitchFamily="18" charset="0"/>
              </a:rPr>
              <a:t>Legal Action Center </a:t>
            </a:r>
            <a:r>
              <a:rPr lang="en-US" sz="1600" dirty="0" smtClean="0">
                <a:latin typeface="Times New Roman" pitchFamily="18" charset="0"/>
                <a:ea typeface="ＭＳ Ｐゴシック"/>
                <a:cs typeface="Times New Roman" pitchFamily="18" charset="0"/>
              </a:rPr>
              <a:t>Resources: </a:t>
            </a:r>
            <a:r>
              <a:rPr lang="en-US" sz="1600" dirty="0" smtClean="0">
                <a:latin typeface="Times New Roman" pitchFamily="18" charset="0"/>
                <a:ea typeface="ＭＳ Ｐゴシック"/>
                <a:cs typeface="Times New Roman" pitchFamily="18" charset="0"/>
                <a:hlinkClick r:id="rId10"/>
              </a:rPr>
              <a:t>State </a:t>
            </a:r>
            <a:r>
              <a:rPr lang="en-US" sz="1600" dirty="0">
                <a:latin typeface="Times New Roman" pitchFamily="18" charset="0"/>
                <a:ea typeface="ＭＳ Ｐゴシック"/>
                <a:cs typeface="Times New Roman" pitchFamily="18" charset="0"/>
                <a:hlinkClick r:id="rId10"/>
              </a:rPr>
              <a:t>Profiles of Health Care Information for the Criminal Justice System</a:t>
            </a:r>
            <a:endParaRPr lang="en-US" sz="1600" dirty="0">
              <a:latin typeface="Times New Roman" pitchFamily="18" charset="0"/>
              <a:ea typeface="ＭＳ Ｐゴシック"/>
              <a:cs typeface="Times New Roman" pitchFamily="18" charset="0"/>
            </a:endParaRPr>
          </a:p>
        </p:txBody>
      </p:sp>
    </p:spTree>
    <p:extLst>
      <p:ext uri="{BB962C8B-B14F-4D97-AF65-F5344CB8AC3E}">
        <p14:creationId xmlns:p14="http://schemas.microsoft.com/office/powerpoint/2010/main" val="5318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1463" y="304800"/>
            <a:ext cx="5401074" cy="1447800"/>
          </a:xfrm>
        </p:spPr>
      </p:pic>
      <p:sp>
        <p:nvSpPr>
          <p:cNvPr id="12" name="Rectangle 10"/>
          <p:cNvSpPr txBox="1">
            <a:spLocks noChangeArrowheads="1"/>
          </p:cNvSpPr>
          <p:nvPr/>
        </p:nvSpPr>
        <p:spPr bwMode="auto">
          <a:xfrm>
            <a:off x="535515" y="1975659"/>
            <a:ext cx="8075085" cy="2520141"/>
          </a:xfrm>
          <a:prstGeom prst="rect">
            <a:avLst/>
          </a:prstGeom>
          <a:noFill/>
          <a:ln w="9525">
            <a:noFill/>
            <a:miter lim="800000"/>
            <a:headEnd/>
            <a:tailEnd/>
          </a:ln>
        </p:spPr>
        <p:txBody>
          <a:bodyPr/>
          <a:lstStyle/>
          <a:p>
            <a:pPr marL="342900" indent="-342900">
              <a:spcBef>
                <a:spcPct val="20000"/>
              </a:spcBef>
              <a:buClr>
                <a:schemeClr val="accent6">
                  <a:lumMod val="50000"/>
                </a:schemeClr>
              </a:buClr>
              <a:buFontTx/>
              <a:buChar char="•"/>
              <a:defRPr/>
            </a:pPr>
            <a:r>
              <a:rPr lang="en-US" sz="2400" kern="0" dirty="0" smtClean="0">
                <a:solidFill>
                  <a:srgbClr val="17375E"/>
                </a:solidFill>
                <a:latin typeface="+mj-lt"/>
                <a:cs typeface="Arial" pitchFamily="34" charset="0"/>
              </a:rPr>
              <a:t>National non-profit, non-partisan membership association of state government officials</a:t>
            </a:r>
          </a:p>
          <a:p>
            <a:pPr>
              <a:spcBef>
                <a:spcPct val="20000"/>
              </a:spcBef>
              <a:buClr>
                <a:schemeClr val="accent6">
                  <a:lumMod val="50000"/>
                </a:schemeClr>
              </a:buClr>
              <a:defRPr/>
            </a:pPr>
            <a:endParaRPr lang="en-US" sz="900" kern="0" dirty="0" smtClean="0">
              <a:solidFill>
                <a:schemeClr val="tx2">
                  <a:lumMod val="75000"/>
                </a:schemeClr>
              </a:solidFill>
              <a:latin typeface="+mj-lt"/>
              <a:cs typeface="Arial" pitchFamily="34" charset="0"/>
            </a:endParaRPr>
          </a:p>
          <a:p>
            <a:pPr marL="342900" indent="-342900">
              <a:spcBef>
                <a:spcPct val="20000"/>
              </a:spcBef>
              <a:buClr>
                <a:schemeClr val="accent6">
                  <a:lumMod val="50000"/>
                </a:schemeClr>
              </a:buClr>
              <a:buFontTx/>
              <a:buChar char="•"/>
              <a:defRPr/>
            </a:pPr>
            <a:r>
              <a:rPr lang="en-US" sz="2400" kern="0" dirty="0" smtClean="0">
                <a:solidFill>
                  <a:schemeClr val="tx2">
                    <a:lumMod val="75000"/>
                  </a:schemeClr>
                </a:solidFill>
                <a:latin typeface="+mj-lt"/>
                <a:cs typeface="Arial" pitchFamily="34" charset="0"/>
              </a:rPr>
              <a:t>Engages members of all three branches of state government </a:t>
            </a:r>
          </a:p>
          <a:p>
            <a:pPr>
              <a:spcBef>
                <a:spcPct val="20000"/>
              </a:spcBef>
              <a:buClr>
                <a:schemeClr val="accent6">
                  <a:lumMod val="50000"/>
                </a:schemeClr>
              </a:buClr>
              <a:defRPr/>
            </a:pPr>
            <a:endParaRPr lang="en-US" sz="900" kern="0" dirty="0" smtClean="0">
              <a:solidFill>
                <a:schemeClr val="tx2">
                  <a:lumMod val="75000"/>
                </a:schemeClr>
              </a:solidFill>
              <a:latin typeface="+mj-lt"/>
              <a:cs typeface="Arial" pitchFamily="34" charset="0"/>
            </a:endParaRPr>
          </a:p>
          <a:p>
            <a:pPr marL="342900" indent="-342900">
              <a:spcBef>
                <a:spcPct val="20000"/>
              </a:spcBef>
              <a:buClr>
                <a:schemeClr val="accent6">
                  <a:lumMod val="50000"/>
                </a:schemeClr>
              </a:buClr>
              <a:buFontTx/>
              <a:buChar char="•"/>
              <a:defRPr/>
            </a:pPr>
            <a:r>
              <a:rPr lang="en-US" sz="2400" kern="0" dirty="0" smtClean="0">
                <a:solidFill>
                  <a:schemeClr val="tx2">
                    <a:lumMod val="75000"/>
                  </a:schemeClr>
                </a:solidFill>
                <a:latin typeface="+mj-lt"/>
                <a:cs typeface="Arial" pitchFamily="34" charset="0"/>
              </a:rPr>
              <a:t>Justice Center provides practical, nonpartisan advice informed by the best available evidence</a:t>
            </a:r>
          </a:p>
        </p:txBody>
      </p:sp>
      <p:pic>
        <p:nvPicPr>
          <p:cNvPr id="13" name="Picture 12" descr="10.4.12_screen shot of csgjusticecenter.org buttons.jpg .jpe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2780" y="4578813"/>
            <a:ext cx="8075085" cy="2050587"/>
          </a:xfrm>
          <a:prstGeom prst="rect">
            <a:avLst/>
          </a:prstGeom>
        </p:spPr>
      </p:pic>
    </p:spTree>
    <p:extLst>
      <p:ext uri="{BB962C8B-B14F-4D97-AF65-F5344CB8AC3E}">
        <p14:creationId xmlns:p14="http://schemas.microsoft.com/office/powerpoint/2010/main" val="1564015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Benefits to Consider</a:t>
            </a:r>
            <a:endParaRPr lang="en-US" dirty="0"/>
          </a:p>
        </p:txBody>
      </p:sp>
      <p:sp>
        <p:nvSpPr>
          <p:cNvPr id="4" name="Content Placeholder 3"/>
          <p:cNvSpPr>
            <a:spLocks noGrp="1"/>
          </p:cNvSpPr>
          <p:nvPr>
            <p:ph idx="1"/>
          </p:nvPr>
        </p:nvSpPr>
        <p:spPr/>
        <p:txBody>
          <a:bodyPr/>
          <a:lstStyle/>
          <a:p>
            <a:r>
              <a:rPr lang="en-US" dirty="0" smtClean="0"/>
              <a:t>Housing benefits</a:t>
            </a:r>
          </a:p>
          <a:p>
            <a:r>
              <a:rPr lang="en-US" dirty="0" smtClean="0"/>
              <a:t>Supplemental Nutritional Assistance Program (SNAP)</a:t>
            </a:r>
          </a:p>
          <a:p>
            <a:r>
              <a:rPr lang="en-US" dirty="0" smtClean="0"/>
              <a:t>Social </a:t>
            </a:r>
            <a:r>
              <a:rPr lang="en-US" dirty="0"/>
              <a:t>Security Disability (SSD, or SSDI) and Supplemental Security Income (SSI) </a:t>
            </a:r>
            <a:r>
              <a:rPr lang="en-US" dirty="0" smtClean="0"/>
              <a:t> </a:t>
            </a:r>
          </a:p>
          <a:p>
            <a:r>
              <a:rPr lang="en-US" dirty="0"/>
              <a:t>Veterans </a:t>
            </a:r>
            <a:r>
              <a:rPr lang="en-US" dirty="0" smtClean="0"/>
              <a:t>benefits</a:t>
            </a:r>
          </a:p>
          <a:p>
            <a:endParaRPr lang="en-US" dirty="0" smtClean="0"/>
          </a:p>
        </p:txBody>
      </p:sp>
    </p:spTree>
    <p:extLst>
      <p:ext uri="{BB962C8B-B14F-4D97-AF65-F5344CB8AC3E}">
        <p14:creationId xmlns:p14="http://schemas.microsoft.com/office/powerpoint/2010/main" val="1735513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of Funding</a:t>
            </a:r>
            <a:endParaRPr lang="en-US" dirty="0"/>
          </a:p>
        </p:txBody>
      </p:sp>
      <p:sp>
        <p:nvSpPr>
          <p:cNvPr id="3" name="Content Placeholder 2"/>
          <p:cNvSpPr>
            <a:spLocks noGrp="1"/>
          </p:cNvSpPr>
          <p:nvPr>
            <p:ph sz="quarter" idx="1"/>
          </p:nvPr>
        </p:nvSpPr>
        <p:spPr/>
        <p:txBody>
          <a:bodyPr/>
          <a:lstStyle/>
          <a:p>
            <a:r>
              <a:rPr lang="en-US" dirty="0" smtClean="0"/>
              <a:t>Has </a:t>
            </a:r>
            <a:r>
              <a:rPr lang="en-US" dirty="0"/>
              <a:t>there been an analysis of the funding needed to maintain the program</a:t>
            </a:r>
            <a:r>
              <a:rPr lang="en-US" dirty="0" smtClean="0"/>
              <a:t>?</a:t>
            </a:r>
          </a:p>
          <a:p>
            <a:r>
              <a:rPr lang="en-US" dirty="0" smtClean="0"/>
              <a:t>Have </a:t>
            </a:r>
            <a:r>
              <a:rPr lang="en-US" dirty="0"/>
              <a:t>potential funding sources been identified and researched</a:t>
            </a:r>
            <a:r>
              <a:rPr lang="en-US" dirty="0" smtClean="0"/>
              <a:t>?</a:t>
            </a:r>
          </a:p>
          <a:p>
            <a:r>
              <a:rPr lang="en-US" dirty="0" smtClean="0"/>
              <a:t>Are </a:t>
            </a:r>
            <a:r>
              <a:rPr lang="en-US" dirty="0"/>
              <a:t>there available funding streams that can help to sustain the program in the future</a:t>
            </a:r>
            <a:r>
              <a:rPr lang="en-US" dirty="0" smtClean="0"/>
              <a:t>?</a:t>
            </a:r>
          </a:p>
          <a:p>
            <a:r>
              <a:rPr lang="en-US" dirty="0" smtClean="0"/>
              <a:t>Has </a:t>
            </a:r>
            <a:r>
              <a:rPr lang="en-US" dirty="0"/>
              <a:t>a plan been developed to lay out funding strategies and evaluate options?</a:t>
            </a:r>
          </a:p>
        </p:txBody>
      </p:sp>
      <p:sp>
        <p:nvSpPr>
          <p:cNvPr id="6" name="TextBox 5"/>
          <p:cNvSpPr txBox="1"/>
          <p:nvPr/>
        </p:nvSpPr>
        <p:spPr>
          <a:xfrm>
            <a:off x="1219200" y="6019800"/>
            <a:ext cx="6705600" cy="307777"/>
          </a:xfrm>
          <a:prstGeom prst="rect">
            <a:avLst/>
          </a:prstGeom>
          <a:noFill/>
        </p:spPr>
        <p:txBody>
          <a:bodyPr wrap="square" rtlCol="0">
            <a:spAutoFit/>
          </a:bodyPr>
          <a:lstStyle/>
          <a:p>
            <a:pPr algn="ctr"/>
            <a:r>
              <a:rPr lang="en-US" sz="1400" dirty="0">
                <a:latin typeface="+mn-lt"/>
              </a:rPr>
              <a:t>Source: </a:t>
            </a:r>
            <a:r>
              <a:rPr lang="en-US" sz="1400" dirty="0" err="1">
                <a:latin typeface="+mn-lt"/>
              </a:rPr>
              <a:t>Skowyra</a:t>
            </a:r>
            <a:r>
              <a:rPr lang="en-US" sz="1400" dirty="0">
                <a:latin typeface="+mn-lt"/>
              </a:rPr>
              <a:t>, K. R., </a:t>
            </a:r>
            <a:r>
              <a:rPr lang="en-US" sz="1400" dirty="0" err="1">
                <a:latin typeface="+mn-lt"/>
              </a:rPr>
              <a:t>Cocozza</a:t>
            </a:r>
            <a:r>
              <a:rPr lang="en-US" sz="1400" dirty="0">
                <a:latin typeface="+mn-lt"/>
              </a:rPr>
              <a:t>, J. J., &amp; </a:t>
            </a:r>
            <a:r>
              <a:rPr lang="en-US" sz="1400" dirty="0" err="1">
                <a:latin typeface="+mn-lt"/>
              </a:rPr>
              <a:t>Shufelt</a:t>
            </a:r>
            <a:r>
              <a:rPr lang="en-US" sz="1400" dirty="0">
                <a:latin typeface="+mn-lt"/>
              </a:rPr>
              <a:t>, J. L. (2010). </a:t>
            </a:r>
          </a:p>
        </p:txBody>
      </p:sp>
    </p:spTree>
    <p:extLst>
      <p:ext uri="{BB962C8B-B14F-4D97-AF65-F5344CB8AC3E}">
        <p14:creationId xmlns:p14="http://schemas.microsoft.com/office/powerpoint/2010/main" val="7080146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Sustainability Funding</a:t>
            </a:r>
            <a:endParaRPr lang="en-US" dirty="0"/>
          </a:p>
        </p:txBody>
      </p:sp>
      <p:sp>
        <p:nvSpPr>
          <p:cNvPr id="3" name="Content Placeholder 2"/>
          <p:cNvSpPr>
            <a:spLocks noGrp="1"/>
          </p:cNvSpPr>
          <p:nvPr>
            <p:ph sz="quarter" idx="1"/>
          </p:nvPr>
        </p:nvSpPr>
        <p:spPr>
          <a:xfrm>
            <a:off x="457200" y="1417638"/>
            <a:ext cx="8229600" cy="5069911"/>
          </a:xfrm>
        </p:spPr>
        <p:txBody>
          <a:bodyPr>
            <a:normAutofit/>
          </a:bodyPr>
          <a:lstStyle/>
          <a:p>
            <a:r>
              <a:rPr lang="en-US" sz="2000" dirty="0" smtClean="0"/>
              <a:t>Federal funding, including grants through the U.S. Department of Justice (Bureau of Justice Assistance) and the U.S. Department of Health and Human Services (Substance Abuse and Mental Health Services Administration)</a:t>
            </a:r>
          </a:p>
          <a:p>
            <a:r>
              <a:rPr lang="en-US" sz="2000" dirty="0" smtClean="0"/>
              <a:t>State funding, including through block grants received</a:t>
            </a:r>
          </a:p>
          <a:p>
            <a:r>
              <a:rPr lang="en-US" sz="2000" dirty="0" smtClean="0"/>
              <a:t>State or county funding through money saved from other policy changes (e.g., “justice reinvestment”)</a:t>
            </a:r>
          </a:p>
          <a:p>
            <a:r>
              <a:rPr lang="en-US" sz="2000" dirty="0" smtClean="0"/>
              <a:t>County funding</a:t>
            </a:r>
          </a:p>
          <a:p>
            <a:r>
              <a:rPr lang="en-US" sz="2000" dirty="0" smtClean="0"/>
              <a:t>Private foundations</a:t>
            </a:r>
          </a:p>
          <a:p>
            <a:r>
              <a:rPr lang="en-US" sz="2000" dirty="0" smtClean="0"/>
              <a:t>Goods and services donated by local non-profits, civic associations, religious groups, and businesses</a:t>
            </a:r>
          </a:p>
          <a:p>
            <a:r>
              <a:rPr lang="en-US" sz="2000" dirty="0" smtClean="0"/>
              <a:t>Program fees by participants</a:t>
            </a:r>
          </a:p>
          <a:p>
            <a:r>
              <a:rPr lang="en-US" sz="2000" dirty="0" smtClean="0"/>
              <a:t>Braided funding</a:t>
            </a:r>
          </a:p>
          <a:p>
            <a:r>
              <a:rPr lang="en-US" sz="2000" dirty="0" smtClean="0"/>
              <a:t>Improve benefit access (e.g. Medicaid suspension, SOAR)</a:t>
            </a:r>
          </a:p>
          <a:p>
            <a:endParaRPr lang="en-US" sz="2000" dirty="0"/>
          </a:p>
        </p:txBody>
      </p:sp>
    </p:spTree>
    <p:extLst>
      <p:ext uri="{BB962C8B-B14F-4D97-AF65-F5344CB8AC3E}">
        <p14:creationId xmlns:p14="http://schemas.microsoft.com/office/powerpoint/2010/main" val="10360271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Overall</a:t>
            </a:r>
            <a:endParaRPr lang="en-US" dirty="0"/>
          </a:p>
        </p:txBody>
      </p:sp>
      <p:sp>
        <p:nvSpPr>
          <p:cNvPr id="3" name="Content Placeholder 2"/>
          <p:cNvSpPr>
            <a:spLocks noGrp="1"/>
          </p:cNvSpPr>
          <p:nvPr>
            <p:ph idx="1"/>
          </p:nvPr>
        </p:nvSpPr>
        <p:spPr>
          <a:xfrm>
            <a:off x="457200" y="1417639"/>
            <a:ext cx="8229600" cy="4708526"/>
          </a:xfrm>
        </p:spPr>
        <p:txBody>
          <a:bodyPr>
            <a:normAutofit fontScale="92500" lnSpcReduction="20000"/>
          </a:bodyPr>
          <a:lstStyle/>
          <a:p>
            <a:r>
              <a:rPr lang="en-US" dirty="0" smtClean="0"/>
              <a:t>These supplemental funding strategies do five things:</a:t>
            </a:r>
          </a:p>
          <a:p>
            <a:pPr lvl="1"/>
            <a:r>
              <a:rPr lang="en-US" dirty="0" smtClean="0"/>
              <a:t>Provide funds for sustainability	</a:t>
            </a:r>
          </a:p>
          <a:p>
            <a:pPr lvl="1"/>
            <a:r>
              <a:rPr lang="en-US" dirty="0" smtClean="0"/>
              <a:t>Provide bridging services between institution and community until Medicaid and other benefits can be obtained</a:t>
            </a:r>
          </a:p>
          <a:p>
            <a:pPr lvl="1"/>
            <a:r>
              <a:rPr lang="en-US" dirty="0" smtClean="0"/>
              <a:t>Broaden the target population expanding diagnostic or functional categories served</a:t>
            </a:r>
          </a:p>
          <a:p>
            <a:pPr lvl="1"/>
            <a:r>
              <a:rPr lang="en-US" dirty="0" smtClean="0"/>
              <a:t>Supplement existing community services where there are capacity issues</a:t>
            </a:r>
          </a:p>
          <a:p>
            <a:pPr lvl="1"/>
            <a:r>
              <a:rPr lang="en-US" dirty="0" smtClean="0"/>
              <a:t>Pay for services not available from Medicaid or other health insurers (e.g., transportation, gap funding for medication)</a:t>
            </a:r>
          </a:p>
          <a:p>
            <a:endParaRPr lang="en-US" dirty="0"/>
          </a:p>
        </p:txBody>
      </p:sp>
    </p:spTree>
    <p:extLst>
      <p:ext uri="{BB962C8B-B14F-4D97-AF65-F5344CB8AC3E}">
        <p14:creationId xmlns:p14="http://schemas.microsoft.com/office/powerpoint/2010/main" val="5211539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Agencies and Grant Programs</a:t>
            </a:r>
            <a:endParaRPr lang="en-US" dirty="0"/>
          </a:p>
        </p:txBody>
      </p:sp>
      <p:sp>
        <p:nvSpPr>
          <p:cNvPr id="3" name="Content Placeholder 2"/>
          <p:cNvSpPr>
            <a:spLocks noGrp="1"/>
          </p:cNvSpPr>
          <p:nvPr>
            <p:ph sz="quarter" idx="1"/>
          </p:nvPr>
        </p:nvSpPr>
        <p:spPr>
          <a:xfrm>
            <a:off x="457200" y="1257663"/>
            <a:ext cx="8229600" cy="4868501"/>
          </a:xfrm>
        </p:spPr>
        <p:txBody>
          <a:bodyPr>
            <a:normAutofit fontScale="92500" lnSpcReduction="10000"/>
          </a:bodyPr>
          <a:lstStyle/>
          <a:p>
            <a:r>
              <a:rPr lang="en-US" sz="2000" dirty="0" smtClean="0"/>
              <a:t>Government Sources</a:t>
            </a:r>
          </a:p>
          <a:p>
            <a:pPr lvl="1"/>
            <a:r>
              <a:rPr lang="en-US" sz="1800" dirty="0" err="1" smtClean="0"/>
              <a:t>Grants.Gov</a:t>
            </a:r>
            <a:r>
              <a:rPr lang="en-US" sz="1800" dirty="0"/>
              <a:t>: </a:t>
            </a:r>
            <a:r>
              <a:rPr lang="en-US" sz="1800" dirty="0">
                <a:hlinkClick r:id="rId3"/>
              </a:rPr>
              <a:t>http://grants.gov/applicants/</a:t>
            </a:r>
            <a:r>
              <a:rPr lang="en-US" sz="1800" dirty="0" smtClean="0">
                <a:hlinkClick r:id="rId3"/>
              </a:rPr>
              <a:t>find_grant_opportunities.jsp</a:t>
            </a:r>
            <a:endParaRPr lang="en-US" sz="1800" dirty="0" smtClean="0"/>
          </a:p>
          <a:p>
            <a:pPr lvl="1"/>
            <a:r>
              <a:rPr lang="en-US" sz="1800" dirty="0" smtClean="0"/>
              <a:t>Department of Justice </a:t>
            </a:r>
            <a:r>
              <a:rPr lang="en-US" sz="1800" dirty="0"/>
              <a:t>Open Solicitations: </a:t>
            </a:r>
            <a:r>
              <a:rPr lang="en-US" sz="1800" dirty="0">
                <a:hlinkClick r:id="rId4"/>
              </a:rPr>
              <a:t>http://www.ojp.usdoj.gov/funding/</a:t>
            </a:r>
            <a:r>
              <a:rPr lang="en-US" sz="1800" dirty="0" smtClean="0">
                <a:hlinkClick r:id="rId4"/>
              </a:rPr>
              <a:t>solicitations.htm</a:t>
            </a:r>
            <a:endParaRPr lang="en-US" sz="1800" dirty="0" smtClean="0"/>
          </a:p>
          <a:p>
            <a:pPr lvl="2"/>
            <a:r>
              <a:rPr lang="en-US" sz="1600" dirty="0" smtClean="0"/>
              <a:t>Justice and Mental Health Collaboration Program (JMHCP)</a:t>
            </a:r>
          </a:p>
          <a:p>
            <a:pPr lvl="2"/>
            <a:r>
              <a:rPr lang="en-US" sz="1600" dirty="0" smtClean="0"/>
              <a:t>Second Chance Act (SCA)</a:t>
            </a:r>
          </a:p>
          <a:p>
            <a:r>
              <a:rPr lang="en-US" sz="2000" dirty="0" smtClean="0"/>
              <a:t>Private Foundations</a:t>
            </a:r>
          </a:p>
          <a:p>
            <a:pPr lvl="1"/>
            <a:r>
              <a:rPr lang="en-US" sz="1800" dirty="0" smtClean="0"/>
              <a:t>Robert Wood Johnson Foundation</a:t>
            </a:r>
          </a:p>
          <a:p>
            <a:pPr lvl="1"/>
            <a:r>
              <a:rPr lang="en-US" sz="1800" dirty="0" smtClean="0"/>
              <a:t>The Jacob &amp; Valerie </a:t>
            </a:r>
            <a:r>
              <a:rPr lang="en-US" sz="1800" dirty="0" err="1" smtClean="0"/>
              <a:t>Langeloth</a:t>
            </a:r>
            <a:r>
              <a:rPr lang="en-US" sz="1800" dirty="0" smtClean="0"/>
              <a:t> Foundation </a:t>
            </a:r>
          </a:p>
          <a:p>
            <a:pPr lvl="1"/>
            <a:r>
              <a:rPr lang="en-US" sz="1800" dirty="0" smtClean="0"/>
              <a:t>Open Society Foundations</a:t>
            </a:r>
          </a:p>
          <a:p>
            <a:pPr lvl="1"/>
            <a:r>
              <a:rPr lang="en-US" sz="1800" dirty="0"/>
              <a:t>The John D. and Catherine T. MacArthur </a:t>
            </a:r>
            <a:r>
              <a:rPr lang="en-US" sz="1800" dirty="0" smtClean="0"/>
              <a:t>Foundation</a:t>
            </a:r>
          </a:p>
          <a:p>
            <a:r>
              <a:rPr lang="en-US" sz="2000" dirty="0" smtClean="0"/>
              <a:t>Regional (State / County) Foundation Examples</a:t>
            </a:r>
          </a:p>
          <a:p>
            <a:pPr lvl="1"/>
            <a:r>
              <a:rPr lang="en-US" sz="1800" dirty="0" smtClean="0"/>
              <a:t>Tow Foundation – Connecticut</a:t>
            </a:r>
          </a:p>
          <a:p>
            <a:pPr lvl="1"/>
            <a:r>
              <a:rPr lang="en-US" sz="1800" dirty="0" smtClean="0"/>
              <a:t>Cincinnati Health Foundation – Ohio </a:t>
            </a:r>
          </a:p>
          <a:p>
            <a:pPr lvl="1"/>
            <a:r>
              <a:rPr lang="en-US" sz="1800" dirty="0" smtClean="0"/>
              <a:t>Hogg Foundation for Mental Health – Texas</a:t>
            </a:r>
          </a:p>
          <a:p>
            <a:r>
              <a:rPr lang="en-US" sz="2000" b="1" u="sng" dirty="0" smtClean="0"/>
              <a:t>The Foundation Center: </a:t>
            </a:r>
          </a:p>
          <a:p>
            <a:endParaRPr lang="en-US" sz="2000" dirty="0" smtClean="0"/>
          </a:p>
          <a:p>
            <a:endParaRPr lang="en-US" sz="2000" dirty="0"/>
          </a:p>
          <a:p>
            <a:endParaRPr lang="en-US" sz="2000" dirty="0"/>
          </a:p>
        </p:txBody>
      </p:sp>
      <p:sp>
        <p:nvSpPr>
          <p:cNvPr id="5" name="Slide Number Placeholder 4"/>
          <p:cNvSpPr>
            <a:spLocks noGrp="1"/>
          </p:cNvSpPr>
          <p:nvPr>
            <p:ph type="sldNum" sz="quarter" idx="12"/>
          </p:nvPr>
        </p:nvSpPr>
        <p:spPr/>
        <p:txBody>
          <a:bodyPr/>
          <a:lstStyle/>
          <a:p>
            <a:pPr>
              <a:defRPr/>
            </a:pPr>
            <a:fld id="{6225DA22-4BEA-4ED7-AA06-512632E0AE95}" type="slidenum">
              <a:rPr lang="en-US" smtClean="0"/>
              <a:pPr>
                <a:defRPr/>
              </a:pPr>
              <a:t>44</a:t>
            </a:fld>
            <a:endParaRPr lang="en-US" dirty="0"/>
          </a:p>
        </p:txBody>
      </p:sp>
    </p:spTree>
    <p:extLst>
      <p:ext uri="{BB962C8B-B14F-4D97-AF65-F5344CB8AC3E}">
        <p14:creationId xmlns:p14="http://schemas.microsoft.com/office/powerpoint/2010/main" val="15958562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stepuptogether.org/wp-content/themes/step-up-together/static/images/logo-10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37868" y="1246261"/>
            <a:ext cx="3762932" cy="100954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p:cNvPicPr/>
          <p:nvPr/>
        </p:nvPicPr>
        <p:blipFill rotWithShape="1">
          <a:blip r:embed="rId3" cstate="print">
            <a:extLst>
              <a:ext uri="{28A0092B-C50C-407E-A947-70E740481C1C}">
                <a14:useLocalDpi xmlns:a14="http://schemas.microsoft.com/office/drawing/2010/main"/>
              </a:ext>
            </a:extLst>
          </a:blip>
          <a:srcRect/>
          <a:stretch/>
        </p:blipFill>
        <p:spPr>
          <a:xfrm>
            <a:off x="914400" y="2432755"/>
            <a:ext cx="7239000" cy="4114800"/>
          </a:xfrm>
          <a:prstGeom prst="rect">
            <a:avLst/>
          </a:prstGeom>
          <a:effectLst>
            <a:outerShdw blurRad="400050" dist="279400" dir="2700000" algn="tl" rotWithShape="0">
              <a:srgbClr val="000000">
                <a:alpha val="28000"/>
              </a:srgbClr>
            </a:outerShdw>
          </a:effectLst>
        </p:spPr>
      </p:pic>
      <p:sp>
        <p:nvSpPr>
          <p:cNvPr id="11" name="Text Placeholder 3"/>
          <p:cNvSpPr txBox="1">
            <a:spLocks/>
          </p:cNvSpPr>
          <p:nvPr/>
        </p:nvSpPr>
        <p:spPr>
          <a:xfrm>
            <a:off x="215900" y="234630"/>
            <a:ext cx="7988300" cy="7112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solidFill>
                <a:srgbClr val="7F7F7F"/>
              </a:solidFill>
              <a:latin typeface="News Gothic MT"/>
              <a:cs typeface="News Gothic MT"/>
            </a:endParaRPr>
          </a:p>
        </p:txBody>
      </p:sp>
      <p:sp>
        <p:nvSpPr>
          <p:cNvPr id="12" name="Title 1"/>
          <p:cNvSpPr txBox="1">
            <a:spLocks/>
          </p:cNvSpPr>
          <p:nvPr/>
        </p:nvSpPr>
        <p:spPr>
          <a:xfrm>
            <a:off x="241300" y="162659"/>
            <a:ext cx="8229600" cy="99702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accent1">
                    <a:lumMod val="75000"/>
                  </a:schemeClr>
                </a:solidFill>
              </a:rPr>
              <a:t>Get Involved in County Initiatives </a:t>
            </a:r>
            <a:endParaRPr lang="en-US" sz="2800" dirty="0">
              <a:solidFill>
                <a:schemeClr val="accent1">
                  <a:lumMod val="75000"/>
                </a:schemeClr>
              </a:solidFill>
            </a:endParaRPr>
          </a:p>
        </p:txBody>
      </p:sp>
    </p:spTree>
    <p:extLst>
      <p:ext uri="{BB962C8B-B14F-4D97-AF65-F5344CB8AC3E}">
        <p14:creationId xmlns:p14="http://schemas.microsoft.com/office/powerpoint/2010/main" val="925471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00200"/>
            <a:ext cx="8229600" cy="4756150"/>
          </a:xfrm>
        </p:spPr>
        <p:txBody>
          <a:bodyPr/>
          <a:lstStyle/>
          <a:p>
            <a:pPr>
              <a:buNone/>
            </a:pPr>
            <a:r>
              <a:rPr lang="en-US" dirty="0"/>
              <a:t>Mission of the JPLI</a:t>
            </a:r>
          </a:p>
          <a:p>
            <a:r>
              <a:rPr lang="en-US" sz="2000" dirty="0"/>
              <a:t>The Judges’ and Psychiatrists’ Leadership Initiative (JPLI) aims to stimulate, support, and enhance efforts by judges and psychiatrists to improve judicial, community, and systemic responses to people with behavioral health needs who are involved in the justice system.</a:t>
            </a:r>
            <a:endParaRPr lang="en-US" sz="2300" dirty="0"/>
          </a:p>
          <a:p>
            <a:endParaRPr lang="en-US" sz="2300" dirty="0"/>
          </a:p>
        </p:txBody>
      </p:sp>
      <p:sp>
        <p:nvSpPr>
          <p:cNvPr id="5" name="Slide Number Placeholder 4"/>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91368B3-930F-4533-8F46-7782185DAC4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itle 2"/>
          <p:cNvSpPr>
            <a:spLocks noGrp="1"/>
          </p:cNvSpPr>
          <p:nvPr>
            <p:ph type="title" idx="4294967295"/>
          </p:nvPr>
        </p:nvSpPr>
        <p:spPr>
          <a:xfrm>
            <a:off x="262890" y="152401"/>
            <a:ext cx="8229600" cy="990600"/>
          </a:xfrm>
          <a:prstGeom prst="rect">
            <a:avLst/>
          </a:prstGeom>
        </p:spPr>
        <p:txBody>
          <a:bodyPr/>
          <a:lstStyle/>
          <a:p>
            <a:r>
              <a:rPr lang="en-US" dirty="0"/>
              <a:t>Judges’ and Psychiatrists’ Leadership Initiative (JPLI)</a:t>
            </a:r>
          </a:p>
        </p:txBody>
      </p:sp>
      <p:pic>
        <p:nvPicPr>
          <p:cNvPr id="18434" name="Picture 2" descr="Cover of Judges Guide"/>
          <p:cNvPicPr>
            <a:picLocks noChangeAspect="1" noChangeArrowheads="1"/>
          </p:cNvPicPr>
          <p:nvPr/>
        </p:nvPicPr>
        <p:blipFill>
          <a:blip r:embed="rId3" cstate="print"/>
          <a:srcRect/>
          <a:stretch>
            <a:fillRect/>
          </a:stretch>
        </p:blipFill>
        <p:spPr bwMode="auto">
          <a:xfrm rot="845060">
            <a:off x="7199899" y="4299343"/>
            <a:ext cx="1524000" cy="1762126"/>
          </a:xfrm>
          <a:prstGeom prst="rect">
            <a:avLst/>
          </a:prstGeom>
          <a:noFill/>
        </p:spPr>
      </p:pic>
      <p:sp>
        <p:nvSpPr>
          <p:cNvPr id="11" name="Content Placeholder 1"/>
          <p:cNvSpPr txBox="1">
            <a:spLocks/>
          </p:cNvSpPr>
          <p:nvPr/>
        </p:nvSpPr>
        <p:spPr bwMode="auto">
          <a:xfrm>
            <a:off x="476250" y="3474720"/>
            <a:ext cx="4041648"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47688" marR="0" lvl="1" indent="-273050" algn="l" defTabSz="457200" rtl="0" eaLnBrk="0" fontAlgn="base" latinLnBrk="0" hangingPunct="0">
              <a:lnSpc>
                <a:spcPct val="100000"/>
              </a:lnSpc>
              <a:spcBef>
                <a:spcPts val="500"/>
              </a:spcBef>
              <a:spcAft>
                <a:spcPct val="0"/>
              </a:spcAft>
              <a:buClr>
                <a:srgbClr val="C0504D"/>
              </a:buClr>
              <a:buSzPct val="76000"/>
              <a:buFont typeface="Wingdings 3"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Creating a community of judges and psychiatrists </a:t>
            </a:r>
          </a:p>
          <a:p>
            <a:pPr marL="547688" marR="0" lvl="1" indent="-273050" algn="l" defTabSz="457200" rtl="0" eaLnBrk="0" fontAlgn="base" latinLnBrk="0" hangingPunct="0">
              <a:lnSpc>
                <a:spcPct val="100000"/>
              </a:lnSpc>
              <a:spcBef>
                <a:spcPts val="500"/>
              </a:spcBef>
              <a:spcAft>
                <a:spcPct val="0"/>
              </a:spcAft>
              <a:buClr>
                <a:srgbClr val="C0504D"/>
              </a:buClr>
              <a:buSzPct val="76000"/>
              <a:buFont typeface="Wingdings 3"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Increasing the reach of trainings </a:t>
            </a:r>
          </a:p>
          <a:p>
            <a:pPr marL="547688" marR="0" lvl="1" indent="-273050" algn="l" defTabSz="457200" rtl="0" eaLnBrk="0" fontAlgn="base" latinLnBrk="0" hangingPunct="0">
              <a:lnSpc>
                <a:spcPct val="100000"/>
              </a:lnSpc>
              <a:spcBef>
                <a:spcPts val="500"/>
              </a:spcBef>
              <a:spcAft>
                <a:spcPct val="0"/>
              </a:spcAft>
              <a:buClr>
                <a:srgbClr val="C0504D"/>
              </a:buClr>
              <a:buSzPct val="76000"/>
              <a:buFont typeface="Wingdings 3"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Developing educational resources</a:t>
            </a:r>
          </a:p>
          <a:p>
            <a:pPr marL="547688" marR="0" lvl="1" indent="-273050" algn="l" defTabSz="457200" rtl="0" eaLnBrk="0" fontAlgn="base" latinLnBrk="0" hangingPunct="0">
              <a:lnSpc>
                <a:spcPct val="100000"/>
              </a:lnSpc>
              <a:spcBef>
                <a:spcPts val="500"/>
              </a:spcBef>
              <a:spcAft>
                <a:spcPct val="0"/>
              </a:spcAft>
              <a:buClr>
                <a:srgbClr val="C0504D"/>
              </a:buClr>
              <a:buSzPct val="76000"/>
              <a:buFont typeface="Wingdings 3" pitchFamily="18" charset="2"/>
              <a:buChar char=""/>
              <a:tabLst/>
              <a:defRPr/>
            </a:pPr>
            <a:r>
              <a:rPr kumimoji="0" lang="en-US" sz="2000" b="0" i="0" u="none" strike="noStrike" kern="1200" cap="none" spc="0" normalizeH="0" baseline="0" noProof="0" dirty="0">
                <a:ln>
                  <a:noFill/>
                </a:ln>
                <a:solidFill>
                  <a:srgbClr val="464653"/>
                </a:solidFill>
                <a:effectLst/>
                <a:uLnTx/>
                <a:uFillTx/>
                <a:latin typeface="Calibri"/>
                <a:ea typeface="+mn-ea"/>
                <a:cs typeface="+mn-cs"/>
              </a:rPr>
              <a:t>Three </a:t>
            </a:r>
            <a:r>
              <a:rPr kumimoji="0" lang="en-US" sz="2000" b="0" i="1" u="none" strike="noStrike" kern="1200" cap="none" spc="0" normalizeH="0" baseline="0" noProof="0" dirty="0">
                <a:ln>
                  <a:noFill/>
                </a:ln>
                <a:solidFill>
                  <a:srgbClr val="464653"/>
                </a:solidFill>
                <a:effectLst/>
                <a:uLnTx/>
                <a:uFillTx/>
                <a:latin typeface="Calibri"/>
                <a:ea typeface="+mn-ea"/>
                <a:cs typeface="+mn-cs"/>
              </a:rPr>
              <a:t>Judges’ Guides</a:t>
            </a:r>
          </a:p>
          <a:p>
            <a:pPr marL="547688" marR="0" lvl="1" indent="-273050" algn="l" defTabSz="457200" rtl="0" eaLnBrk="0" fontAlgn="base" latinLnBrk="0" hangingPunct="0">
              <a:lnSpc>
                <a:spcPct val="100000"/>
              </a:lnSpc>
              <a:spcBef>
                <a:spcPts val="500"/>
              </a:spcBef>
              <a:spcAft>
                <a:spcPct val="0"/>
              </a:spcAft>
              <a:buClr>
                <a:srgbClr val="C0504D"/>
              </a:buClr>
              <a:buSzPct val="76000"/>
              <a:buFont typeface="Wingdings 3"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Subscribe to the JPLI Newsletter</a:t>
            </a:r>
            <a:endParaRPr kumimoji="0" lang="en-US" sz="2000" b="0" i="0" u="none" strike="noStrike" kern="1200" cap="none" spc="0" normalizeH="0" baseline="0" noProof="0" dirty="0">
              <a:ln>
                <a:noFill/>
              </a:ln>
              <a:solidFill>
                <a:srgbClr val="464653"/>
              </a:solidFill>
              <a:effectLst/>
              <a:uLnTx/>
              <a:uFillTx/>
              <a:latin typeface="Calibri"/>
              <a:ea typeface="+mn-ea"/>
              <a:cs typeface="+mn-cs"/>
            </a:endParaRPr>
          </a:p>
        </p:txBody>
      </p:sp>
      <p:pic>
        <p:nvPicPr>
          <p:cNvPr id="3074" name="Picture 2" descr="http://www.prainc.com/eblast/April2012/images/o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8217" y="3657600"/>
            <a:ext cx="1524000" cy="1753173"/>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Diversion Guide Cover"/>
          <p:cNvPicPr>
            <a:picLocks noChangeAspect="1" noChangeArrowheads="1"/>
          </p:cNvPicPr>
          <p:nvPr/>
        </p:nvPicPr>
        <p:blipFill>
          <a:blip r:embed="rId6" cstate="print"/>
          <a:srcRect/>
          <a:stretch>
            <a:fillRect/>
          </a:stretch>
        </p:blipFill>
        <p:spPr bwMode="auto">
          <a:xfrm rot="20900701">
            <a:off x="4352317" y="4115085"/>
            <a:ext cx="1524000" cy="1752600"/>
          </a:xfrm>
          <a:prstGeom prst="rect">
            <a:avLst/>
          </a:prstGeom>
          <a:noFill/>
          <a:scene3d>
            <a:camera prst="orthographicFront">
              <a:rot lat="0" lon="0" rev="0"/>
            </a:camera>
            <a:lightRig rig="threePt" dir="t"/>
          </a:scene3d>
        </p:spPr>
      </p:pic>
    </p:spTree>
    <p:extLst>
      <p:ext uri="{BB962C8B-B14F-4D97-AF65-F5344CB8AC3E}">
        <p14:creationId xmlns:p14="http://schemas.microsoft.com/office/powerpoint/2010/main" val="144174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16000" y="1299764"/>
            <a:ext cx="6897077" cy="1176735"/>
          </a:xfrm>
          <a:prstGeom prst="roundRect">
            <a:avLst/>
          </a:prstGeom>
          <a:solidFill>
            <a:schemeClr val="bg1">
              <a:lumMod val="8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latin typeface="News Gothic MT"/>
                <a:cs typeface="News Gothic MT"/>
              </a:rPr>
              <a:t>Federal Funding</a:t>
            </a:r>
            <a:endParaRPr lang="en-US" sz="2600" dirty="0">
              <a:solidFill>
                <a:schemeClr val="tx1"/>
              </a:solidFill>
              <a:latin typeface="News Gothic MT"/>
              <a:cs typeface="News Gothic MT"/>
            </a:endParaRPr>
          </a:p>
        </p:txBody>
      </p:sp>
      <p:sp>
        <p:nvSpPr>
          <p:cNvPr id="4" name="Rounded Rectangle 3"/>
          <p:cNvSpPr/>
          <p:nvPr/>
        </p:nvSpPr>
        <p:spPr>
          <a:xfrm>
            <a:off x="1016000" y="4064883"/>
            <a:ext cx="6897077" cy="1047266"/>
          </a:xfrm>
          <a:prstGeom prst="roundRect">
            <a:avLst/>
          </a:prstGeom>
          <a:solidFill>
            <a:schemeClr val="accent1">
              <a:lumMod val="40000"/>
              <a:lumOff val="6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News Gothic MT"/>
                <a:cs typeface="News Gothic MT"/>
              </a:rPr>
              <a:t>State Funding</a:t>
            </a:r>
            <a:endParaRPr lang="en-US" sz="2800" dirty="0">
              <a:solidFill>
                <a:schemeClr val="tx1"/>
              </a:solidFill>
              <a:latin typeface="News Gothic MT"/>
              <a:cs typeface="News Gothic MT"/>
            </a:endParaRPr>
          </a:p>
        </p:txBody>
      </p:sp>
      <p:sp>
        <p:nvSpPr>
          <p:cNvPr id="5" name="Rounded Rectangle 4"/>
          <p:cNvSpPr/>
          <p:nvPr/>
        </p:nvSpPr>
        <p:spPr>
          <a:xfrm>
            <a:off x="1016000" y="5431987"/>
            <a:ext cx="6897077" cy="1051560"/>
          </a:xfrm>
          <a:prstGeom prst="roundRect">
            <a:avLst/>
          </a:prstGeom>
          <a:solidFill>
            <a:srgbClr val="D9D9D9"/>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News Gothic MT"/>
                <a:cs typeface="News Gothic MT"/>
              </a:rPr>
              <a:t>Question &amp; Answer </a:t>
            </a:r>
          </a:p>
        </p:txBody>
      </p:sp>
      <p:sp>
        <p:nvSpPr>
          <p:cNvPr id="6" name="Rounded Rectangle 5"/>
          <p:cNvSpPr/>
          <p:nvPr/>
        </p:nvSpPr>
        <p:spPr>
          <a:xfrm>
            <a:off x="1016000" y="2679599"/>
            <a:ext cx="6897077" cy="1051560"/>
          </a:xfrm>
          <a:prstGeom prst="roundRect">
            <a:avLst/>
          </a:prstGeom>
          <a:solidFill>
            <a:schemeClr val="bg1">
              <a:lumMod val="8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News Gothic MT"/>
                <a:cs typeface="News Gothic MT"/>
              </a:rPr>
              <a:t>Sustainability Tips</a:t>
            </a:r>
            <a:endParaRPr lang="en-US" sz="2800" dirty="0">
              <a:solidFill>
                <a:schemeClr val="tx1"/>
              </a:solidFill>
              <a:latin typeface="News Gothic MT"/>
              <a:cs typeface="News Gothic MT"/>
            </a:endParaRPr>
          </a:p>
        </p:txBody>
      </p:sp>
      <p:sp>
        <p:nvSpPr>
          <p:cNvPr id="8" name="Title 1"/>
          <p:cNvSpPr txBox="1">
            <a:spLocks/>
          </p:cNvSpPr>
          <p:nvPr/>
        </p:nvSpPr>
        <p:spPr>
          <a:xfrm>
            <a:off x="241300" y="211139"/>
            <a:ext cx="8229600" cy="7032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accent1">
                    <a:lumMod val="75000"/>
                  </a:schemeClr>
                </a:solidFill>
              </a:rPr>
              <a:t>Federal and State Funding</a:t>
            </a:r>
            <a:endParaRPr lang="en-US" sz="2800" dirty="0">
              <a:solidFill>
                <a:schemeClr val="accent1">
                  <a:lumMod val="75000"/>
                </a:schemeClr>
              </a:solidFill>
            </a:endParaRPr>
          </a:p>
        </p:txBody>
      </p:sp>
    </p:spTree>
    <p:extLst>
      <p:ext uri="{BB962C8B-B14F-4D97-AF65-F5344CB8AC3E}">
        <p14:creationId xmlns:p14="http://schemas.microsoft.com/office/powerpoint/2010/main" val="1267153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560" y="1085961"/>
            <a:ext cx="7928999" cy="1168769"/>
          </a:xfrm>
        </p:spPr>
        <p:txBody>
          <a:bodyPr>
            <a:noAutofit/>
          </a:bodyPr>
          <a:lstStyle/>
          <a:p>
            <a:pPr algn="ctr"/>
            <a:r>
              <a:rPr lang="en-US" b="1" dirty="0">
                <a:effectLst>
                  <a:outerShdw blurRad="38100" dist="38100" dir="2700000" algn="tl">
                    <a:srgbClr val="000000">
                      <a:alpha val="43137"/>
                    </a:srgbClr>
                  </a:outerShdw>
                </a:effectLst>
              </a:rPr>
              <a:t>State Accountability Court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Funding Opportunities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4075" y="2886075"/>
            <a:ext cx="4893469" cy="2286000"/>
          </a:xfrm>
        </p:spPr>
      </p:pic>
    </p:spTree>
    <p:extLst>
      <p:ext uri="{BB962C8B-B14F-4D97-AF65-F5344CB8AC3E}">
        <p14:creationId xmlns:p14="http://schemas.microsoft.com/office/powerpoint/2010/main" val="7189441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effectLst>
                  <a:outerShdw blurRad="38100" dist="38100" dir="2700000" algn="tl">
                    <a:srgbClr val="000000">
                      <a:alpha val="43137"/>
                    </a:srgbClr>
                  </a:outerShdw>
                </a:effectLst>
              </a:rPr>
              <a:t>State Funding Opportunities </a:t>
            </a:r>
            <a:endParaRPr lang="en-US" b="1" dirty="0"/>
          </a:p>
        </p:txBody>
      </p:sp>
      <p:sp>
        <p:nvSpPr>
          <p:cNvPr id="3" name="Content Placeholder 2"/>
          <p:cNvSpPr>
            <a:spLocks noGrp="1"/>
          </p:cNvSpPr>
          <p:nvPr>
            <p:ph sz="half" idx="1"/>
          </p:nvPr>
        </p:nvSpPr>
        <p:spPr>
          <a:xfrm>
            <a:off x="856059" y="1554481"/>
            <a:ext cx="3657600" cy="3316986"/>
          </a:xfrm>
        </p:spPr>
        <p:txBody>
          <a:bodyPr anchor="t">
            <a:normAutofit fontScale="92500"/>
          </a:bodyPr>
          <a:lstStyle/>
          <a:p>
            <a:r>
              <a:rPr lang="en-US" sz="2200" b="1" dirty="0">
                <a:effectLst>
                  <a:outerShdw blurRad="38100" dist="38100" dir="2700000" algn="tl">
                    <a:srgbClr val="000000">
                      <a:alpha val="43137"/>
                    </a:srgbClr>
                  </a:outerShdw>
                </a:effectLst>
              </a:rPr>
              <a:t>There are three times each Fiscal Year that a court can apply for State Grant Funds.</a:t>
            </a:r>
          </a:p>
          <a:p>
            <a:endParaRPr lang="en-US" dirty="0"/>
          </a:p>
        </p:txBody>
      </p:sp>
      <p:sp>
        <p:nvSpPr>
          <p:cNvPr id="4" name="Content Placeholder 3"/>
          <p:cNvSpPr>
            <a:spLocks noGrp="1"/>
          </p:cNvSpPr>
          <p:nvPr>
            <p:ph sz="half" idx="2"/>
          </p:nvPr>
        </p:nvSpPr>
        <p:spPr>
          <a:xfrm>
            <a:off x="4627959" y="2185417"/>
            <a:ext cx="3657600" cy="3015234"/>
          </a:xfrm>
        </p:spPr>
        <p:txBody>
          <a:bodyPr>
            <a:normAutofit fontScale="92500"/>
          </a:bodyPr>
          <a:lstStyle/>
          <a:p>
            <a:r>
              <a:rPr lang="en-US" sz="3000" b="1" dirty="0">
                <a:effectLst>
                  <a:outerShdw blurRad="38100" dist="38100" dir="2700000" algn="tl">
                    <a:srgbClr val="000000">
                      <a:alpha val="43137"/>
                    </a:srgbClr>
                  </a:outerShdw>
                </a:effectLst>
              </a:rPr>
              <a:t>Fiscal Year Accountability Court Grant </a:t>
            </a:r>
          </a:p>
          <a:p>
            <a:r>
              <a:rPr lang="en-US" sz="3000" b="1" dirty="0">
                <a:effectLst>
                  <a:outerShdw blurRad="38100" dist="38100" dir="2700000" algn="tl">
                    <a:srgbClr val="000000">
                      <a:alpha val="43137"/>
                    </a:srgbClr>
                  </a:outerShdw>
                </a:effectLst>
              </a:rPr>
              <a:t>Fiscal Year Supplemental Grant</a:t>
            </a:r>
          </a:p>
          <a:p>
            <a:r>
              <a:rPr lang="en-US" sz="3000" b="1" dirty="0">
                <a:effectLst>
                  <a:outerShdw blurRad="38100" dist="38100" dir="2700000" algn="tl">
                    <a:srgbClr val="000000">
                      <a:alpha val="43137"/>
                    </a:srgbClr>
                  </a:outerShdw>
                </a:effectLst>
              </a:rPr>
              <a:t>Emergency Funds</a:t>
            </a: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4115" y="2852987"/>
            <a:ext cx="2087091" cy="2932362"/>
          </a:xfrm>
          <a:prstGeom prst="rect">
            <a:avLst/>
          </a:prstGeom>
          <a:noFill/>
          <a:ln>
            <a:noFill/>
          </a:ln>
          <a:effectLst>
            <a:outerShdw blurRad="50800" dir="14400000">
              <a:srgbClr val="000000">
                <a:alpha val="40000"/>
              </a:srgbClr>
            </a:outerShdw>
          </a:effectLst>
        </p:spPr>
      </p:pic>
    </p:spTree>
    <p:extLst>
      <p:ext uri="{BB962C8B-B14F-4D97-AF65-F5344CB8AC3E}">
        <p14:creationId xmlns:p14="http://schemas.microsoft.com/office/powerpoint/2010/main" val="1551599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Behavioral Health at the </a:t>
            </a:r>
            <a:br>
              <a:rPr lang="en-US" dirty="0" smtClean="0"/>
            </a:br>
            <a:r>
              <a:rPr lang="en-US" dirty="0" smtClean="0"/>
              <a:t> CSG Justice Center</a:t>
            </a:r>
            <a:endParaRPr lang="en-US" dirty="0"/>
          </a:p>
        </p:txBody>
      </p:sp>
      <p:pic>
        <p:nvPicPr>
          <p:cNvPr id="5" name="Content Placeholder 13"/>
          <p:cNvPicPr>
            <a:picLocks noChangeAspect="1"/>
          </p:cNvPicPr>
          <p:nvPr/>
        </p:nvPicPr>
        <p:blipFill rotWithShape="1">
          <a:blip r:embed="rId3"/>
          <a:srcRect l="-626" r="-699"/>
          <a:stretch/>
        </p:blipFill>
        <p:spPr>
          <a:xfrm>
            <a:off x="406401" y="2058197"/>
            <a:ext cx="1539875" cy="1968992"/>
          </a:xfrm>
          <a:prstGeom prst="rect">
            <a:avLst/>
          </a:prstGeom>
          <a:ln>
            <a:noFill/>
          </a:ln>
          <a:effectLst>
            <a:outerShdw blurRad="292100" dist="139700" dir="2700000" algn="tl" rotWithShape="0">
              <a:srgbClr val="333333">
                <a:alpha val="65000"/>
              </a:srgbClr>
            </a:outerShdw>
          </a:effectLst>
        </p:spPr>
      </p:pic>
      <p:pic>
        <p:nvPicPr>
          <p:cNvPr id="11" name="Picture 3"/>
          <p:cNvPicPr>
            <a:picLocks noChangeAspect="1" noChangeArrowheads="1"/>
          </p:cNvPicPr>
          <p:nvPr/>
        </p:nvPicPr>
        <p:blipFill rotWithShape="1">
          <a:blip r:embed="rId4"/>
          <a:srcRect l="29104" t="7857" r="29524" b="5000"/>
          <a:stretch/>
        </p:blipFill>
        <p:spPr bwMode="auto">
          <a:xfrm>
            <a:off x="4773218" y="2058197"/>
            <a:ext cx="1496123" cy="196899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 name="Picture 2" descr="NRRC program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715" y="4560617"/>
            <a:ext cx="2600875" cy="615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Content Placeholder 14" descr="https://stepuptogether.org/wp-content/themes/stepup/static/images/logo-100.png"/>
          <p:cNvPicPr>
            <a:picLocks noGrp="1" noChangeAspect="1" noChangeArrowheads="1"/>
          </p:cNvPicPr>
          <p:nvPr>
            <p:ph idx="1"/>
          </p:nvPr>
        </p:nvPicPr>
        <p:blipFill>
          <a:blip r:embed="rId6">
            <a:extLst>
              <a:ext uri="{28A0092B-C50C-407E-A947-70E740481C1C}">
                <a14:useLocalDpi xmlns:a14="http://schemas.microsoft.com/office/drawing/2010/main"/>
              </a:ext>
            </a:extLst>
          </a:blip>
          <a:srcRect/>
          <a:stretch>
            <a:fillRect/>
          </a:stretch>
        </p:blipFill>
        <p:spPr bwMode="auto">
          <a:xfrm>
            <a:off x="3511797" y="4485399"/>
            <a:ext cx="2319640" cy="69037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0" name="Group 19"/>
          <p:cNvGrpSpPr/>
          <p:nvPr/>
        </p:nvGrpSpPr>
        <p:grpSpPr>
          <a:xfrm>
            <a:off x="1581153" y="2058197"/>
            <a:ext cx="3454003" cy="1968992"/>
            <a:chOff x="1873252" y="1200947"/>
            <a:chExt cx="3454003" cy="1968992"/>
          </a:xfrm>
        </p:grpSpPr>
        <p:grpSp>
          <p:nvGrpSpPr>
            <p:cNvPr id="19" name="Group 18"/>
            <p:cNvGrpSpPr/>
            <p:nvPr/>
          </p:nvGrpSpPr>
          <p:grpSpPr>
            <a:xfrm>
              <a:off x="1873252" y="1200947"/>
              <a:ext cx="3454003" cy="1968992"/>
              <a:chOff x="1885952" y="1200947"/>
              <a:chExt cx="3454003" cy="1968992"/>
            </a:xfrm>
          </p:grpSpPr>
          <p:pic>
            <p:nvPicPr>
              <p:cNvPr id="6"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5952" y="1200947"/>
                <a:ext cx="3454003" cy="15799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2395538" y="2754441"/>
                <a:ext cx="2379662" cy="415498"/>
              </a:xfrm>
              <a:prstGeom prst="rect">
                <a:avLst/>
              </a:prstGeom>
              <a:solidFill>
                <a:schemeClr val="accent2">
                  <a:lumMod val="50000"/>
                </a:schemeClr>
              </a:solidFill>
            </p:spPr>
            <p:txBody>
              <a:bodyPr wrap="square">
                <a:spAutoFit/>
              </a:bodyPr>
              <a:lstStyle/>
              <a:p>
                <a:pPr algn="ctr">
                  <a:defRPr/>
                </a:pPr>
                <a:r>
                  <a:rPr lang="en-US" sz="1050" b="1" dirty="0">
                    <a:solidFill>
                      <a:schemeClr val="bg1"/>
                    </a:solidFill>
                    <a:latin typeface="Helvetica"/>
                    <a:cs typeface="Helvetica"/>
                  </a:rPr>
                  <a:t>Criminal Justice/Mental Health Learning Sites Program</a:t>
                </a:r>
              </a:p>
            </p:txBody>
          </p:sp>
        </p:grpSp>
        <p:sp>
          <p:nvSpPr>
            <p:cNvPr id="17" name="Rectangle 16"/>
            <p:cNvSpPr/>
            <p:nvPr/>
          </p:nvSpPr>
          <p:spPr>
            <a:xfrm>
              <a:off x="2395538" y="1200947"/>
              <a:ext cx="2379662" cy="1968992"/>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grpSp>
      <p:pic>
        <p:nvPicPr>
          <p:cNvPr id="18" name="Picture 29" descr="PMH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6342" y="4560616"/>
            <a:ext cx="1624263" cy="514350"/>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20" descr="Screen Shot 2017-09-01 at 3.27.26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3290" y="2058198"/>
            <a:ext cx="1517314" cy="1968992"/>
          </a:xfrm>
          <a:prstGeom prst="rect">
            <a:avLst/>
          </a:prstGeom>
          <a:effectLst>
            <a:outerShdw blurRad="50800" dist="38100" dir="2700000" algn="tl" rotWithShape="0">
              <a:prstClr val="black">
                <a:alpha val="40000"/>
              </a:prstClr>
            </a:outerShdw>
          </a:effectLst>
        </p:spPr>
      </p:pic>
      <p:sp>
        <p:nvSpPr>
          <p:cNvPr id="23" name="Slide Number Placeholder 2"/>
          <p:cNvSpPr>
            <a:spLocks noGrp="1"/>
          </p:cNvSpPr>
          <p:nvPr>
            <p:ph type="sldNum" sz="quarter" idx="12"/>
          </p:nvPr>
        </p:nvSpPr>
        <p:spPr>
          <a:xfrm>
            <a:off x="5720671" y="5396229"/>
            <a:ext cx="2966130" cy="365125"/>
          </a:xfrm>
        </p:spPr>
        <p:txBody>
          <a:bodyPr/>
          <a:lstStyle/>
          <a:p>
            <a:r>
              <a:rPr lang="en-US" dirty="0"/>
              <a:t>  Council of State Governments Justice Center | </a:t>
            </a:r>
            <a:fld id="{054FADC0-F0D0-6246-B4F3-F9D77D690E2E}" type="slidenum">
              <a:rPr lang="en-US" smtClean="0"/>
              <a:pPr/>
              <a:t>5</a:t>
            </a:fld>
            <a:endParaRPr lang="en-US" dirty="0"/>
          </a:p>
        </p:txBody>
      </p:sp>
    </p:spTree>
    <p:extLst>
      <p:ext uri="{BB962C8B-B14F-4D97-AF65-F5344CB8AC3E}">
        <p14:creationId xmlns:p14="http://schemas.microsoft.com/office/powerpoint/2010/main" val="1550797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1314450"/>
            <a:ext cx="7429499" cy="1340386"/>
          </a:xfrm>
        </p:spPr>
        <p:txBody>
          <a:bodyPr>
            <a:normAutofit/>
          </a:bodyPr>
          <a:lstStyle/>
          <a:p>
            <a:r>
              <a:rPr lang="en-US" sz="3600" b="1" dirty="0">
                <a:effectLst>
                  <a:outerShdw blurRad="38100" dist="38100" dir="2700000" algn="tl">
                    <a:srgbClr val="000000">
                      <a:alpha val="43137"/>
                    </a:srgbClr>
                  </a:outerShdw>
                </a:effectLst>
              </a:rPr>
              <a:t>Fiscal Year Accountability Court Grant</a:t>
            </a:r>
          </a:p>
        </p:txBody>
      </p:sp>
      <p:sp>
        <p:nvSpPr>
          <p:cNvPr id="3" name="Content Placeholder 2"/>
          <p:cNvSpPr>
            <a:spLocks noGrp="1"/>
          </p:cNvSpPr>
          <p:nvPr>
            <p:ph idx="1"/>
          </p:nvPr>
        </p:nvSpPr>
        <p:spPr>
          <a:xfrm>
            <a:off x="614034" y="2882301"/>
            <a:ext cx="7915931" cy="2745069"/>
          </a:xfrm>
        </p:spPr>
        <p:txBody>
          <a:bodyPr/>
          <a:lstStyle/>
          <a:p>
            <a:endParaRPr lang="en-US" sz="1875" b="1" dirty="0">
              <a:effectLst>
                <a:outerShdw blurRad="38100" dist="38100" dir="2700000" algn="tl">
                  <a:srgbClr val="000000">
                    <a:alpha val="43137"/>
                  </a:srgbClr>
                </a:outerShdw>
              </a:effectLst>
            </a:endParaRPr>
          </a:p>
          <a:p>
            <a:r>
              <a:rPr lang="en-US" sz="1875" b="1" dirty="0">
                <a:effectLst>
                  <a:outerShdw blurRad="38100" dist="38100" dir="2700000" algn="tl">
                    <a:srgbClr val="000000">
                      <a:alpha val="43137"/>
                    </a:srgbClr>
                  </a:outerShdw>
                </a:effectLst>
              </a:rPr>
              <a:t>Released in February on the CJCC and CACJ websites.</a:t>
            </a:r>
          </a:p>
          <a:p>
            <a:r>
              <a:rPr lang="en-US" sz="1875" b="1" dirty="0">
                <a:effectLst>
                  <a:outerShdw blurRad="38100" dist="38100" dir="2700000" algn="tl">
                    <a:srgbClr val="000000">
                      <a:alpha val="43137"/>
                    </a:srgbClr>
                  </a:outerShdw>
                </a:effectLst>
              </a:rPr>
              <a:t>Due back to CJCC at the end of March.  </a:t>
            </a:r>
          </a:p>
          <a:p>
            <a:r>
              <a:rPr lang="en-US" sz="1875" b="1" dirty="0">
                <a:effectLst>
                  <a:outerShdw blurRad="38100" dist="38100" dir="2700000" algn="tl">
                    <a:srgbClr val="000000">
                      <a:alpha val="43137"/>
                    </a:srgbClr>
                  </a:outerShdw>
                </a:effectLst>
              </a:rPr>
              <a:t>Awards mailed to courts in May.</a:t>
            </a:r>
          </a:p>
          <a:p>
            <a:r>
              <a:rPr lang="en-US" sz="1875" b="1" dirty="0">
                <a:effectLst>
                  <a:outerShdw blurRad="38100" dist="38100" dir="2700000" algn="tl">
                    <a:srgbClr val="000000">
                      <a:alpha val="43137"/>
                    </a:srgbClr>
                  </a:outerShdw>
                </a:effectLst>
              </a:rPr>
              <a:t>Courts to present to Board of Commissioners and meet with county officials in May.</a:t>
            </a:r>
          </a:p>
          <a:p>
            <a:r>
              <a:rPr lang="en-US" sz="1875" b="1" dirty="0">
                <a:effectLst>
                  <a:outerShdw blurRad="38100" dist="38100" dir="2700000" algn="tl">
                    <a:srgbClr val="000000">
                      <a:alpha val="43137"/>
                    </a:srgbClr>
                  </a:outerShdw>
                </a:effectLst>
              </a:rPr>
              <a:t>Award period from July 1</a:t>
            </a:r>
            <a:r>
              <a:rPr lang="en-US" sz="1875" b="1" baseline="30000" dirty="0">
                <a:effectLst>
                  <a:outerShdw blurRad="38100" dist="38100" dir="2700000" algn="tl">
                    <a:srgbClr val="000000">
                      <a:alpha val="43137"/>
                    </a:srgbClr>
                  </a:outerShdw>
                </a:effectLst>
              </a:rPr>
              <a:t>st</a:t>
            </a:r>
            <a:r>
              <a:rPr lang="en-US" sz="1875" b="1" dirty="0">
                <a:effectLst>
                  <a:outerShdw blurRad="38100" dist="38100" dir="2700000" algn="tl">
                    <a:srgbClr val="000000">
                      <a:alpha val="43137"/>
                    </a:srgbClr>
                  </a:outerShdw>
                </a:effectLst>
              </a:rPr>
              <a:t> to June 30</a:t>
            </a:r>
            <a:r>
              <a:rPr lang="en-US" sz="1875" b="1" baseline="30000" dirty="0">
                <a:effectLst>
                  <a:outerShdw blurRad="38100" dist="38100" dir="2700000" algn="tl">
                    <a:srgbClr val="000000">
                      <a:alpha val="43137"/>
                    </a:srgbClr>
                  </a:outerShdw>
                </a:effectLst>
              </a:rPr>
              <a:t>th</a:t>
            </a:r>
            <a:r>
              <a:rPr lang="en-US" sz="1875" b="1" dirty="0">
                <a:effectLst>
                  <a:outerShdw blurRad="38100" dist="38100" dir="2700000" algn="tl">
                    <a:srgbClr val="000000">
                      <a:alpha val="43137"/>
                    </a:srgbClr>
                  </a:outerShdw>
                </a:effectLst>
              </a:rPr>
              <a:t>. </a:t>
            </a:r>
          </a:p>
          <a:p>
            <a:endParaRPr lang="en-US" dirty="0" smtClean="0"/>
          </a:p>
          <a:p>
            <a:endParaRPr lang="en-US" dirty="0" smtClean="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0481" t="1894" r="40424" b="7611"/>
          <a:stretch/>
        </p:blipFill>
        <p:spPr>
          <a:xfrm>
            <a:off x="7070771" y="2307423"/>
            <a:ext cx="1620940" cy="1487122"/>
          </a:xfrm>
          <a:prstGeom prst="rect">
            <a:avLst/>
          </a:prstGeom>
        </p:spPr>
      </p:pic>
    </p:spTree>
    <p:extLst>
      <p:ext uri="{BB962C8B-B14F-4D97-AF65-F5344CB8AC3E}">
        <p14:creationId xmlns:p14="http://schemas.microsoft.com/office/powerpoint/2010/main" val="8462660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1304790"/>
          </a:xfrm>
        </p:spPr>
        <p:txBody>
          <a:bodyPr>
            <a:normAutofit/>
          </a:bodyPr>
          <a:lstStyle/>
          <a:p>
            <a:r>
              <a:rPr lang="en-US" sz="2700" b="1" dirty="0">
                <a:effectLst>
                  <a:outerShdw blurRad="38100" dist="38100" dir="2700000" algn="tl">
                    <a:srgbClr val="000000">
                      <a:alpha val="43137"/>
                    </a:srgbClr>
                  </a:outerShdw>
                </a:effectLst>
              </a:rPr>
              <a:t>Fiscal Year Supplemental Accountability Court Grant</a:t>
            </a:r>
          </a:p>
        </p:txBody>
      </p:sp>
      <p:sp>
        <p:nvSpPr>
          <p:cNvPr id="3" name="Content Placeholder 2"/>
          <p:cNvSpPr>
            <a:spLocks noGrp="1"/>
          </p:cNvSpPr>
          <p:nvPr>
            <p:ph idx="1"/>
          </p:nvPr>
        </p:nvSpPr>
        <p:spPr>
          <a:xfrm>
            <a:off x="614034" y="2523966"/>
            <a:ext cx="7915931" cy="2920525"/>
          </a:xfrm>
        </p:spPr>
        <p:txBody>
          <a:bodyPr/>
          <a:lstStyle/>
          <a:p>
            <a:r>
              <a:rPr lang="en-US" sz="1800" b="1" dirty="0">
                <a:effectLst>
                  <a:outerShdw blurRad="38100" dist="38100" dir="2700000" algn="tl">
                    <a:srgbClr val="000000">
                      <a:alpha val="43137"/>
                    </a:srgbClr>
                  </a:outerShdw>
                </a:effectLst>
              </a:rPr>
              <a:t>Released in September on the CJCC and CACJ websites.</a:t>
            </a:r>
          </a:p>
          <a:p>
            <a:r>
              <a:rPr lang="en-US" sz="1800" b="1" dirty="0">
                <a:effectLst>
                  <a:outerShdw blurRad="38100" dist="38100" dir="2700000" algn="tl">
                    <a:srgbClr val="000000">
                      <a:alpha val="43137"/>
                    </a:srgbClr>
                  </a:outerShdw>
                </a:effectLst>
              </a:rPr>
              <a:t>Due back to CJCC in October.  </a:t>
            </a:r>
          </a:p>
          <a:p>
            <a:r>
              <a:rPr lang="en-US" sz="1800" b="1" dirty="0">
                <a:effectLst>
                  <a:outerShdw blurRad="38100" dist="38100" dir="2700000" algn="tl">
                    <a:srgbClr val="000000">
                      <a:alpha val="43137"/>
                    </a:srgbClr>
                  </a:outerShdw>
                </a:effectLst>
              </a:rPr>
              <a:t>Awards mailed to courts in December.</a:t>
            </a:r>
          </a:p>
          <a:p>
            <a:r>
              <a:rPr lang="en-US" sz="1800" b="1" dirty="0">
                <a:effectLst>
                  <a:outerShdw blurRad="38100" dist="38100" dir="2700000" algn="tl">
                    <a:srgbClr val="000000">
                      <a:alpha val="43137"/>
                    </a:srgbClr>
                  </a:outerShdw>
                </a:effectLst>
              </a:rPr>
              <a:t>Courts to present to Board of Commissioners and meet with county officials in December.</a:t>
            </a:r>
          </a:p>
          <a:p>
            <a:r>
              <a:rPr lang="en-US" sz="1800" b="1" dirty="0">
                <a:effectLst>
                  <a:outerShdw blurRad="38100" dist="38100" dir="2700000" algn="tl">
                    <a:srgbClr val="000000">
                      <a:alpha val="43137"/>
                    </a:srgbClr>
                  </a:outerShdw>
                </a:effectLst>
              </a:rPr>
              <a:t>Award period from January 1</a:t>
            </a:r>
            <a:r>
              <a:rPr lang="en-US" sz="1800" b="1" baseline="30000" dirty="0">
                <a:effectLst>
                  <a:outerShdw blurRad="38100" dist="38100" dir="2700000" algn="tl">
                    <a:srgbClr val="000000">
                      <a:alpha val="43137"/>
                    </a:srgbClr>
                  </a:outerShdw>
                </a:effectLst>
              </a:rPr>
              <a:t>st</a:t>
            </a:r>
            <a:r>
              <a:rPr lang="en-US" sz="1800" b="1" dirty="0">
                <a:effectLst>
                  <a:outerShdw blurRad="38100" dist="38100" dir="2700000" algn="tl">
                    <a:srgbClr val="000000">
                      <a:alpha val="43137"/>
                    </a:srgbClr>
                  </a:outerShdw>
                </a:effectLst>
              </a:rPr>
              <a:t> to June 30</a:t>
            </a:r>
            <a:r>
              <a:rPr lang="en-US" sz="1800" b="1" baseline="30000" dirty="0">
                <a:effectLst>
                  <a:outerShdw blurRad="38100" dist="38100" dir="2700000" algn="tl">
                    <a:srgbClr val="000000">
                      <a:alpha val="43137"/>
                    </a:srgbClr>
                  </a:outerShdw>
                </a:effectLst>
              </a:rPr>
              <a:t>th</a:t>
            </a:r>
            <a:r>
              <a:rPr lang="en-US" sz="1800" b="1" dirty="0">
                <a:effectLst>
                  <a:outerShdw blurRad="38100" dist="38100" dir="2700000" algn="tl">
                    <a:srgbClr val="000000">
                      <a:alpha val="43137"/>
                    </a:srgbClr>
                  </a:outerShdw>
                </a:effectLst>
              </a:rPr>
              <a:t>. </a:t>
            </a:r>
          </a:p>
          <a:p>
            <a:endParaRPr lang="en-US" dirty="0" smtClean="0"/>
          </a:p>
          <a:p>
            <a:endParaRPr lang="en-US" dirty="0" smtClean="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481" t="1894" r="40424" b="7611"/>
          <a:stretch/>
        </p:blipFill>
        <p:spPr>
          <a:xfrm>
            <a:off x="6663690" y="4080488"/>
            <a:ext cx="1851660" cy="1698795"/>
          </a:xfrm>
          <a:prstGeom prst="rect">
            <a:avLst/>
          </a:prstGeom>
        </p:spPr>
      </p:pic>
    </p:spTree>
    <p:extLst>
      <p:ext uri="{BB962C8B-B14F-4D97-AF65-F5344CB8AC3E}">
        <p14:creationId xmlns:p14="http://schemas.microsoft.com/office/powerpoint/2010/main" val="12487493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effectLst>
                  <a:outerShdw blurRad="38100" dist="38100" dir="2700000" algn="tl">
                    <a:srgbClr val="000000">
                      <a:alpha val="43137"/>
                    </a:srgbClr>
                  </a:outerShdw>
                </a:effectLst>
              </a:rPr>
              <a:t>Emergency Funds </a:t>
            </a:r>
          </a:p>
        </p:txBody>
      </p:sp>
      <p:sp>
        <p:nvSpPr>
          <p:cNvPr id="3" name="Content Placeholder 2"/>
          <p:cNvSpPr>
            <a:spLocks noGrp="1"/>
          </p:cNvSpPr>
          <p:nvPr>
            <p:ph idx="1"/>
          </p:nvPr>
        </p:nvSpPr>
        <p:spPr>
          <a:xfrm>
            <a:off x="567300" y="2190032"/>
            <a:ext cx="7915931" cy="3688799"/>
          </a:xfrm>
        </p:spPr>
        <p:txBody>
          <a:bodyPr>
            <a:normAutofit lnSpcReduction="10000"/>
          </a:bodyPr>
          <a:lstStyle/>
          <a:p>
            <a:endParaRPr lang="en-US" sz="1500" b="1" dirty="0">
              <a:effectLst>
                <a:outerShdw blurRad="38100" dist="38100" dir="2700000" algn="tl">
                  <a:srgbClr val="000000">
                    <a:alpha val="43137"/>
                  </a:srgbClr>
                </a:outerShdw>
              </a:effectLst>
            </a:endParaRPr>
          </a:p>
          <a:p>
            <a:endParaRPr lang="en-US" sz="1500" b="1" u="sng" dirty="0">
              <a:effectLst>
                <a:outerShdw blurRad="38100" dist="38100" dir="2700000" algn="tl">
                  <a:srgbClr val="000000">
                    <a:alpha val="43137"/>
                  </a:srgbClr>
                </a:outerShdw>
              </a:effectLst>
            </a:endParaRPr>
          </a:p>
          <a:p>
            <a:endParaRPr lang="en-US" sz="1800" b="1" u="sng" dirty="0">
              <a:effectLst>
                <a:outerShdw blurRad="38100" dist="38100" dir="2700000" algn="tl">
                  <a:srgbClr val="000000">
                    <a:alpha val="43137"/>
                  </a:srgbClr>
                </a:outerShdw>
              </a:effectLst>
            </a:endParaRPr>
          </a:p>
          <a:p>
            <a:r>
              <a:rPr lang="en-US" sz="1800" b="1" u="sng" dirty="0">
                <a:effectLst>
                  <a:outerShdw blurRad="38100" dist="38100" dir="2700000" algn="tl">
                    <a:srgbClr val="000000">
                      <a:alpha val="43137"/>
                    </a:srgbClr>
                  </a:outerShdw>
                </a:effectLst>
              </a:rPr>
              <a:t>NEW </a:t>
            </a:r>
            <a:r>
              <a:rPr lang="en-US" sz="1800" b="1" dirty="0">
                <a:effectLst>
                  <a:outerShdw blurRad="38100" dist="38100" dir="2700000" algn="tl">
                    <a:srgbClr val="000000">
                      <a:alpha val="43137"/>
                    </a:srgbClr>
                  </a:outerShdw>
                </a:effectLst>
              </a:rPr>
              <a:t>process for FY17.</a:t>
            </a:r>
          </a:p>
          <a:p>
            <a:r>
              <a:rPr lang="en-US" sz="1800" b="1" dirty="0">
                <a:effectLst>
                  <a:outerShdw blurRad="38100" dist="38100" dir="2700000" algn="tl">
                    <a:srgbClr val="000000">
                      <a:alpha val="43137"/>
                    </a:srgbClr>
                  </a:outerShdw>
                </a:effectLst>
              </a:rPr>
              <a:t>Released in January on CJCC and CACJ Website.</a:t>
            </a:r>
          </a:p>
          <a:p>
            <a:r>
              <a:rPr lang="en-US" sz="1800" b="1" dirty="0">
                <a:effectLst>
                  <a:outerShdw blurRad="38100" dist="38100" dir="2700000" algn="tl">
                    <a:srgbClr val="000000">
                      <a:alpha val="43137"/>
                    </a:srgbClr>
                  </a:outerShdw>
                </a:effectLst>
              </a:rPr>
              <a:t>Limited to drug testing and treatment requests.</a:t>
            </a:r>
          </a:p>
          <a:p>
            <a:r>
              <a:rPr lang="en-US" sz="1800" b="1" dirty="0">
                <a:effectLst>
                  <a:outerShdw blurRad="38100" dist="38100" dir="2700000" algn="tl">
                    <a:srgbClr val="000000">
                      <a:alpha val="43137"/>
                    </a:srgbClr>
                  </a:outerShdw>
                </a:effectLst>
              </a:rPr>
              <a:t>Must demonstrate a true need and provide adequate justification.</a:t>
            </a:r>
          </a:p>
          <a:p>
            <a:r>
              <a:rPr lang="en-US" sz="1800" b="1" dirty="0">
                <a:effectLst>
                  <a:outerShdw blurRad="38100" dist="38100" dir="2700000" algn="tl">
                    <a:srgbClr val="000000">
                      <a:alpha val="43137"/>
                    </a:srgbClr>
                  </a:outerShdw>
                </a:effectLst>
              </a:rPr>
              <a:t>Typically requests would be to account for unanticipated program growth and/or denial of requested FY Accountability Court Grant funds and/or FY Supplemental Grant funds.</a:t>
            </a:r>
          </a:p>
          <a:p>
            <a:r>
              <a:rPr lang="en-US" sz="1800" b="1" u="sng" dirty="0">
                <a:effectLst>
                  <a:outerShdw blurRad="38100" dist="38100" dir="2700000" algn="tl">
                    <a:srgbClr val="000000">
                      <a:alpha val="43137"/>
                    </a:srgbClr>
                  </a:outerShdw>
                </a:effectLst>
              </a:rPr>
              <a:t>REMEMBER</a:t>
            </a:r>
            <a:r>
              <a:rPr lang="en-US" sz="1800" b="1" dirty="0">
                <a:effectLst>
                  <a:outerShdw blurRad="38100" dist="38100" dir="2700000" algn="tl">
                    <a:srgbClr val="000000">
                      <a:alpha val="43137"/>
                    </a:srgbClr>
                  </a:outerShdw>
                </a:effectLst>
              </a:rPr>
              <a:t> – The court </a:t>
            </a:r>
            <a:r>
              <a:rPr lang="en-US" sz="1800" b="1" u="sng" dirty="0">
                <a:effectLst>
                  <a:outerShdw blurRad="38100" dist="38100" dir="2700000" algn="tl">
                    <a:srgbClr val="000000">
                      <a:alpha val="43137"/>
                    </a:srgbClr>
                  </a:outerShdw>
                </a:effectLst>
              </a:rPr>
              <a:t>MUST </a:t>
            </a:r>
            <a:r>
              <a:rPr lang="en-US" sz="1800" b="1" dirty="0">
                <a:effectLst>
                  <a:outerShdw blurRad="38100" dist="38100" dir="2700000" algn="tl">
                    <a:srgbClr val="000000">
                      <a:alpha val="43137"/>
                    </a:srgbClr>
                  </a:outerShdw>
                </a:effectLst>
              </a:rPr>
              <a:t>provide adequate justification and demonstrate a true need.</a:t>
            </a:r>
          </a:p>
          <a:p>
            <a:endParaRPr lang="en-US" sz="2400" dirty="0"/>
          </a:p>
          <a:p>
            <a:endParaRPr lang="en-US" dirty="0" smtClean="0"/>
          </a:p>
          <a:p>
            <a:endParaRPr lang="en-US" dirty="0" smtClean="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304" y="1258379"/>
            <a:ext cx="2136087" cy="1863305"/>
          </a:xfrm>
          <a:prstGeom prst="rect">
            <a:avLst/>
          </a:prstGeom>
        </p:spPr>
      </p:pic>
    </p:spTree>
    <p:extLst>
      <p:ext uri="{BB962C8B-B14F-4D97-AF65-F5344CB8AC3E}">
        <p14:creationId xmlns:p14="http://schemas.microsoft.com/office/powerpoint/2010/main" val="3724080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480" y="1146921"/>
            <a:ext cx="7928999" cy="727838"/>
          </a:xfrm>
        </p:spPr>
        <p:txBody>
          <a:bodyPr>
            <a:normAutofit/>
          </a:bodyPr>
          <a:lstStyle/>
          <a:p>
            <a:r>
              <a:rPr lang="en-US" sz="4000" b="1" dirty="0">
                <a:effectLst>
                  <a:outerShdw blurRad="38100" dist="38100" dir="2700000" algn="tl">
                    <a:srgbClr val="000000">
                      <a:alpha val="43137"/>
                    </a:srgbClr>
                  </a:outerShdw>
                </a:effectLst>
              </a:rPr>
              <a:t>CACJ Funding Committee </a:t>
            </a:r>
          </a:p>
        </p:txBody>
      </p:sp>
      <p:sp>
        <p:nvSpPr>
          <p:cNvPr id="3" name="Content Placeholder 2"/>
          <p:cNvSpPr>
            <a:spLocks noGrp="1"/>
          </p:cNvSpPr>
          <p:nvPr>
            <p:ph idx="1"/>
          </p:nvPr>
        </p:nvSpPr>
        <p:spPr>
          <a:xfrm>
            <a:off x="614034" y="2157682"/>
            <a:ext cx="7915931" cy="4297982"/>
          </a:xfrm>
        </p:spPr>
        <p:txBody>
          <a:bodyPr>
            <a:noAutofit/>
          </a:bodyPr>
          <a:lstStyle/>
          <a:p>
            <a:r>
              <a:rPr lang="en-US" sz="1600" b="1" u="sng" dirty="0" smtClean="0">
                <a:effectLst>
                  <a:outerShdw blurRad="38100" dist="38100" dir="2700000" algn="tl">
                    <a:srgbClr val="000000">
                      <a:alpha val="43137"/>
                    </a:srgbClr>
                  </a:outerShdw>
                </a:effectLst>
              </a:rPr>
              <a:t>OBJECTIVE:</a:t>
            </a:r>
            <a:r>
              <a:rPr lang="en-US" sz="1600" b="1" dirty="0" smtClean="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The primary objective of the Committee is the administering of all grants and funds on behalf of the Council. In addition, it shall the funding committee’s responsibility to administer the budget and payroll of the council.</a:t>
            </a:r>
          </a:p>
          <a:p>
            <a:r>
              <a:rPr lang="en-US" sz="1600" b="1" u="sng" dirty="0" smtClean="0">
                <a:effectLst>
                  <a:outerShdw blurRad="38100" dist="38100" dir="2700000" algn="tl">
                    <a:srgbClr val="000000">
                      <a:alpha val="43137"/>
                    </a:srgbClr>
                  </a:outerShdw>
                </a:effectLst>
              </a:rPr>
              <a:t>RESPONSIBILITIES:  </a:t>
            </a:r>
          </a:p>
          <a:p>
            <a:r>
              <a:rPr lang="en-US" sz="1600" b="1" dirty="0" smtClean="0">
                <a:effectLst>
                  <a:outerShdw blurRad="38100" dist="38100" dir="2700000" algn="tl">
                    <a:srgbClr val="000000">
                      <a:alpha val="43137"/>
                    </a:srgbClr>
                  </a:outerShdw>
                </a:effectLst>
              </a:rPr>
              <a:t>The </a:t>
            </a:r>
            <a:r>
              <a:rPr lang="en-US" sz="1600" b="1" dirty="0">
                <a:effectLst>
                  <a:outerShdw blurRad="38100" dist="38100" dir="2700000" algn="tl">
                    <a:srgbClr val="000000">
                      <a:alpha val="43137"/>
                    </a:srgbClr>
                  </a:outerShdw>
                </a:effectLst>
              </a:rPr>
              <a:t>responsibilities of the Committee shall be to</a:t>
            </a:r>
            <a:r>
              <a:rPr lang="en-US" sz="1600" b="1" dirty="0" smtClean="0">
                <a:effectLst>
                  <a:outerShdw blurRad="38100" dist="38100" dir="2700000" algn="tl">
                    <a:srgbClr val="000000">
                      <a:alpha val="43137"/>
                    </a:srgbClr>
                  </a:outerShdw>
                </a:effectLst>
              </a:rPr>
              <a:t>:</a:t>
            </a:r>
            <a:endParaRPr lang="en-US" sz="1600" b="1" dirty="0">
              <a:effectLst>
                <a:outerShdw blurRad="38100" dist="38100" dir="2700000" algn="tl">
                  <a:srgbClr val="000000">
                    <a:alpha val="43137"/>
                  </a:srgbClr>
                </a:outerShdw>
              </a:effectLst>
            </a:endParaRPr>
          </a:p>
          <a:p>
            <a:pPr lvl="1"/>
            <a:r>
              <a:rPr lang="en-US" sz="1600" b="1" dirty="0">
                <a:effectLst>
                  <a:outerShdw blurRad="38100" dist="38100" dir="2700000" algn="tl">
                    <a:srgbClr val="000000">
                      <a:alpha val="43137"/>
                    </a:srgbClr>
                  </a:outerShdw>
                </a:effectLst>
              </a:rPr>
              <a:t>Receive, review and recommend funding requests on behalf of the accountability court programs throughout the state;</a:t>
            </a:r>
          </a:p>
          <a:p>
            <a:pPr lvl="1"/>
            <a:r>
              <a:rPr lang="en-US" sz="1600" b="1" dirty="0">
                <a:effectLst>
                  <a:outerShdw blurRad="38100" dist="38100" dir="2700000" algn="tl">
                    <a:srgbClr val="000000">
                      <a:alpha val="43137"/>
                    </a:srgbClr>
                  </a:outerShdw>
                </a:effectLst>
              </a:rPr>
              <a:t>Maintain not only the control of expenditures in accordance with budgetary provisions but also the compilation of data to serve as a guide in the preparation of future budgets</a:t>
            </a:r>
            <a:r>
              <a:rPr lang="en-US" sz="1600" b="1" dirty="0" smtClean="0">
                <a:effectLst>
                  <a:outerShdw blurRad="38100" dist="38100" dir="2700000" algn="tl">
                    <a:srgbClr val="000000">
                      <a:alpha val="43137"/>
                    </a:srgbClr>
                  </a:outerShdw>
                </a:effectLst>
              </a:rPr>
              <a:t>;</a:t>
            </a:r>
          </a:p>
          <a:p>
            <a:pPr lvl="1"/>
            <a:r>
              <a:rPr lang="en-US" sz="1600" b="1" dirty="0">
                <a:effectLst>
                  <a:outerShdw blurRad="38100" dist="38100" dir="2700000" algn="tl">
                    <a:srgbClr val="000000">
                      <a:alpha val="43137"/>
                    </a:srgbClr>
                  </a:outerShdw>
                </a:effectLst>
              </a:rPr>
              <a:t>Determine funding priorities for accountability courts based on direction by the Council;</a:t>
            </a:r>
          </a:p>
          <a:p>
            <a:pPr lvl="1"/>
            <a:r>
              <a:rPr lang="en-US" sz="1600" b="1" dirty="0">
                <a:effectLst>
                  <a:outerShdw blurRad="38100" dist="38100" dir="2700000" algn="tl">
                    <a:srgbClr val="000000">
                      <a:alpha val="43137"/>
                    </a:srgbClr>
                  </a:outerShdw>
                </a:effectLst>
              </a:rPr>
              <a:t>Administer and allocate any state or federal grant funds made available to the Council;</a:t>
            </a:r>
          </a:p>
          <a:p>
            <a:pPr lvl="1"/>
            <a:r>
              <a:rPr lang="en-US" sz="1600" b="1" dirty="0">
                <a:effectLst>
                  <a:outerShdw blurRad="38100" dist="38100" dir="2700000" algn="tl">
                    <a:srgbClr val="000000">
                      <a:alpha val="43137"/>
                    </a:srgbClr>
                  </a:outerShdw>
                </a:effectLst>
              </a:rPr>
              <a:t>Provide direction to the Criminal Justice Coordinating Council on finance matters as </a:t>
            </a:r>
            <a:r>
              <a:rPr lang="en-US" sz="1600" b="1" dirty="0" smtClean="0">
                <a:effectLst>
                  <a:outerShdw blurRad="38100" dist="38100" dir="2700000" algn="tl">
                    <a:srgbClr val="000000">
                      <a:alpha val="43137"/>
                    </a:srgbClr>
                  </a:outerShdw>
                </a:effectLst>
              </a:rPr>
              <a:t>needed.</a:t>
            </a:r>
            <a:endParaRPr lang="en-US" sz="1600" b="1" dirty="0">
              <a:effectLst>
                <a:outerShdw blurRad="38100" dist="38100" dir="2700000" algn="tl">
                  <a:srgbClr val="000000">
                    <a:alpha val="43137"/>
                  </a:srgbClr>
                </a:outerShdw>
              </a:effectLst>
            </a:endParaRPr>
          </a:p>
          <a:p>
            <a:pPr marL="0" indent="0">
              <a:buNone/>
            </a:pPr>
            <a:endParaRPr lang="en-US" sz="1500" dirty="0"/>
          </a:p>
        </p:txBody>
      </p:sp>
    </p:spTree>
    <p:extLst>
      <p:ext uri="{BB962C8B-B14F-4D97-AF65-F5344CB8AC3E}">
        <p14:creationId xmlns:p14="http://schemas.microsoft.com/office/powerpoint/2010/main" val="12942615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00" y="1192641"/>
            <a:ext cx="7928999" cy="1605423"/>
          </a:xfrm>
        </p:spPr>
        <p:txBody>
          <a:bodyPr>
            <a:normAutofit fontScale="90000"/>
          </a:bodyPr>
          <a:lstStyle/>
          <a:p>
            <a:pPr algn="ctr"/>
            <a:r>
              <a:rPr lang="en-US" sz="2700" b="1" dirty="0">
                <a:effectLst>
                  <a:outerShdw blurRad="38100" dist="38100" dir="2700000" algn="tl">
                    <a:srgbClr val="000000">
                      <a:alpha val="43137"/>
                    </a:srgbClr>
                  </a:outerShdw>
                </a:effectLst>
              </a:rPr>
              <a:t>CACJ Funding Committee </a:t>
            </a:r>
            <a:br>
              <a:rPr lang="en-US" sz="2700" b="1" dirty="0">
                <a:effectLst>
                  <a:outerShdw blurRad="38100" dist="38100" dir="2700000" algn="tl">
                    <a:srgbClr val="000000">
                      <a:alpha val="43137"/>
                    </a:srgbClr>
                  </a:outerShdw>
                </a:effectLst>
              </a:rPr>
            </a:br>
            <a:r>
              <a:rPr lang="en-US" b="1" i="1" baseline="0" dirty="0" smtClean="0">
                <a:effectLst>
                  <a:outerShdw blurRad="38100" dist="38100" dir="2700000" algn="tl">
                    <a:srgbClr val="000000">
                      <a:alpha val="43137"/>
                    </a:srgbClr>
                  </a:outerShdw>
                </a:effectLst>
              </a:rPr>
              <a:t>How the CACJ</a:t>
            </a:r>
            <a:r>
              <a:rPr lang="en-US" b="1" i="1" dirty="0" smtClean="0">
                <a:effectLst>
                  <a:outerShdw blurRad="38100" dist="38100" dir="2700000" algn="tl">
                    <a:srgbClr val="000000">
                      <a:alpha val="43137"/>
                    </a:srgbClr>
                  </a:outerShdw>
                </a:effectLst>
              </a:rPr>
              <a:t> Funding Committee </a:t>
            </a:r>
            <a:r>
              <a:rPr lang="en-US" b="1" i="1" dirty="0" smtClean="0">
                <a:effectLst>
                  <a:outerShdw blurRad="38100" dist="38100" dir="2700000" algn="tl">
                    <a:srgbClr val="000000">
                      <a:alpha val="43137"/>
                    </a:srgbClr>
                  </a:outerShdw>
                </a:effectLst>
              </a:rPr>
              <a:t>Work????</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1978" y="1995352"/>
            <a:ext cx="7915931" cy="3939104"/>
          </a:xfrm>
        </p:spPr>
        <p:txBody>
          <a:bodyPr>
            <a:normAutofit/>
          </a:bodyPr>
          <a:lstStyle/>
          <a:p>
            <a:pPr marL="0" indent="0">
              <a:buNone/>
            </a:pPr>
            <a:endParaRPr lang="en-US" b="1" dirty="0" smtClean="0">
              <a:effectLst>
                <a:outerShdw blurRad="38100" dist="38100" dir="2700000" algn="tl">
                  <a:srgbClr val="000000">
                    <a:alpha val="43137"/>
                  </a:srgbClr>
                </a:outerShdw>
              </a:effectLst>
            </a:endParaRPr>
          </a:p>
          <a:p>
            <a:endParaRPr lang="en-US" sz="1800" b="1" dirty="0" smtClean="0">
              <a:effectLst>
                <a:outerShdw blurRad="38100" dist="38100" dir="2700000" algn="tl">
                  <a:srgbClr val="000000">
                    <a:alpha val="43137"/>
                  </a:srgbClr>
                </a:outerShdw>
              </a:effectLst>
            </a:endParaRPr>
          </a:p>
          <a:p>
            <a:endParaRPr lang="en-US" sz="1800" b="1" dirty="0" smtClean="0">
              <a:effectLst>
                <a:outerShdw blurRad="38100" dist="38100" dir="2700000" algn="tl">
                  <a:srgbClr val="000000">
                    <a:alpha val="43137"/>
                  </a:srgbClr>
                </a:outerShdw>
              </a:effectLst>
            </a:endParaRPr>
          </a:p>
          <a:p>
            <a:r>
              <a:rPr lang="en-US" sz="2200" b="1" dirty="0" smtClean="0">
                <a:effectLst>
                  <a:outerShdw blurRad="38100" dist="38100" dir="2700000" algn="tl">
                    <a:srgbClr val="000000">
                      <a:alpha val="43137"/>
                    </a:srgbClr>
                  </a:outerShdw>
                </a:effectLst>
              </a:rPr>
              <a:t>Currently </a:t>
            </a:r>
            <a:r>
              <a:rPr lang="en-US" sz="2200" b="1" dirty="0">
                <a:effectLst>
                  <a:outerShdw blurRad="38100" dist="38100" dir="2700000" algn="tl">
                    <a:srgbClr val="000000">
                      <a:alpha val="43137"/>
                    </a:srgbClr>
                  </a:outerShdw>
                </a:effectLst>
              </a:rPr>
              <a:t>the CACJ has a number of standing committees, one of which is Funding.  </a:t>
            </a:r>
          </a:p>
          <a:p>
            <a:r>
              <a:rPr lang="en-US" sz="2200" b="1" dirty="0">
                <a:effectLst>
                  <a:outerShdw blurRad="38100" dist="38100" dir="2700000" algn="tl">
                    <a:srgbClr val="000000">
                      <a:alpha val="43137"/>
                    </a:srgbClr>
                  </a:outerShdw>
                </a:effectLst>
              </a:rPr>
              <a:t>The money for grants is appropriated to CJCC and granted out at the direction of the CACJ.</a:t>
            </a:r>
          </a:p>
          <a:p>
            <a:r>
              <a:rPr lang="en-US" sz="2200" b="1" dirty="0">
                <a:effectLst>
                  <a:outerShdw blurRad="38100" dist="38100" dir="2700000" algn="tl">
                    <a:srgbClr val="000000">
                      <a:alpha val="43137"/>
                    </a:srgbClr>
                  </a:outerShdw>
                </a:effectLst>
              </a:rPr>
              <a:t>The committee and staff of CACJ, CJCC and many of the DCAs meet for two days in April to review the grant applications and decide the awards.</a:t>
            </a:r>
          </a:p>
          <a:p>
            <a:pPr marL="0" indent="0">
              <a:buNone/>
            </a:pPr>
            <a:endParaRPr lang="en-US" dirty="0" smtClean="0"/>
          </a:p>
        </p:txBody>
      </p:sp>
    </p:spTree>
    <p:extLst>
      <p:ext uri="{BB962C8B-B14F-4D97-AF65-F5344CB8AC3E}">
        <p14:creationId xmlns:p14="http://schemas.microsoft.com/office/powerpoint/2010/main" val="7926658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902539"/>
            <a:ext cx="7429499" cy="1326311"/>
          </a:xfrm>
        </p:spPr>
        <p:txBody>
          <a:bodyPr/>
          <a:lstStyle/>
          <a:p>
            <a:r>
              <a:rPr lang="en-US" b="1" dirty="0" smtClean="0">
                <a:effectLst>
                  <a:outerShdw blurRad="38100" dist="38100" dir="2700000" algn="tl">
                    <a:srgbClr val="000000">
                      <a:alpha val="43137"/>
                    </a:srgbClr>
                  </a:outerShdw>
                </a:effectLst>
              </a:rPr>
              <a:t>Accountability Court Funding History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1920" y="2228850"/>
            <a:ext cx="6164580" cy="3771900"/>
          </a:xfrm>
        </p:spPr>
        <p:txBody>
          <a:bodyPr>
            <a:normAutofit/>
          </a:bodyPr>
          <a:lstStyle/>
          <a:p>
            <a:endParaRPr lang="en-US" sz="1800" b="1" dirty="0">
              <a:effectLst>
                <a:outerShdw blurRad="38100" dist="38100" dir="2700000" algn="tl">
                  <a:srgbClr val="000000">
                    <a:alpha val="43137"/>
                  </a:srgbClr>
                </a:outerShdw>
              </a:effectLst>
            </a:endParaRPr>
          </a:p>
          <a:p>
            <a:r>
              <a:rPr lang="en-US" sz="1800" b="1" dirty="0"/>
              <a:t>Original appropriation was to CJCC for </a:t>
            </a:r>
            <a:r>
              <a:rPr lang="en-US" sz="1800" b="1" dirty="0">
                <a:solidFill>
                  <a:srgbClr val="00B0F0"/>
                </a:solidFill>
              </a:rPr>
              <a:t>FY 2013 </a:t>
            </a:r>
            <a:r>
              <a:rPr lang="en-US" sz="1800" b="1" dirty="0"/>
              <a:t>budget in the amount of </a:t>
            </a:r>
            <a:r>
              <a:rPr lang="en-US" sz="1800" b="1" dirty="0">
                <a:solidFill>
                  <a:srgbClr val="FF0000"/>
                </a:solidFill>
              </a:rPr>
              <a:t>$11,633,682</a:t>
            </a:r>
            <a:r>
              <a:rPr lang="en-US" sz="1800" b="1" dirty="0"/>
              <a:t>. This was divided into 3 accounts: Felony courts; DUI, Family &amp; Juvenile courts; DOC (DRC Lite).</a:t>
            </a:r>
          </a:p>
          <a:p>
            <a:r>
              <a:rPr lang="en-US" sz="1800" b="1" dirty="0"/>
              <a:t>The amount was gradually increased annually until the amount for </a:t>
            </a:r>
            <a:r>
              <a:rPr lang="en-US" sz="1800" b="1" dirty="0">
                <a:solidFill>
                  <a:srgbClr val="00B0F0"/>
                </a:solidFill>
              </a:rPr>
              <a:t>FY 2018 </a:t>
            </a:r>
            <a:r>
              <a:rPr lang="en-US" sz="1800" b="1" dirty="0"/>
              <a:t>was $</a:t>
            </a:r>
            <a:r>
              <a:rPr lang="en-US" sz="1800" b="1" dirty="0">
                <a:solidFill>
                  <a:srgbClr val="FF0000"/>
                </a:solidFill>
              </a:rPr>
              <a:t>25,726,260.00,</a:t>
            </a:r>
            <a:r>
              <a:rPr lang="en-US" sz="1800" b="1" dirty="0"/>
              <a:t>  Of that amount </a:t>
            </a:r>
            <a:r>
              <a:rPr lang="en-US" sz="1800" b="1" dirty="0">
                <a:solidFill>
                  <a:srgbClr val="FF0000"/>
                </a:solidFill>
              </a:rPr>
              <a:t>$21,130,921.00 </a:t>
            </a:r>
            <a:r>
              <a:rPr lang="en-US" sz="1800" b="1" dirty="0"/>
              <a:t>was granted to Adult Felony Drug Courts, Mental Health Courts, Family Treatment Courts, Veterans Treatment Courts, DUI and Juvenile Drug or Mental Health Courts.</a:t>
            </a:r>
          </a:p>
          <a:p>
            <a:endParaRPr lang="en-US" sz="1800" b="1" dirty="0">
              <a:effectLst>
                <a:outerShdw blurRad="38100" dist="38100" dir="2700000" algn="tl">
                  <a:srgbClr val="000000">
                    <a:alpha val="43137"/>
                  </a:srgbClr>
                </a:outerShdw>
              </a:effectLst>
            </a:endParaRPr>
          </a:p>
          <a:p>
            <a:endParaRPr lang="en-US" sz="1200"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329" y="2435885"/>
            <a:ext cx="2491663" cy="2585361"/>
          </a:xfrm>
          <a:prstGeom prst="rect">
            <a:avLst/>
          </a:prstGeom>
        </p:spPr>
      </p:pic>
    </p:spTree>
    <p:extLst>
      <p:ext uri="{BB962C8B-B14F-4D97-AF65-F5344CB8AC3E}">
        <p14:creationId xmlns:p14="http://schemas.microsoft.com/office/powerpoint/2010/main" val="20637332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00" y="1192641"/>
            <a:ext cx="7928999" cy="998109"/>
          </a:xfrm>
        </p:spPr>
        <p:txBody>
          <a:bodyPr>
            <a:noAutofit/>
          </a:bodyPr>
          <a:lstStyle/>
          <a:p>
            <a:pPr algn="ctr"/>
            <a:r>
              <a:rPr lang="en-US" sz="3200" b="1" dirty="0">
                <a:effectLst>
                  <a:outerShdw blurRad="38100" dist="38100" dir="2700000" algn="tl">
                    <a:srgbClr val="000000">
                      <a:alpha val="43137"/>
                    </a:srgbClr>
                  </a:outerShdw>
                </a:effectLst>
              </a:rPr>
              <a:t>Other items funded by State money</a:t>
            </a:r>
            <a:r>
              <a:rPr lang="en-US" sz="3600" b="1" dirty="0">
                <a:effectLst>
                  <a:outerShdw blurRad="38100" dist="38100" dir="2700000" algn="tl">
                    <a:srgbClr val="000000">
                      <a:alpha val="43137"/>
                    </a:srgbClr>
                  </a:outerShdw>
                </a:effectLst>
              </a:rPr>
              <a:t/>
            </a:r>
            <a:br>
              <a:rPr lang="en-US" sz="3600" b="1" dirty="0">
                <a:effectLst>
                  <a:outerShdw blurRad="38100" dist="38100" dir="2700000" algn="tl">
                    <a:srgbClr val="000000">
                      <a:alpha val="43137"/>
                    </a:srgbClr>
                  </a:outerShdw>
                </a:effectLst>
              </a:rPr>
            </a:br>
            <a:r>
              <a:rPr lang="en-US" sz="3600" b="1" dirty="0">
                <a:solidFill>
                  <a:srgbClr val="00B0F0"/>
                </a:solidFill>
                <a:effectLst>
                  <a:outerShdw blurRad="38100" dist="38100" dir="2700000" algn="tl">
                    <a:srgbClr val="000000">
                      <a:alpha val="43137"/>
                    </a:srgbClr>
                  </a:outerShdw>
                </a:effectLst>
              </a:rPr>
              <a:t>FY 2018</a:t>
            </a:r>
          </a:p>
        </p:txBody>
      </p:sp>
      <p:sp>
        <p:nvSpPr>
          <p:cNvPr id="3" name="Content Placeholder 2"/>
          <p:cNvSpPr>
            <a:spLocks noGrp="1"/>
          </p:cNvSpPr>
          <p:nvPr>
            <p:ph idx="1"/>
          </p:nvPr>
        </p:nvSpPr>
        <p:spPr>
          <a:xfrm>
            <a:off x="614034" y="2523966"/>
            <a:ext cx="7915931" cy="3309145"/>
          </a:xfrm>
        </p:spPr>
        <p:txBody>
          <a:bodyPr>
            <a:normAutofit fontScale="92500" lnSpcReduction="10000"/>
          </a:bodyPr>
          <a:lstStyle/>
          <a:p>
            <a:r>
              <a:rPr lang="en-US" sz="2400" b="1" dirty="0">
                <a:effectLst>
                  <a:outerShdw blurRad="38100" dist="38100" dir="2700000" algn="tl">
                    <a:srgbClr val="000000">
                      <a:alpha val="43137"/>
                    </a:srgbClr>
                  </a:outerShdw>
                </a:effectLst>
              </a:rPr>
              <a:t>Training and annual conference.</a:t>
            </a:r>
          </a:p>
          <a:p>
            <a:r>
              <a:rPr lang="en-US" sz="2400" b="1" dirty="0">
                <a:effectLst>
                  <a:outerShdw blurRad="38100" dist="38100" dir="2700000" algn="tl">
                    <a:srgbClr val="000000">
                      <a:alpha val="43137"/>
                    </a:srgbClr>
                  </a:outerShdw>
                </a:effectLst>
              </a:rPr>
              <a:t>Day Reporting Center Lites through the Department of Community Supervision.</a:t>
            </a:r>
          </a:p>
          <a:p>
            <a:r>
              <a:rPr lang="en-US" sz="2400" b="1" dirty="0">
                <a:effectLst>
                  <a:outerShdw blurRad="38100" dist="38100" dir="2700000" algn="tl">
                    <a:srgbClr val="000000">
                      <a:alpha val="43137"/>
                    </a:srgbClr>
                  </a:outerShdw>
                </a:effectLst>
              </a:rPr>
              <a:t>Case management hosting and maintenance.</a:t>
            </a:r>
          </a:p>
          <a:p>
            <a:r>
              <a:rPr lang="en-US" sz="2400" b="1" dirty="0">
                <a:effectLst>
                  <a:outerShdw blurRad="38100" dist="38100" dir="2700000" algn="tl">
                    <a:srgbClr val="000000">
                      <a:alpha val="43137"/>
                    </a:srgbClr>
                  </a:outerShdw>
                </a:effectLst>
              </a:rPr>
              <a:t>Position with Department of Driver Services (DDS). </a:t>
            </a:r>
            <a:endParaRPr lang="en-US" sz="2400"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rPr>
              <a:t>Project </a:t>
            </a:r>
            <a:r>
              <a:rPr lang="en-US" sz="2400" b="1" dirty="0">
                <a:effectLst>
                  <a:outerShdw blurRad="38100" dist="38100" dir="2700000" algn="tl">
                    <a:srgbClr val="000000">
                      <a:alpha val="43137"/>
                    </a:srgbClr>
                  </a:outerShdw>
                </a:effectLst>
              </a:rPr>
              <a:t>&amp; positions with Department of Behavioral Health </a:t>
            </a:r>
            <a:r>
              <a:rPr lang="en-US" sz="2400" b="1" dirty="0" smtClean="0">
                <a:effectLst>
                  <a:outerShdw blurRad="38100" dist="38100" dir="2700000" algn="tl">
                    <a:srgbClr val="000000">
                      <a:alpha val="43137"/>
                    </a:srgbClr>
                  </a:outerShdw>
                </a:effectLst>
              </a:rPr>
              <a:t>&amp; </a:t>
            </a:r>
            <a:r>
              <a:rPr lang="en-US" sz="2400" b="1" dirty="0">
                <a:effectLst>
                  <a:outerShdw blurRad="38100" dist="38100" dir="2700000" algn="tl">
                    <a:srgbClr val="000000">
                      <a:alpha val="43137"/>
                    </a:srgbClr>
                  </a:outerShdw>
                </a:effectLst>
              </a:rPr>
              <a:t>Developmental Disabilities (DBHDD). </a:t>
            </a:r>
          </a:p>
          <a:p>
            <a:r>
              <a:rPr lang="en-US" sz="2400" b="1" dirty="0">
                <a:effectLst>
                  <a:outerShdw blurRad="38100" dist="38100" dir="2700000" algn="tl">
                    <a:srgbClr val="000000">
                      <a:alpha val="43137"/>
                    </a:srgbClr>
                  </a:outerShdw>
                </a:effectLst>
              </a:rPr>
              <a:t>Transportation funds.</a:t>
            </a:r>
          </a:p>
          <a:p>
            <a:r>
              <a:rPr lang="en-US" sz="2400" b="1" dirty="0">
                <a:effectLst>
                  <a:outerShdw blurRad="38100" dist="38100" dir="2700000" algn="tl">
                    <a:srgbClr val="000000">
                      <a:alpha val="43137"/>
                    </a:srgbClr>
                  </a:outerShdw>
                </a:effectLst>
              </a:rPr>
              <a:t>Administrative costs of the CACJ office.</a:t>
            </a:r>
          </a:p>
          <a:p>
            <a:endParaRPr lang="en-US" sz="2100" dirty="0"/>
          </a:p>
        </p:txBody>
      </p:sp>
    </p:spTree>
    <p:extLst>
      <p:ext uri="{BB962C8B-B14F-4D97-AF65-F5344CB8AC3E}">
        <p14:creationId xmlns:p14="http://schemas.microsoft.com/office/powerpoint/2010/main" val="11559971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016000" y="1299764"/>
            <a:ext cx="6897077" cy="1176735"/>
          </a:xfrm>
          <a:prstGeom prst="roundRect">
            <a:avLst/>
          </a:prstGeom>
          <a:solidFill>
            <a:schemeClr val="bg1">
              <a:lumMod val="8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latin typeface="News Gothic MT"/>
                <a:cs typeface="News Gothic MT"/>
              </a:rPr>
              <a:t>Federal Funding </a:t>
            </a:r>
            <a:endParaRPr lang="en-US" sz="2600" dirty="0">
              <a:solidFill>
                <a:schemeClr val="tx1"/>
              </a:solidFill>
              <a:latin typeface="News Gothic MT"/>
              <a:cs typeface="News Gothic MT"/>
            </a:endParaRPr>
          </a:p>
        </p:txBody>
      </p:sp>
      <p:sp>
        <p:nvSpPr>
          <p:cNvPr id="18" name="Rounded Rectangle 17"/>
          <p:cNvSpPr/>
          <p:nvPr/>
        </p:nvSpPr>
        <p:spPr>
          <a:xfrm>
            <a:off x="1016000" y="4064883"/>
            <a:ext cx="6897077" cy="1047266"/>
          </a:xfrm>
          <a:prstGeom prst="roundRect">
            <a:avLst/>
          </a:prstGeom>
          <a:solidFill>
            <a:srgbClr val="D9D9D9"/>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News Gothic MT"/>
                <a:cs typeface="News Gothic MT"/>
              </a:rPr>
              <a:t>State Funding</a:t>
            </a:r>
            <a:endParaRPr lang="en-US" sz="2800" dirty="0">
              <a:solidFill>
                <a:schemeClr val="tx1"/>
              </a:solidFill>
              <a:latin typeface="News Gothic MT"/>
              <a:cs typeface="News Gothic MT"/>
            </a:endParaRPr>
          </a:p>
        </p:txBody>
      </p:sp>
      <p:sp>
        <p:nvSpPr>
          <p:cNvPr id="19" name="Rounded Rectangle 18"/>
          <p:cNvSpPr/>
          <p:nvPr/>
        </p:nvSpPr>
        <p:spPr>
          <a:xfrm>
            <a:off x="1016000" y="5431987"/>
            <a:ext cx="6897077" cy="1051560"/>
          </a:xfrm>
          <a:prstGeom prst="roundRect">
            <a:avLst/>
          </a:prstGeom>
          <a:solidFill>
            <a:schemeClr val="accent1">
              <a:lumMod val="40000"/>
              <a:lumOff val="6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News Gothic MT"/>
                <a:cs typeface="News Gothic MT"/>
              </a:rPr>
              <a:t>Question &amp; Answer </a:t>
            </a:r>
          </a:p>
        </p:txBody>
      </p:sp>
      <p:sp>
        <p:nvSpPr>
          <p:cNvPr id="20" name="Rounded Rectangle 19"/>
          <p:cNvSpPr/>
          <p:nvPr/>
        </p:nvSpPr>
        <p:spPr>
          <a:xfrm>
            <a:off x="1016000" y="2679599"/>
            <a:ext cx="6897077" cy="1051560"/>
          </a:xfrm>
          <a:prstGeom prst="roundRect">
            <a:avLst/>
          </a:prstGeom>
          <a:solidFill>
            <a:schemeClr val="bg1">
              <a:lumMod val="8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News Gothic MT"/>
                <a:cs typeface="News Gothic MT"/>
              </a:rPr>
              <a:t>Sustainability Tips</a:t>
            </a:r>
            <a:endParaRPr lang="en-US" sz="2800" dirty="0">
              <a:solidFill>
                <a:schemeClr val="tx1"/>
              </a:solidFill>
              <a:latin typeface="News Gothic MT"/>
              <a:cs typeface="News Gothic MT"/>
            </a:endParaRPr>
          </a:p>
        </p:txBody>
      </p:sp>
      <p:sp>
        <p:nvSpPr>
          <p:cNvPr id="8" name="Title 1"/>
          <p:cNvSpPr txBox="1">
            <a:spLocks/>
          </p:cNvSpPr>
          <p:nvPr/>
        </p:nvSpPr>
        <p:spPr>
          <a:xfrm>
            <a:off x="241300" y="211139"/>
            <a:ext cx="8229600" cy="7032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accent1">
                    <a:lumMod val="75000"/>
                  </a:schemeClr>
                </a:solidFill>
              </a:rPr>
              <a:t>Federal and State Funding </a:t>
            </a:r>
            <a:endParaRPr lang="en-US" sz="2800" dirty="0">
              <a:solidFill>
                <a:schemeClr val="accent1">
                  <a:lumMod val="75000"/>
                </a:schemeClr>
              </a:solidFill>
            </a:endParaRPr>
          </a:p>
        </p:txBody>
      </p:sp>
    </p:spTree>
    <p:extLst>
      <p:ext uri="{BB962C8B-B14F-4D97-AF65-F5344CB8AC3E}">
        <p14:creationId xmlns:p14="http://schemas.microsoft.com/office/powerpoint/2010/main" val="19146118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1"/>
            <a:ext cx="8229600" cy="4525963"/>
          </a:xfrm>
        </p:spPr>
        <p:txBody>
          <a:bodyPr>
            <a:normAutofit/>
          </a:bodyPr>
          <a:lstStyle/>
          <a:p>
            <a:r>
              <a:rPr lang="en-US" dirty="0" smtClean="0">
                <a:solidFill>
                  <a:schemeClr val="accent1">
                    <a:lumMod val="75000"/>
                  </a:schemeClr>
                </a:solidFill>
                <a:latin typeface="Calibri"/>
                <a:cs typeface="Calibri"/>
              </a:rPr>
              <a:t>Sarah Wurzburg, Deputy Program Director, CSG Justice Center, </a:t>
            </a:r>
            <a:r>
              <a:rPr lang="en-US" dirty="0" smtClean="0">
                <a:solidFill>
                  <a:schemeClr val="accent1">
                    <a:lumMod val="75000"/>
                  </a:schemeClr>
                </a:solidFill>
                <a:latin typeface="Calibri"/>
                <a:cs typeface="Calibri"/>
                <a:hlinkClick r:id="rId3"/>
              </a:rPr>
              <a:t>swurzburg@csg.org</a:t>
            </a:r>
            <a:endParaRPr lang="en-US" dirty="0" smtClean="0">
              <a:solidFill>
                <a:schemeClr val="accent1">
                  <a:lumMod val="75000"/>
                </a:schemeClr>
              </a:solidFill>
              <a:latin typeface="Calibri"/>
              <a:cs typeface="Calibri"/>
            </a:endParaRPr>
          </a:p>
          <a:p>
            <a:endParaRPr lang="en-US" dirty="0">
              <a:solidFill>
                <a:schemeClr val="accent1">
                  <a:lumMod val="75000"/>
                </a:schemeClr>
              </a:solidFill>
              <a:latin typeface="Calibri"/>
              <a:cs typeface="Calibri"/>
            </a:endParaRPr>
          </a:p>
          <a:p>
            <a:r>
              <a:rPr lang="en-US" dirty="0" smtClean="0">
                <a:solidFill>
                  <a:schemeClr val="accent1">
                    <a:lumMod val="75000"/>
                  </a:schemeClr>
                </a:solidFill>
                <a:latin typeface="Calibri"/>
                <a:cs typeface="Calibri"/>
              </a:rPr>
              <a:t>Taylor Jones, Executive Director</a:t>
            </a:r>
            <a:r>
              <a:rPr lang="en-US" dirty="0">
                <a:solidFill>
                  <a:schemeClr val="accent1">
                    <a:lumMod val="75000"/>
                  </a:schemeClr>
                </a:solidFill>
                <a:cs typeface="Calibri"/>
              </a:rPr>
              <a:t>, Council of Accountability Court </a:t>
            </a:r>
            <a:r>
              <a:rPr lang="en-US" dirty="0" smtClean="0">
                <a:solidFill>
                  <a:schemeClr val="accent1">
                    <a:lumMod val="75000"/>
                  </a:schemeClr>
                </a:solidFill>
                <a:cs typeface="Calibri"/>
              </a:rPr>
              <a:t>Judges, </a:t>
            </a:r>
            <a:r>
              <a:rPr lang="en-US" dirty="0" smtClean="0">
                <a:solidFill>
                  <a:schemeClr val="accent1">
                    <a:lumMod val="75000"/>
                  </a:schemeClr>
                </a:solidFill>
                <a:cs typeface="Calibri"/>
                <a:hlinkClick r:id="rId4"/>
              </a:rPr>
              <a:t>Taylor.Jones@georgiacourts.gov</a:t>
            </a:r>
            <a:r>
              <a:rPr lang="en-US" dirty="0" smtClean="0">
                <a:solidFill>
                  <a:schemeClr val="accent1">
                    <a:lumMod val="75000"/>
                  </a:schemeClr>
                </a:solidFill>
                <a:cs typeface="Calibri"/>
              </a:rPr>
              <a:t> </a:t>
            </a:r>
            <a:endParaRPr lang="en-US" dirty="0">
              <a:solidFill>
                <a:schemeClr val="accent1">
                  <a:lumMod val="75000"/>
                </a:schemeClr>
              </a:solidFill>
              <a:latin typeface="Calibri"/>
              <a:cs typeface="Calibri"/>
            </a:endParaRPr>
          </a:p>
          <a:p>
            <a:endParaRPr lang="en-US" dirty="0">
              <a:solidFill>
                <a:schemeClr val="accent1">
                  <a:lumMod val="75000"/>
                </a:schemeClr>
              </a:solidFill>
              <a:latin typeface="Calibri"/>
              <a:cs typeface="Calibri"/>
            </a:endParaRPr>
          </a:p>
        </p:txBody>
      </p:sp>
      <p:sp>
        <p:nvSpPr>
          <p:cNvPr id="4" name="Text Placeholder 3"/>
          <p:cNvSpPr txBox="1">
            <a:spLocks/>
          </p:cNvSpPr>
          <p:nvPr/>
        </p:nvSpPr>
        <p:spPr>
          <a:xfrm>
            <a:off x="212788" y="252943"/>
            <a:ext cx="7988300" cy="7112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accent1">
                    <a:lumMod val="75000"/>
                  </a:schemeClr>
                </a:solidFill>
              </a:rPr>
              <a:t>Contact Information</a:t>
            </a:r>
            <a:endParaRPr lang="en-US" sz="2800" dirty="0">
              <a:solidFill>
                <a:schemeClr val="accent1">
                  <a:lumMod val="75000"/>
                </a:schemeClr>
              </a:solidFill>
              <a:latin typeface="News Gothic MT"/>
              <a:cs typeface="News Gothic MT"/>
            </a:endParaRPr>
          </a:p>
        </p:txBody>
      </p:sp>
    </p:spTree>
    <p:extLst>
      <p:ext uri="{BB962C8B-B14F-4D97-AF65-F5344CB8AC3E}">
        <p14:creationId xmlns:p14="http://schemas.microsoft.com/office/powerpoint/2010/main" val="10152892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95251"/>
            <a:ext cx="9144000" cy="6953251"/>
          </a:xfrm>
          <a:prstGeom prst="rect">
            <a:avLst/>
          </a:prstGeom>
          <a:gradFill flip="none" rotWithShape="1">
            <a:gsLst>
              <a:gs pos="0">
                <a:srgbClr val="E6E6E2"/>
              </a:gs>
              <a:gs pos="39000">
                <a:srgbClr val="EDEEE9"/>
              </a:gs>
              <a:gs pos="73000">
                <a:srgbClr val="FFFFFF"/>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0" y="3496591"/>
            <a:ext cx="9144000" cy="1758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462445" y="20487"/>
            <a:ext cx="6095026" cy="1107996"/>
          </a:xfrm>
          <a:prstGeom prst="rect">
            <a:avLst/>
          </a:prstGeom>
          <a:noFill/>
        </p:spPr>
        <p:txBody>
          <a:bodyPr wrap="square" rtlCol="0">
            <a:spAutoFit/>
          </a:bodyPr>
          <a:lstStyle/>
          <a:p>
            <a:pPr algn="ctr" defTabSz="1244600">
              <a:lnSpc>
                <a:spcPct val="90000"/>
              </a:lnSpc>
              <a:spcBef>
                <a:spcPct val="0"/>
              </a:spcBef>
              <a:spcAft>
                <a:spcPct val="35000"/>
              </a:spcAft>
            </a:pPr>
            <a:r>
              <a:rPr lang="en-US" sz="7200" b="1" dirty="0">
                <a:solidFill>
                  <a:schemeClr val="tx2">
                    <a:lumMod val="60000"/>
                    <a:lumOff val="40000"/>
                  </a:schemeClr>
                </a:solidFill>
              </a:rPr>
              <a:t>Thank You</a:t>
            </a:r>
          </a:p>
        </p:txBody>
      </p:sp>
      <p:sp>
        <p:nvSpPr>
          <p:cNvPr id="3" name="TextBox 2"/>
          <p:cNvSpPr txBox="1"/>
          <p:nvPr/>
        </p:nvSpPr>
        <p:spPr>
          <a:xfrm>
            <a:off x="145143" y="5586550"/>
            <a:ext cx="8853712" cy="646331"/>
          </a:xfrm>
          <a:prstGeom prst="rect">
            <a:avLst/>
          </a:prstGeom>
          <a:noFill/>
        </p:spPr>
        <p:txBody>
          <a:bodyPr wrap="square" rtlCol="0">
            <a:spAutoFit/>
          </a:bodyPr>
          <a:lstStyle/>
          <a:p>
            <a:pPr algn="ctr"/>
            <a:r>
              <a:rPr lang="en-US" sz="1200" i="1" dirty="0">
                <a:solidFill>
                  <a:schemeClr val="tx1">
                    <a:lumMod val="50000"/>
                    <a:lumOff val="50000"/>
                  </a:schemeClr>
                </a:solidFill>
                <a:latin typeface="Arial" pitchFamily="34" charset="0"/>
                <a:cs typeface="Arial" pitchFamily="34" charset="0"/>
              </a:rPr>
              <a:t>The presentation was developed by members of the Council of State Governments (CSG) Justice Center staff. The statements made reflect the views of the authors, and should not be considered the official position of the CSG Justice Center, the members of The Council of State Governments, or the funding agencies supporting our work. </a:t>
            </a:r>
          </a:p>
        </p:txBody>
      </p:sp>
      <p:pic>
        <p:nvPicPr>
          <p:cNvPr id="8" name="Picture 7" descr="CSGJC-logolLrgTag_2880_76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9594" y="3714709"/>
            <a:ext cx="3984814" cy="1416823"/>
          </a:xfrm>
          <a:prstGeom prst="rect">
            <a:avLst/>
          </a:prstGeom>
        </p:spPr>
      </p:pic>
      <p:sp>
        <p:nvSpPr>
          <p:cNvPr id="5" name="Rectangle 4"/>
          <p:cNvSpPr/>
          <p:nvPr/>
        </p:nvSpPr>
        <p:spPr>
          <a:xfrm>
            <a:off x="484060" y="1366949"/>
            <a:ext cx="8177340" cy="3016210"/>
          </a:xfrm>
          <a:prstGeom prst="rect">
            <a:avLst/>
          </a:prstGeom>
        </p:spPr>
        <p:txBody>
          <a:bodyPr wrap="square">
            <a:spAutoFit/>
          </a:bodyPr>
          <a:lstStyle/>
          <a:p>
            <a:pPr marL="0" marR="0" lvl="0" indent="0" algn="ctr" defTabSz="457200" rtl="0" eaLnBrk="1" fontAlgn="auto" latinLnBrk="0" hangingPunct="1">
              <a:lnSpc>
                <a:spcPct val="100000"/>
              </a:lnSpc>
              <a:spcAft>
                <a:spcPts val="1200"/>
              </a:spcAft>
              <a:buClrTx/>
              <a:buSzTx/>
              <a:buFont typeface="Arial"/>
              <a:buNone/>
              <a:tabLst/>
              <a:defRPr/>
            </a:pPr>
            <a:r>
              <a:rPr lang="en-US" sz="2000" dirty="0">
                <a:solidFill>
                  <a:srgbClr val="2B3D4B"/>
                </a:solidFill>
                <a:latin typeface="Calibri"/>
                <a:cs typeface="Calibri"/>
              </a:rPr>
              <a:t>Join our distribution list to receive </a:t>
            </a:r>
            <a:br>
              <a:rPr lang="en-US" sz="2000" dirty="0">
                <a:solidFill>
                  <a:srgbClr val="2B3D4B"/>
                </a:solidFill>
                <a:latin typeface="Calibri"/>
                <a:cs typeface="Calibri"/>
              </a:rPr>
            </a:br>
            <a:r>
              <a:rPr lang="en-US" sz="2000" dirty="0">
                <a:solidFill>
                  <a:srgbClr val="2B3D4B"/>
                </a:solidFill>
                <a:latin typeface="Calibri"/>
                <a:cs typeface="Calibri"/>
              </a:rPr>
              <a:t>CSG Justice Center project updates!</a:t>
            </a:r>
          </a:p>
          <a:p>
            <a:pPr marL="0" marR="0" lvl="0" indent="0" algn="ctr" defTabSz="457200" rtl="0" eaLnBrk="1" fontAlgn="auto" latinLnBrk="0" hangingPunct="1">
              <a:lnSpc>
                <a:spcPct val="100000"/>
              </a:lnSpc>
              <a:spcAft>
                <a:spcPts val="1200"/>
              </a:spcAft>
              <a:buClrTx/>
              <a:buSzTx/>
              <a:buFont typeface="Arial"/>
              <a:buNone/>
              <a:tabLst/>
              <a:defRPr/>
            </a:pPr>
            <a:r>
              <a:rPr lang="en-US" sz="2000" u="sng" dirty="0" err="1">
                <a:solidFill>
                  <a:srgbClr val="558ED5"/>
                </a:solidFill>
                <a:latin typeface="Calibri"/>
                <a:cs typeface="Calibri"/>
              </a:rPr>
              <a:t>csgjusticecenter.org</a:t>
            </a:r>
            <a:r>
              <a:rPr lang="en-US" sz="2000" u="sng" dirty="0">
                <a:solidFill>
                  <a:srgbClr val="558ED5"/>
                </a:solidFill>
                <a:latin typeface="Calibri"/>
                <a:cs typeface="Calibri"/>
              </a:rPr>
              <a:t>/subscribe</a:t>
            </a:r>
          </a:p>
          <a:p>
            <a:pPr marL="0" marR="0" lvl="0" indent="0" algn="ctr" defTabSz="457200" rtl="0" eaLnBrk="1" fontAlgn="auto" latinLnBrk="0" hangingPunct="1">
              <a:lnSpc>
                <a:spcPct val="100000"/>
              </a:lnSpc>
              <a:spcAft>
                <a:spcPts val="1200"/>
              </a:spcAft>
              <a:buClrTx/>
              <a:buSzTx/>
              <a:buFont typeface="Arial"/>
              <a:buNone/>
              <a:tabLst/>
              <a:defRPr/>
            </a:pPr>
            <a:endParaRPr lang="en-US" sz="2000" u="sng" dirty="0">
              <a:solidFill>
                <a:srgbClr val="558ED5"/>
              </a:solidFill>
              <a:latin typeface="Calibri"/>
              <a:cs typeface="Calibri"/>
            </a:endParaRPr>
          </a:p>
          <a:p>
            <a:pPr marL="0" marR="0" lvl="0" indent="0" algn="ctr" defTabSz="457200" rtl="0" eaLnBrk="1" fontAlgn="auto" latinLnBrk="0" hangingPunct="1">
              <a:lnSpc>
                <a:spcPct val="100000"/>
              </a:lnSpc>
              <a:spcAft>
                <a:spcPts val="1200"/>
              </a:spcAft>
              <a:buClrTx/>
              <a:buSzTx/>
              <a:buFont typeface="Arial"/>
              <a:buNone/>
              <a:tabLst/>
              <a:defRPr/>
            </a:pPr>
            <a:r>
              <a:rPr lang="en-US" sz="2000" dirty="0">
                <a:latin typeface="Calibri"/>
                <a:cs typeface="Calibri"/>
              </a:rPr>
              <a:t>For more information, contact Olivia Randi, </a:t>
            </a:r>
            <a:r>
              <a:rPr lang="en-US" sz="2000" u="sng" dirty="0">
                <a:solidFill>
                  <a:srgbClr val="558ED5"/>
                </a:solidFill>
                <a:latin typeface="Calibri"/>
                <a:cs typeface="Calibri"/>
                <a:hlinkClick r:id="rId4"/>
              </a:rPr>
              <a:t>orandi@csg.org</a:t>
            </a:r>
            <a:r>
              <a:rPr lang="en-US" sz="2000" u="sng" dirty="0">
                <a:solidFill>
                  <a:srgbClr val="558ED5"/>
                </a:solidFill>
                <a:latin typeface="Calibri"/>
                <a:cs typeface="Calibri"/>
              </a:rPr>
              <a:t>.</a:t>
            </a:r>
          </a:p>
          <a:p>
            <a:pPr marL="0" marR="0" lvl="0" indent="0" algn="ctr" defTabSz="457200" rtl="0" eaLnBrk="1" fontAlgn="auto" latinLnBrk="0" hangingPunct="1">
              <a:lnSpc>
                <a:spcPct val="100000"/>
              </a:lnSpc>
              <a:spcAft>
                <a:spcPts val="1200"/>
              </a:spcAft>
              <a:buClrTx/>
              <a:buSzTx/>
              <a:buFont typeface="Arial"/>
              <a:buNone/>
              <a:tabLst/>
              <a:defRPr/>
            </a:pPr>
            <a:endParaRPr lang="en-US" sz="2000" u="sng" dirty="0">
              <a:solidFill>
                <a:srgbClr val="558ED5"/>
              </a:solidFill>
              <a:latin typeface="Calibri"/>
              <a:cs typeface="Calibri"/>
            </a:endParaRPr>
          </a:p>
          <a:p>
            <a:pPr marL="0" marR="0" lvl="0" indent="0" algn="ctr" defTabSz="457200" rtl="0" eaLnBrk="1" fontAlgn="auto" latinLnBrk="0" hangingPunct="1">
              <a:lnSpc>
                <a:spcPct val="100000"/>
              </a:lnSpc>
              <a:buClrTx/>
              <a:buSzTx/>
              <a:buFont typeface="Arial"/>
              <a:buNone/>
              <a:tabLst/>
              <a:defRPr/>
            </a:pPr>
            <a:endParaRPr lang="en-US" sz="2000" dirty="0">
              <a:solidFill>
                <a:srgbClr val="2B3D4B"/>
              </a:solidFill>
              <a:latin typeface="Calibri"/>
              <a:cs typeface="Calibri"/>
            </a:endParaRPr>
          </a:p>
        </p:txBody>
      </p:sp>
    </p:spTree>
    <p:extLst>
      <p:ext uri="{BB962C8B-B14F-4D97-AF65-F5344CB8AC3E}">
        <p14:creationId xmlns:p14="http://schemas.microsoft.com/office/powerpoint/2010/main" val="162926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descr="01.jpg"/>
          <p:cNvPicPr>
            <a:picLocks noGrp="1" noChangeAspect="1"/>
          </p:cNvPicPr>
          <p:nvPr>
            <p:ph idx="1"/>
          </p:nvPr>
        </p:nvPicPr>
        <p:blipFill>
          <a:blip r:embed="rId3">
            <a:extLst>
              <a:ext uri="{28A0092B-C50C-407E-A947-70E740481C1C}">
                <a14:useLocalDpi xmlns:a14="http://schemas.microsoft.com/office/drawing/2010/main" val="0"/>
              </a:ext>
            </a:extLst>
          </a:blip>
          <a:srcRect t="8712" b="8712"/>
          <a:stretch>
            <a:fillRect/>
          </a:stretch>
        </p:blipFill>
        <p:spPr>
          <a:xfrm>
            <a:off x="4460892" y="2517782"/>
            <a:ext cx="4495752" cy="2472490"/>
          </a:xfrm>
        </p:spPr>
      </p:pic>
      <p:sp>
        <p:nvSpPr>
          <p:cNvPr id="6147" name="TextBox 5"/>
          <p:cNvSpPr txBox="1">
            <a:spLocks noChangeArrowheads="1"/>
          </p:cNvSpPr>
          <p:nvPr/>
        </p:nvSpPr>
        <p:spPr bwMode="auto">
          <a:xfrm>
            <a:off x="0" y="2513012"/>
            <a:ext cx="4460892" cy="2862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buClr>
                <a:srgbClr val="A04DA3"/>
              </a:buClr>
              <a:buFont typeface="Arial" pitchFamily="34" charset="0"/>
              <a:buChar char="•"/>
              <a:defRPr/>
            </a:pPr>
            <a:r>
              <a:rPr lang="en-US" b="0" baseline="0" dirty="0" smtClean="0">
                <a:solidFill>
                  <a:prstClr val="black"/>
                </a:solidFill>
                <a:latin typeface="Calibri"/>
              </a:rPr>
              <a:t>Authorized by the passage of the Second Chance Act in April 2008</a:t>
            </a:r>
          </a:p>
          <a:p>
            <a:pPr eaLnBrk="1" hangingPunct="1">
              <a:buClr>
                <a:srgbClr val="A04DA3"/>
              </a:buClr>
              <a:buFont typeface="Arial" pitchFamily="34" charset="0"/>
              <a:buChar char="•"/>
              <a:defRPr/>
            </a:pPr>
            <a:r>
              <a:rPr lang="en-US" b="0" baseline="0" dirty="0" smtClean="0">
                <a:solidFill>
                  <a:prstClr val="black"/>
                </a:solidFill>
                <a:latin typeface="Calibri"/>
              </a:rPr>
              <a:t>Launched by the Council of State Governments in October 2009</a:t>
            </a:r>
          </a:p>
          <a:p>
            <a:pPr eaLnBrk="1" hangingPunct="1">
              <a:buClr>
                <a:srgbClr val="A04DA3"/>
              </a:buClr>
              <a:buFont typeface="Arial" pitchFamily="34" charset="0"/>
              <a:buChar char="•"/>
              <a:defRPr/>
            </a:pPr>
            <a:r>
              <a:rPr lang="en-US" b="0" baseline="0" dirty="0" smtClean="0">
                <a:solidFill>
                  <a:prstClr val="black"/>
                </a:solidFill>
                <a:latin typeface="Calibri"/>
              </a:rPr>
              <a:t>Administered in partnership with the Bureau of Justice Assistance, U.S. Department of Justice</a:t>
            </a:r>
          </a:p>
          <a:p>
            <a:pPr eaLnBrk="1" hangingPunct="1">
              <a:buClr>
                <a:srgbClr val="A04DA3"/>
              </a:buClr>
              <a:buFont typeface="Arial" pitchFamily="34" charset="0"/>
              <a:buChar char="•"/>
              <a:defRPr/>
            </a:pPr>
            <a:r>
              <a:rPr lang="en-US" dirty="0" smtClean="0">
                <a:solidFill>
                  <a:prstClr val="black"/>
                </a:solidFill>
                <a:latin typeface="Calibri"/>
              </a:rPr>
              <a:t>The NRRC has provided technical assistance to over 600 juvenile and adult reentry grantees since inception </a:t>
            </a:r>
            <a:endParaRPr lang="en-US" b="0" baseline="0" dirty="0" smtClean="0">
              <a:solidFill>
                <a:prstClr val="black"/>
              </a:solidFill>
              <a:latin typeface="Calibri"/>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968" y="261697"/>
            <a:ext cx="7048716" cy="1400848"/>
          </a:xfrm>
          <a:prstGeom prst="rect">
            <a:avLst/>
          </a:prstGeom>
        </p:spPr>
      </p:pic>
    </p:spTree>
    <p:extLst>
      <p:ext uri="{BB962C8B-B14F-4D97-AF65-F5344CB8AC3E}">
        <p14:creationId xmlns:p14="http://schemas.microsoft.com/office/powerpoint/2010/main" val="4501267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CSGJC-logolLrgTag_2880_76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8730" y="2324141"/>
            <a:ext cx="5566541" cy="2209718"/>
          </a:xfrm>
          <a:prstGeom prst="rect">
            <a:avLst/>
          </a:prstGeom>
        </p:spPr>
      </p:pic>
    </p:spTree>
    <p:extLst>
      <p:ext uri="{BB962C8B-B14F-4D97-AF65-F5344CB8AC3E}">
        <p14:creationId xmlns:p14="http://schemas.microsoft.com/office/powerpoint/2010/main" val="19981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94" y="1737580"/>
            <a:ext cx="7232612" cy="38970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8229600" cy="1143000"/>
          </a:xfrm>
        </p:spPr>
        <p:txBody>
          <a:bodyPr>
            <a:normAutofit/>
          </a:bodyPr>
          <a:lstStyle/>
          <a:p>
            <a:pPr eaLnBrk="1" hangingPunct="1"/>
            <a:r>
              <a:rPr lang="en-US" dirty="0" smtClean="0">
                <a:latin typeface="+mj-lt"/>
              </a:rPr>
              <a:t>The Second Chance Act Grantees </a:t>
            </a:r>
          </a:p>
        </p:txBody>
      </p:sp>
    </p:spTree>
    <p:extLst>
      <p:ext uri="{BB962C8B-B14F-4D97-AF65-F5344CB8AC3E}">
        <p14:creationId xmlns:p14="http://schemas.microsoft.com/office/powerpoint/2010/main" val="159834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a:r>
              <a:rPr lang="en-US" sz="4000" b="1" dirty="0">
                <a:solidFill>
                  <a:schemeClr val="bg2">
                    <a:lumMod val="50000"/>
                  </a:schemeClr>
                </a:solidFill>
                <a:latin typeface="+mn-lt"/>
                <a:ea typeface="+mn-ea"/>
                <a:cs typeface="+mn-cs"/>
              </a:rPr>
              <a:t>The National Reentry Resource Center</a:t>
            </a:r>
          </a:p>
        </p:txBody>
      </p:sp>
      <p:sp>
        <p:nvSpPr>
          <p:cNvPr id="3" name="Content Placeholder 2"/>
          <p:cNvSpPr>
            <a:spLocks noGrp="1"/>
          </p:cNvSpPr>
          <p:nvPr>
            <p:ph idx="1"/>
          </p:nvPr>
        </p:nvSpPr>
        <p:spPr>
          <a:xfrm>
            <a:off x="304800" y="1322785"/>
            <a:ext cx="4414766" cy="4632960"/>
          </a:xfrm>
        </p:spPr>
        <p:txBody>
          <a:bodyPr>
            <a:noAutofit/>
          </a:bodyPr>
          <a:lstStyle/>
          <a:p>
            <a:pPr>
              <a:spcAft>
                <a:spcPts val="1800"/>
              </a:spcAft>
            </a:pPr>
            <a:r>
              <a:rPr lang="en-US" sz="2200" dirty="0" smtClean="0"/>
              <a:t>The </a:t>
            </a:r>
            <a:r>
              <a:rPr lang="en-US" sz="2200" dirty="0"/>
              <a:t>NRRC is a project of the </a:t>
            </a:r>
            <a:r>
              <a:rPr lang="en-US" sz="2200" dirty="0" smtClean="0"/>
              <a:t>CSG Justice </a:t>
            </a:r>
            <a:r>
              <a:rPr lang="en-US" sz="2200" dirty="0"/>
              <a:t>Center and is </a:t>
            </a:r>
            <a:r>
              <a:rPr lang="en-US" sz="2200" dirty="0" smtClean="0"/>
              <a:t>supported by the Bureau of Justice Assistance</a:t>
            </a:r>
          </a:p>
          <a:p>
            <a:pPr marL="0" indent="0" algn="ctr">
              <a:spcAft>
                <a:spcPts val="1800"/>
              </a:spcAft>
              <a:buNone/>
            </a:pPr>
            <a:r>
              <a:rPr lang="en-US" sz="2200" b="1" dirty="0" smtClean="0">
                <a:solidFill>
                  <a:srgbClr val="0257BE"/>
                </a:solidFill>
              </a:rPr>
              <a:t>csgjusticecenter.org/</a:t>
            </a:r>
            <a:r>
              <a:rPr lang="en-US" sz="2200" b="1" dirty="0" err="1" smtClean="0">
                <a:solidFill>
                  <a:srgbClr val="0257BE"/>
                </a:solidFill>
              </a:rPr>
              <a:t>nrrc</a:t>
            </a:r>
            <a:r>
              <a:rPr lang="en-US" sz="2200" b="1" dirty="0" smtClean="0">
                <a:solidFill>
                  <a:srgbClr val="0257BE"/>
                </a:solidFill>
              </a:rPr>
              <a:t> </a:t>
            </a:r>
            <a:endParaRPr lang="en-US" sz="2200" b="1" dirty="0">
              <a:solidFill>
                <a:srgbClr val="0257BE"/>
              </a:solidFill>
            </a:endParaRPr>
          </a:p>
          <a:p>
            <a:pPr marL="457200" indent="-457200">
              <a:buFont typeface="Arial" pitchFamily="34" charset="0"/>
              <a:buChar char="•"/>
              <a:defRPr/>
            </a:pPr>
            <a:r>
              <a:rPr lang="en-US" sz="2400" dirty="0">
                <a:ea typeface="ＭＳ Ｐゴシック" charset="-128"/>
              </a:rPr>
              <a:t>Provide a one-stop, interactive source of current, user-friendly reentry information</a:t>
            </a:r>
            <a:r>
              <a:rPr lang="en-US" sz="2400" dirty="0" smtClean="0">
                <a:ea typeface="ＭＳ Ｐゴシック" charset="-128"/>
              </a:rPr>
              <a:t>.</a:t>
            </a:r>
          </a:p>
          <a:p>
            <a:pPr marL="0" indent="0">
              <a:buNone/>
              <a:defRPr/>
            </a:pPr>
            <a:endParaRPr lang="en-US" sz="2000" dirty="0">
              <a:ea typeface="ＭＳ Ｐゴシック" charset="-128"/>
            </a:endParaRPr>
          </a:p>
          <a:p>
            <a:pPr>
              <a:spcAft>
                <a:spcPts val="1800"/>
              </a:spcAft>
            </a:pPr>
            <a:r>
              <a:rPr lang="en-US" sz="2200" dirty="0" smtClean="0"/>
              <a:t>The </a:t>
            </a:r>
            <a:r>
              <a:rPr lang="en-US" sz="2200" dirty="0"/>
              <a:t>NRRC provides individualized, intensive, and targeted technical </a:t>
            </a:r>
            <a:r>
              <a:rPr lang="en-US" sz="2200" dirty="0" smtClean="0"/>
              <a:t>assistance, training, and </a:t>
            </a:r>
            <a:r>
              <a:rPr lang="en-US" sz="2200" dirty="0"/>
              <a:t>distance </a:t>
            </a:r>
            <a:r>
              <a:rPr lang="en-US" sz="2200" dirty="0" smtClean="0"/>
              <a:t>learning to </a:t>
            </a:r>
            <a:r>
              <a:rPr lang="en-US" sz="2200" dirty="0"/>
              <a:t>support </a:t>
            </a:r>
            <a:r>
              <a:rPr lang="en-US" sz="2200" dirty="0" smtClean="0"/>
              <a:t>SCA grantees.</a:t>
            </a:r>
          </a:p>
        </p:txBody>
      </p:sp>
      <p:sp>
        <p:nvSpPr>
          <p:cNvPr id="8" name="TextBox 7"/>
          <p:cNvSpPr txBox="1"/>
          <p:nvPr/>
        </p:nvSpPr>
        <p:spPr>
          <a:xfrm>
            <a:off x="5003800" y="3124200"/>
            <a:ext cx="3911600" cy="2831545"/>
          </a:xfrm>
          <a:prstGeom prst="rect">
            <a:avLst/>
          </a:prstGeom>
          <a:solidFill>
            <a:schemeClr val="accent2">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lvl="1" algn="ctr">
              <a:buClr>
                <a:schemeClr val="accent1"/>
              </a:buClr>
            </a:pPr>
            <a:endParaRPr lang="en-US" sz="1600" dirty="0" smtClean="0">
              <a:solidFill>
                <a:schemeClr val="bg1"/>
              </a:solidFill>
            </a:endParaRPr>
          </a:p>
          <a:p>
            <a:pPr marL="171450" lvl="1" indent="-171450">
              <a:buClr>
                <a:schemeClr val="accent1">
                  <a:lumMod val="75000"/>
                </a:schemeClr>
              </a:buClr>
              <a:buFont typeface="Wingdings" pitchFamily="2" charset="2"/>
              <a:buChar char="ü"/>
            </a:pPr>
            <a:r>
              <a:rPr lang="en-US" dirty="0" smtClean="0">
                <a:solidFill>
                  <a:schemeClr val="bg1"/>
                </a:solidFill>
              </a:rPr>
              <a:t> Please </a:t>
            </a:r>
            <a:r>
              <a:rPr lang="en-US" dirty="0">
                <a:solidFill>
                  <a:schemeClr val="bg1"/>
                </a:solidFill>
              </a:rPr>
              <a:t>register for the monthly NRRC newsletter at: </a:t>
            </a:r>
          </a:p>
          <a:p>
            <a:pPr marL="0" lvl="1" algn="ctr">
              <a:buClr>
                <a:schemeClr val="accent1">
                  <a:lumMod val="75000"/>
                </a:schemeClr>
              </a:buClr>
            </a:pPr>
            <a:endParaRPr lang="en-US" dirty="0" smtClean="0">
              <a:solidFill>
                <a:schemeClr val="bg1"/>
              </a:solidFill>
            </a:endParaRPr>
          </a:p>
          <a:p>
            <a:pPr marL="0" lvl="1" algn="ctr">
              <a:buClr>
                <a:schemeClr val="accent1">
                  <a:lumMod val="75000"/>
                </a:schemeClr>
              </a:buClr>
            </a:pPr>
            <a:r>
              <a:rPr lang="en-US" b="1" dirty="0" smtClean="0">
                <a:solidFill>
                  <a:schemeClr val="bg1"/>
                </a:solidFill>
              </a:rPr>
              <a:t>csgjusticecenter.org</a:t>
            </a:r>
            <a:r>
              <a:rPr lang="en-US" b="1" dirty="0">
                <a:solidFill>
                  <a:schemeClr val="bg1"/>
                </a:solidFill>
              </a:rPr>
              <a:t>/subscribe</a:t>
            </a:r>
            <a:r>
              <a:rPr lang="en-US" b="1" dirty="0" smtClean="0">
                <a:solidFill>
                  <a:schemeClr val="bg1"/>
                </a:solidFill>
              </a:rPr>
              <a:t>/   </a:t>
            </a:r>
          </a:p>
          <a:p>
            <a:pPr marL="0" lvl="1">
              <a:buClr>
                <a:schemeClr val="accent5">
                  <a:lumMod val="50000"/>
                </a:schemeClr>
              </a:buClr>
            </a:pPr>
            <a:r>
              <a:rPr lang="en-US" dirty="0" smtClean="0">
                <a:solidFill>
                  <a:schemeClr val="bg1"/>
                </a:solidFill>
              </a:rPr>
              <a:t> </a:t>
            </a:r>
          </a:p>
          <a:p>
            <a:pPr marL="171450" lvl="1" indent="-171450">
              <a:buClr>
                <a:schemeClr val="accent1">
                  <a:lumMod val="75000"/>
                </a:schemeClr>
              </a:buClr>
              <a:buFont typeface="Wingdings" pitchFamily="2" charset="2"/>
              <a:buChar char="ü"/>
            </a:pPr>
            <a:r>
              <a:rPr lang="en-US" dirty="0" smtClean="0">
                <a:solidFill>
                  <a:schemeClr val="bg1"/>
                </a:solidFill>
              </a:rPr>
              <a:t> Please </a:t>
            </a:r>
            <a:r>
              <a:rPr lang="en-US" dirty="0">
                <a:solidFill>
                  <a:schemeClr val="bg1"/>
                </a:solidFill>
              </a:rPr>
              <a:t>share this link with others in your networks that are interested in </a:t>
            </a:r>
            <a:r>
              <a:rPr lang="en-US" dirty="0" smtClean="0">
                <a:solidFill>
                  <a:schemeClr val="bg1"/>
                </a:solidFill>
              </a:rPr>
              <a:t>reentry!</a:t>
            </a:r>
            <a:endParaRPr lang="en-US" sz="1600" dirty="0">
              <a:solidFill>
                <a:schemeClr val="bg1"/>
              </a:solidFill>
            </a:endParaRPr>
          </a:p>
          <a:p>
            <a:pPr marL="0" lvl="1">
              <a:buClr>
                <a:schemeClr val="accent1">
                  <a:lumMod val="75000"/>
                </a:schemeClr>
              </a:buClr>
            </a:pPr>
            <a:endParaRPr lang="en-US" dirty="0">
              <a:solidFill>
                <a:schemeClr val="tx1"/>
              </a:solidFill>
            </a:endParaRPr>
          </a:p>
        </p:txBody>
      </p:sp>
      <p:sp>
        <p:nvSpPr>
          <p:cNvPr id="9" name="Footer Placeholder 3"/>
          <p:cNvSpPr txBox="1">
            <a:spLocks/>
          </p:cNvSpPr>
          <p:nvPr/>
        </p:nvSpPr>
        <p:spPr>
          <a:xfrm>
            <a:off x="2943412" y="6535642"/>
            <a:ext cx="3257176" cy="387922"/>
          </a:xfrm>
          <a:prstGeom prst="rect">
            <a:avLst/>
          </a:prstGeom>
        </p:spPr>
        <p:txBody>
          <a:bodyPr vert="horz" lIns="91440" tIns="45720" rIns="91440" bIns="45720" rtlCol="0" anchor="ctr"/>
          <a:lstStyle>
            <a:defPPr>
              <a:defRPr lang="en-US"/>
            </a:defPPr>
            <a:lvl1pPr algn="ctr" rtl="0" fontAlgn="base">
              <a:spcBef>
                <a:spcPct val="0"/>
              </a:spcBef>
              <a:spcAft>
                <a:spcPct val="0"/>
              </a:spcAft>
              <a:defRPr sz="105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mtClean="0"/>
              <a:t>Council of State Governments Justice Center</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9566" y="1700872"/>
            <a:ext cx="4243934" cy="843431"/>
          </a:xfrm>
          <a:prstGeom prst="rect">
            <a:avLst/>
          </a:prstGeom>
        </p:spPr>
      </p:pic>
    </p:spTree>
    <p:extLst>
      <p:ext uri="{BB962C8B-B14F-4D97-AF65-F5344CB8AC3E}">
        <p14:creationId xmlns:p14="http://schemas.microsoft.com/office/powerpoint/2010/main" val="19366745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 Grant Programs</a:t>
            </a:r>
            <a:endParaRPr lang="en-US" dirty="0"/>
          </a:p>
        </p:txBody>
      </p:sp>
      <p:sp>
        <p:nvSpPr>
          <p:cNvPr id="3" name="Content Placeholder 2"/>
          <p:cNvSpPr>
            <a:spLocks noGrp="1"/>
          </p:cNvSpPr>
          <p:nvPr>
            <p:ph idx="1"/>
          </p:nvPr>
        </p:nvSpPr>
        <p:spPr/>
        <p:txBody>
          <a:bodyPr>
            <a:normAutofit/>
          </a:bodyPr>
          <a:lstStyle/>
          <a:p>
            <a:r>
              <a:rPr lang="en-US" dirty="0" smtClean="0"/>
              <a:t>SMART Reentry </a:t>
            </a:r>
          </a:p>
          <a:p>
            <a:r>
              <a:rPr lang="en-US" dirty="0" smtClean="0"/>
              <a:t>Mentoring Grants</a:t>
            </a:r>
          </a:p>
          <a:p>
            <a:r>
              <a:rPr lang="en-US" dirty="0" smtClean="0"/>
              <a:t>Co-occurring Substance Use and Mental Disorders Treatment Grants</a:t>
            </a:r>
          </a:p>
          <a:p>
            <a:r>
              <a:rPr lang="en-US" dirty="0" smtClean="0"/>
              <a:t>State Recidivism Reduction Grants</a:t>
            </a:r>
          </a:p>
          <a:p>
            <a:r>
              <a:rPr lang="en-US" dirty="0" smtClean="0"/>
              <a:t>SMART Probation Grants</a:t>
            </a:r>
            <a:endParaRPr lang="en-US" dirty="0"/>
          </a:p>
        </p:txBody>
      </p:sp>
    </p:spTree>
    <p:extLst>
      <p:ext uri="{BB962C8B-B14F-4D97-AF65-F5344CB8AC3E}">
        <p14:creationId xmlns:p14="http://schemas.microsoft.com/office/powerpoint/2010/main" val="1131852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451</TotalTime>
  <Words>6203</Words>
  <Application>Microsoft Office PowerPoint</Application>
  <PresentationFormat>On-screen Show (4:3)</PresentationFormat>
  <Paragraphs>555</Paragraphs>
  <Slides>60</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ＭＳ Ｐゴシック</vt:lpstr>
      <vt:lpstr>Arial</vt:lpstr>
      <vt:lpstr>Avenir Next Condensed</vt:lpstr>
      <vt:lpstr>Calibri</vt:lpstr>
      <vt:lpstr>Courier New</vt:lpstr>
      <vt:lpstr>Franklin Gothic Demi Cond</vt:lpstr>
      <vt:lpstr>Helvetica</vt:lpstr>
      <vt:lpstr>News Gothic MT</vt:lpstr>
      <vt:lpstr>Times New Roman</vt:lpstr>
      <vt:lpstr>Wingdings</vt:lpstr>
      <vt:lpstr>Wingdings 3</vt:lpstr>
      <vt:lpstr>Office Theme</vt:lpstr>
      <vt:lpstr> Mobilizing State and Federal Resources to Support Your Courts </vt:lpstr>
      <vt:lpstr>Welcome and Introductions</vt:lpstr>
      <vt:lpstr>PowerPoint Presentation</vt:lpstr>
      <vt:lpstr>PowerPoint Presentation</vt:lpstr>
      <vt:lpstr> Behavioral Health at the   CSG Justice Center</vt:lpstr>
      <vt:lpstr>PowerPoint Presentation</vt:lpstr>
      <vt:lpstr>The Second Chance Act Grantees </vt:lpstr>
      <vt:lpstr>The National Reentry Resource Center</vt:lpstr>
      <vt:lpstr>SCA Grant Programs</vt:lpstr>
      <vt:lpstr>BJA FY 2015 Second Chance Act Reentry Program for Adults with Co-Occurring Substance Abuse and Mental Health Disorders  </vt:lpstr>
      <vt:lpstr>Purpose of Section 201 </vt:lpstr>
      <vt:lpstr> Purpose of the SCA Co-occurring Disorders Grant Program </vt:lpstr>
      <vt:lpstr> Co-Occurring Disorders Program Expectations</vt:lpstr>
      <vt:lpstr>Justice and Mental Health Collaboration Program Funding</vt:lpstr>
      <vt:lpstr>JMHCP Grantee Categories</vt:lpstr>
      <vt:lpstr>What does the JMHCP fund?</vt:lpstr>
      <vt:lpstr>New Focus: Diversion &amp;  Systems Planning</vt:lpstr>
      <vt:lpstr>Court-Based Program Requirements</vt:lpstr>
      <vt:lpstr>The JMHCP Grantees </vt:lpstr>
      <vt:lpstr>JMHCP Categories</vt:lpstr>
      <vt:lpstr>Grant Categories</vt:lpstr>
      <vt:lpstr>Category 3: Implementation and Expansion</vt:lpstr>
      <vt:lpstr>Planning &amp; Implementation Guide</vt:lpstr>
      <vt:lpstr>Category 3: Allowable Uses</vt:lpstr>
      <vt:lpstr>Implementation Phase and Expansion (Category 2 and 3) </vt:lpstr>
      <vt:lpstr>References for Applicants </vt:lpstr>
      <vt:lpstr>Priority Considerations</vt:lpstr>
      <vt:lpstr>Target Population Requirements</vt:lpstr>
      <vt:lpstr>Adult Drug Court Discretionary  Grant Program </vt:lpstr>
      <vt:lpstr>Enhancing Adult Drug Court Services, Coordination, and Treatment</vt:lpstr>
      <vt:lpstr>Juvenile Treatment Drug Courts</vt:lpstr>
      <vt:lpstr>Family Treatment Drug Court</vt:lpstr>
      <vt:lpstr>PowerPoint Presentation</vt:lpstr>
      <vt:lpstr>The Secrets of Sustainability</vt:lpstr>
      <vt:lpstr>Effective Leadership</vt:lpstr>
      <vt:lpstr>Cross-Agency System Collaboration</vt:lpstr>
      <vt:lpstr>Partner with Behavioral Health Provider</vt:lpstr>
      <vt:lpstr>Connections to Healthcare and  Other Benefits</vt:lpstr>
      <vt:lpstr>Enrollment in Public Health Insurance in Georgia</vt:lpstr>
      <vt:lpstr>Other Benefits to Consider</vt:lpstr>
      <vt:lpstr>Availability of Funding</vt:lpstr>
      <vt:lpstr>Sustainability Funding</vt:lpstr>
      <vt:lpstr>Overall</vt:lpstr>
      <vt:lpstr>Agencies and Grant Programs</vt:lpstr>
      <vt:lpstr>PowerPoint Presentation</vt:lpstr>
      <vt:lpstr>Judges’ and Psychiatrists’ Leadership Initiative (JPLI)</vt:lpstr>
      <vt:lpstr>PowerPoint Presentation</vt:lpstr>
      <vt:lpstr>State Accountability Court  Funding Opportunities </vt:lpstr>
      <vt:lpstr>State Funding Opportunities </vt:lpstr>
      <vt:lpstr>Fiscal Year Accountability Court Grant</vt:lpstr>
      <vt:lpstr>Fiscal Year Supplemental Accountability Court Grant</vt:lpstr>
      <vt:lpstr>Emergency Funds </vt:lpstr>
      <vt:lpstr>CACJ Funding Committee </vt:lpstr>
      <vt:lpstr>CACJ Funding Committee  How the CACJ Funding Committee Work????</vt:lpstr>
      <vt:lpstr>Accountability Court Funding History</vt:lpstr>
      <vt:lpstr>Other items funded by State money FY 2018</vt:lpstr>
      <vt:lpstr>PowerPoint Presentation</vt:lpstr>
      <vt:lpstr>PowerPoint Presentation</vt:lpstr>
      <vt:lpstr>PowerPoint Presentation</vt:lpstr>
      <vt:lpstr>PowerPoint Presentation</vt:lpstr>
    </vt:vector>
  </TitlesOfParts>
  <Company>CSG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Olivia Randi</dc:creator>
  <cp:lastModifiedBy>Taylor Jones</cp:lastModifiedBy>
  <cp:revision>47</cp:revision>
  <dcterms:created xsi:type="dcterms:W3CDTF">2016-08-31T15:37:23Z</dcterms:created>
  <dcterms:modified xsi:type="dcterms:W3CDTF">2017-09-07T15:51:47Z</dcterms:modified>
</cp:coreProperties>
</file>