
<file path=[Content_Types].xml><?xml version="1.0" encoding="utf-8"?>
<Types xmlns="http://schemas.openxmlformats.org/package/2006/content-types">
  <Default Extension="png" ContentType="image/png"/>
  <Default Extension="jpeg" ContentType="image/jpeg"/>
  <Default Extension="jpe"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1"/>
  </p:notesMasterIdLst>
  <p:sldIdLst>
    <p:sldId id="290" r:id="rId4"/>
    <p:sldId id="257" r:id="rId5"/>
    <p:sldId id="258" r:id="rId6"/>
    <p:sldId id="259" r:id="rId7"/>
    <p:sldId id="260" r:id="rId8"/>
    <p:sldId id="275" r:id="rId9"/>
    <p:sldId id="274" r:id="rId10"/>
    <p:sldId id="261" r:id="rId11"/>
    <p:sldId id="293" r:id="rId12"/>
    <p:sldId id="292" r:id="rId13"/>
    <p:sldId id="291" r:id="rId14"/>
    <p:sldId id="279" r:id="rId15"/>
    <p:sldId id="262" r:id="rId16"/>
    <p:sldId id="280" r:id="rId17"/>
    <p:sldId id="263" r:id="rId18"/>
    <p:sldId id="281" r:id="rId19"/>
    <p:sldId id="264" r:id="rId20"/>
    <p:sldId id="282" r:id="rId21"/>
    <p:sldId id="265" r:id="rId22"/>
    <p:sldId id="283" r:id="rId23"/>
    <p:sldId id="266" r:id="rId24"/>
    <p:sldId id="284" r:id="rId25"/>
    <p:sldId id="267" r:id="rId26"/>
    <p:sldId id="285" r:id="rId27"/>
    <p:sldId id="268" r:id="rId28"/>
    <p:sldId id="286" r:id="rId29"/>
    <p:sldId id="269" r:id="rId30"/>
    <p:sldId id="287" r:id="rId31"/>
    <p:sldId id="270" r:id="rId32"/>
    <p:sldId id="288" r:id="rId33"/>
    <p:sldId id="271" r:id="rId34"/>
    <p:sldId id="272" r:id="rId35"/>
    <p:sldId id="273" r:id="rId36"/>
    <p:sldId id="276" r:id="rId37"/>
    <p:sldId id="277" r:id="rId38"/>
    <p:sldId id="294" r:id="rId39"/>
    <p:sldId id="29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0EB15"/>
    <a:srgbClr val="003399"/>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937" autoAdjust="0"/>
  </p:normalViewPr>
  <p:slideViewPr>
    <p:cSldViewPr>
      <p:cViewPr varScale="1">
        <p:scale>
          <a:sx n="49" d="100"/>
          <a:sy n="49" d="100"/>
        </p:scale>
        <p:origin x="2860"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4EB11-9959-45EF-ADA2-B4C835991421}" type="datetimeFigureOut">
              <a:rPr lang="en-US" smtClean="0"/>
              <a:t>8/31/2017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07B694-C9D7-4949-AB57-51AE558F2883}" type="slidenum">
              <a:rPr lang="en-US" smtClean="0"/>
              <a:t>‹#›</a:t>
            </a:fld>
            <a:endParaRPr lang="en-US" dirty="0"/>
          </a:p>
        </p:txBody>
      </p:sp>
    </p:spTree>
    <p:extLst>
      <p:ext uri="{BB962C8B-B14F-4D97-AF65-F5344CB8AC3E}">
        <p14:creationId xmlns:p14="http://schemas.microsoft.com/office/powerpoint/2010/main" val="16382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DCB6C-0218-4170-BD3F-FA23CC5F44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GDC NGA - Psychologist Training - 03/31/16</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8138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BAA1272F-BF6D-4F06-AC93-271AB83DA750}"/>
              </a:ext>
            </a:extLst>
          </p:cNvPr>
          <p:cNvSpPr>
            <a:spLocks noGrp="1" noChangeArrowheads="1"/>
          </p:cNvSpPr>
          <p:nvPr>
            <p:ph type="sldNum" sz="quarter" idx="5"/>
          </p:nvPr>
        </p:nvSpPr>
        <p:spPr>
          <a:noFill/>
        </p:spPr>
        <p:txBody>
          <a:bodyPr/>
          <a:lstStyle>
            <a:lvl1pPr defTabSz="896938">
              <a:spcBef>
                <a:spcPct val="30000"/>
              </a:spcBef>
              <a:defRPr sz="1200">
                <a:solidFill>
                  <a:schemeClr val="tx1"/>
                </a:solidFill>
                <a:latin typeface="Times New Roman" panose="02020603050405020304" pitchFamily="18" charset="0"/>
              </a:defRPr>
            </a:lvl1pPr>
            <a:lvl2pPr marL="742950" indent="-285750" defTabSz="896938">
              <a:spcBef>
                <a:spcPct val="30000"/>
              </a:spcBef>
              <a:defRPr sz="1200">
                <a:solidFill>
                  <a:schemeClr val="tx1"/>
                </a:solidFill>
                <a:latin typeface="Times New Roman" panose="02020603050405020304" pitchFamily="18" charset="0"/>
              </a:defRPr>
            </a:lvl2pPr>
            <a:lvl3pPr marL="1143000" indent="-228600" defTabSz="896938">
              <a:spcBef>
                <a:spcPct val="30000"/>
              </a:spcBef>
              <a:defRPr sz="1200">
                <a:solidFill>
                  <a:schemeClr val="tx1"/>
                </a:solidFill>
                <a:latin typeface="Times New Roman" panose="02020603050405020304" pitchFamily="18" charset="0"/>
              </a:defRPr>
            </a:lvl3pPr>
            <a:lvl4pPr marL="1600200" indent="-228600" defTabSz="896938">
              <a:spcBef>
                <a:spcPct val="30000"/>
              </a:spcBef>
              <a:defRPr sz="1200">
                <a:solidFill>
                  <a:schemeClr val="tx1"/>
                </a:solidFill>
                <a:latin typeface="Times New Roman" panose="02020603050405020304" pitchFamily="18" charset="0"/>
              </a:defRPr>
            </a:lvl4pPr>
            <a:lvl5pPr marL="2057400" indent="-228600" defTabSz="896938">
              <a:spcBef>
                <a:spcPct val="30000"/>
              </a:spcBef>
              <a:defRPr sz="1200">
                <a:solidFill>
                  <a:schemeClr val="tx1"/>
                </a:solidFill>
                <a:latin typeface="Times New Roman" panose="02020603050405020304" pitchFamily="18" charset="0"/>
              </a:defRPr>
            </a:lvl5pPr>
            <a:lvl6pPr marL="2514600" indent="-228600" defTabSz="8969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969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969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9693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896938" rtl="0" eaLnBrk="1" fontAlgn="base" latinLnBrk="0" hangingPunct="1">
              <a:lnSpc>
                <a:spcPct val="100000"/>
              </a:lnSpc>
              <a:spcBef>
                <a:spcPct val="0"/>
              </a:spcBef>
              <a:spcAft>
                <a:spcPct val="0"/>
              </a:spcAft>
              <a:buClrTx/>
              <a:buSzTx/>
              <a:buFontTx/>
              <a:buNone/>
              <a:tabLst/>
              <a:defRPr/>
            </a:pPr>
            <a:fld id="{0E6B35F8-F0AD-4B37-BD50-95E2F8BC70E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896938"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9155" name="Rectangle 2">
            <a:extLst>
              <a:ext uri="{FF2B5EF4-FFF2-40B4-BE49-F238E27FC236}">
                <a16:creationId xmlns:a16="http://schemas.microsoft.com/office/drawing/2014/main" id="{3E7E73CA-B524-4B7D-84F7-8FD55317C1EA}"/>
              </a:ext>
            </a:extLst>
          </p:cNvPr>
          <p:cNvSpPr>
            <a:spLocks noRot="1" noChangeArrowheads="1" noTextEdit="1"/>
          </p:cNvSpPr>
          <p:nvPr>
            <p:ph type="sldImg"/>
          </p:nvPr>
        </p:nvSpPr>
        <p:spPr>
          <a:ln/>
        </p:spPr>
      </p:sp>
      <p:sp>
        <p:nvSpPr>
          <p:cNvPr id="49156" name="Rectangle 3">
            <a:extLst>
              <a:ext uri="{FF2B5EF4-FFF2-40B4-BE49-F238E27FC236}">
                <a16:creationId xmlns:a16="http://schemas.microsoft.com/office/drawing/2014/main" id="{039F8914-B415-4E46-9E5C-D9C0ADC157DB}"/>
              </a:ext>
            </a:extLst>
          </p:cNvPr>
          <p:cNvSpPr>
            <a:spLocks noGrp="1" noChangeArrowheads="1"/>
          </p:cNvSpPr>
          <p:nvPr>
            <p:ph type="body" idx="1"/>
          </p:nvPr>
        </p:nvSpPr>
        <p:spPr>
          <a:xfrm>
            <a:off x="915988" y="4344988"/>
            <a:ext cx="5026025" cy="4113212"/>
          </a:xfrm>
          <a:noFill/>
        </p:spPr>
        <p:txBody>
          <a:bodyPr lIns="89913" tIns="44955" rIns="89913" bIns="44955"/>
          <a:lstStyle/>
          <a:p>
            <a:pPr eaLnBrk="1" hangingPunct="1"/>
            <a:endParaRPr lang="en-US" altLang="en-US" dirty="0"/>
          </a:p>
        </p:txBody>
      </p:sp>
    </p:spTree>
    <p:extLst>
      <p:ext uri="{BB962C8B-B14F-4D97-AF65-F5344CB8AC3E}">
        <p14:creationId xmlns:p14="http://schemas.microsoft.com/office/powerpoint/2010/main" val="2567143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current version of our diagnostic manual (DSM-V) sticks with the old categorical model. The next revision may well use the dimensional model. The dimensional model has only six personality disorders, as it did not find enough research for four of the ones carried over from the DSM-IV. The most common of the personality disorders is PD-NOS, which means that the diagnostician could not decide which of the ten personality disorders applied, and thus used the Not Otherwise Specified” label.</a:t>
            </a:r>
          </a:p>
          <a:p>
            <a:endParaRPr lang="en-US" dirty="0"/>
          </a:p>
        </p:txBody>
      </p:sp>
      <p:sp>
        <p:nvSpPr>
          <p:cNvPr id="4" name="Slide Number Placeholder 3"/>
          <p:cNvSpPr>
            <a:spLocks noGrp="1"/>
          </p:cNvSpPr>
          <p:nvPr>
            <p:ph type="sldNum" sz="quarter" idx="10"/>
          </p:nvPr>
        </p:nvSpPr>
        <p:spPr/>
        <p:txBody>
          <a:bodyPr/>
          <a:lstStyle/>
          <a:p>
            <a:fld id="{BB07B694-C9D7-4949-AB57-51AE558F2883}" type="slidenum">
              <a:rPr lang="en-US" smtClean="0"/>
              <a:t>7</a:t>
            </a:fld>
            <a:endParaRPr lang="en-US" dirty="0"/>
          </a:p>
        </p:txBody>
      </p:sp>
    </p:spTree>
    <p:extLst>
      <p:ext uri="{BB962C8B-B14F-4D97-AF65-F5344CB8AC3E}">
        <p14:creationId xmlns:p14="http://schemas.microsoft.com/office/powerpoint/2010/main" val="3425272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07B694-C9D7-4949-AB57-51AE558F2883}" type="slidenum">
              <a:rPr lang="en-US" smtClean="0"/>
              <a:t>13</a:t>
            </a:fld>
            <a:endParaRPr lang="en-US" dirty="0"/>
          </a:p>
        </p:txBody>
      </p:sp>
    </p:spTree>
    <p:extLst>
      <p:ext uri="{BB962C8B-B14F-4D97-AF65-F5344CB8AC3E}">
        <p14:creationId xmlns:p14="http://schemas.microsoft.com/office/powerpoint/2010/main" val="177296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One theory: these persons actually desire intimacy but find initiating and maintaining relationships either too difficult or distressing, and thus they retreat into their inner world.</a:t>
            </a:r>
          </a:p>
          <a:p>
            <a:endParaRPr lang="en-US" dirty="0"/>
          </a:p>
        </p:txBody>
      </p:sp>
      <p:sp>
        <p:nvSpPr>
          <p:cNvPr id="4" name="Slide Number Placeholder 3"/>
          <p:cNvSpPr>
            <a:spLocks noGrp="1"/>
          </p:cNvSpPr>
          <p:nvPr>
            <p:ph type="sldNum" sz="quarter" idx="10"/>
          </p:nvPr>
        </p:nvSpPr>
        <p:spPr/>
        <p:txBody>
          <a:bodyPr/>
          <a:lstStyle/>
          <a:p>
            <a:fld id="{BB07B694-C9D7-4949-AB57-51AE558F2883}" type="slidenum">
              <a:rPr lang="en-US" smtClean="0"/>
              <a:t>15</a:t>
            </a:fld>
            <a:endParaRPr lang="en-US" dirty="0"/>
          </a:p>
        </p:txBody>
      </p:sp>
    </p:spTree>
    <p:extLst>
      <p:ext uri="{BB962C8B-B14F-4D97-AF65-F5344CB8AC3E}">
        <p14:creationId xmlns:p14="http://schemas.microsoft.com/office/powerpoint/2010/main" val="1962075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(magical thinking, thinking that speaking of something can make it appear and Ideas of Reference - beliefs that events are somehow related to them).</a:t>
            </a:r>
            <a:endParaRPr lang="en-US" dirty="0"/>
          </a:p>
        </p:txBody>
      </p:sp>
      <p:sp>
        <p:nvSpPr>
          <p:cNvPr id="4" name="Slide Number Placeholder 3"/>
          <p:cNvSpPr>
            <a:spLocks noGrp="1"/>
          </p:cNvSpPr>
          <p:nvPr>
            <p:ph type="sldNum" sz="quarter" idx="10"/>
          </p:nvPr>
        </p:nvSpPr>
        <p:spPr/>
        <p:txBody>
          <a:bodyPr/>
          <a:lstStyle/>
          <a:p>
            <a:fld id="{BB07B694-C9D7-4949-AB57-51AE558F2883}" type="slidenum">
              <a:rPr lang="en-US" smtClean="0"/>
              <a:t>17</a:t>
            </a:fld>
            <a:endParaRPr lang="en-US" dirty="0"/>
          </a:p>
        </p:txBody>
      </p:sp>
    </p:spTree>
    <p:extLst>
      <p:ext uri="{BB962C8B-B14F-4D97-AF65-F5344CB8AC3E}">
        <p14:creationId xmlns:p14="http://schemas.microsoft.com/office/powerpoint/2010/main" val="3050266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07B694-C9D7-4949-AB57-51AE558F2883}" type="slidenum">
              <a:rPr lang="en-US" smtClean="0"/>
              <a:t>20</a:t>
            </a:fld>
            <a:endParaRPr lang="en-US" dirty="0"/>
          </a:p>
        </p:txBody>
      </p:sp>
    </p:spTree>
    <p:extLst>
      <p:ext uri="{BB962C8B-B14F-4D97-AF65-F5344CB8AC3E}">
        <p14:creationId xmlns:p14="http://schemas.microsoft.com/office/powerpoint/2010/main" val="242886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Borderline PD was thought to lie on the ‘borderline’ between anxiety disorders and psychotic disorders such as schizophrenia and bipolar disorder. </a:t>
            </a:r>
            <a:endParaRPr lang="en-US" dirty="0"/>
          </a:p>
        </p:txBody>
      </p:sp>
      <p:sp>
        <p:nvSpPr>
          <p:cNvPr id="4" name="Slide Number Placeholder 3"/>
          <p:cNvSpPr>
            <a:spLocks noGrp="1"/>
          </p:cNvSpPr>
          <p:nvPr>
            <p:ph type="sldNum" sz="quarter" idx="10"/>
          </p:nvPr>
        </p:nvSpPr>
        <p:spPr/>
        <p:txBody>
          <a:bodyPr/>
          <a:lstStyle/>
          <a:p>
            <a:fld id="{BB07B694-C9D7-4949-AB57-51AE558F2883}" type="slidenum">
              <a:rPr lang="en-US" smtClean="0"/>
              <a:t>21</a:t>
            </a:fld>
            <a:endParaRPr lang="en-US" dirty="0"/>
          </a:p>
        </p:txBody>
      </p:sp>
    </p:spTree>
    <p:extLst>
      <p:ext uri="{BB962C8B-B14F-4D97-AF65-F5344CB8AC3E}">
        <p14:creationId xmlns:p14="http://schemas.microsoft.com/office/powerpoint/2010/main" val="2940877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07B694-C9D7-4949-AB57-51AE558F2883}" type="slidenum">
              <a:rPr lang="en-US" smtClean="0"/>
              <a:t>34</a:t>
            </a:fld>
            <a:endParaRPr lang="en-US" dirty="0"/>
          </a:p>
        </p:txBody>
      </p:sp>
    </p:spTree>
    <p:extLst>
      <p:ext uri="{BB962C8B-B14F-4D97-AF65-F5344CB8AC3E}">
        <p14:creationId xmlns:p14="http://schemas.microsoft.com/office/powerpoint/2010/main" val="1930868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461E0EF8-DED4-47B1-99AA-EC8026437A38}"/>
              </a:ext>
            </a:extLst>
          </p:cNvPr>
          <p:cNvSpPr>
            <a:spLocks noGrp="1" noChangeArrowheads="1"/>
          </p:cNvSpPr>
          <p:nvPr>
            <p:ph type="sldNum" sz="quarter" idx="5"/>
          </p:nvPr>
        </p:nvSpPr>
        <p:spPr>
          <a:noFill/>
        </p:spPr>
        <p:txBody>
          <a:bodyPr/>
          <a:lstStyle>
            <a:lvl1pPr defTabSz="896938">
              <a:spcBef>
                <a:spcPct val="30000"/>
              </a:spcBef>
              <a:defRPr sz="1200">
                <a:solidFill>
                  <a:schemeClr val="tx1"/>
                </a:solidFill>
                <a:latin typeface="Times New Roman" panose="02020603050405020304" pitchFamily="18" charset="0"/>
              </a:defRPr>
            </a:lvl1pPr>
            <a:lvl2pPr marL="742950" indent="-285750" defTabSz="896938">
              <a:spcBef>
                <a:spcPct val="30000"/>
              </a:spcBef>
              <a:defRPr sz="1200">
                <a:solidFill>
                  <a:schemeClr val="tx1"/>
                </a:solidFill>
                <a:latin typeface="Times New Roman" panose="02020603050405020304" pitchFamily="18" charset="0"/>
              </a:defRPr>
            </a:lvl2pPr>
            <a:lvl3pPr marL="1143000" indent="-228600" defTabSz="896938">
              <a:spcBef>
                <a:spcPct val="30000"/>
              </a:spcBef>
              <a:defRPr sz="1200">
                <a:solidFill>
                  <a:schemeClr val="tx1"/>
                </a:solidFill>
                <a:latin typeface="Times New Roman" panose="02020603050405020304" pitchFamily="18" charset="0"/>
              </a:defRPr>
            </a:lvl3pPr>
            <a:lvl4pPr marL="1600200" indent="-228600" defTabSz="896938">
              <a:spcBef>
                <a:spcPct val="30000"/>
              </a:spcBef>
              <a:defRPr sz="1200">
                <a:solidFill>
                  <a:schemeClr val="tx1"/>
                </a:solidFill>
                <a:latin typeface="Times New Roman" panose="02020603050405020304" pitchFamily="18" charset="0"/>
              </a:defRPr>
            </a:lvl4pPr>
            <a:lvl5pPr marL="2057400" indent="-228600" defTabSz="896938">
              <a:spcBef>
                <a:spcPct val="30000"/>
              </a:spcBef>
              <a:defRPr sz="1200">
                <a:solidFill>
                  <a:schemeClr val="tx1"/>
                </a:solidFill>
                <a:latin typeface="Times New Roman" panose="02020603050405020304" pitchFamily="18" charset="0"/>
              </a:defRPr>
            </a:lvl5pPr>
            <a:lvl6pPr marL="2514600" indent="-228600" defTabSz="8969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969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969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9693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896938" rtl="0" eaLnBrk="1" fontAlgn="base" latinLnBrk="0" hangingPunct="1">
              <a:lnSpc>
                <a:spcPct val="100000"/>
              </a:lnSpc>
              <a:spcBef>
                <a:spcPct val="0"/>
              </a:spcBef>
              <a:spcAft>
                <a:spcPct val="0"/>
              </a:spcAft>
              <a:buClrTx/>
              <a:buSzTx/>
              <a:buFontTx/>
              <a:buNone/>
              <a:tabLst/>
              <a:defRPr/>
            </a:pPr>
            <a:fld id="{5C446933-5903-42D9-944B-248E861DA96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896938"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7107" name="Rectangle 2">
            <a:extLst>
              <a:ext uri="{FF2B5EF4-FFF2-40B4-BE49-F238E27FC236}">
                <a16:creationId xmlns:a16="http://schemas.microsoft.com/office/drawing/2014/main" id="{E1639E78-E920-40C4-A312-0DC5FEE6000A}"/>
              </a:ext>
            </a:extLst>
          </p:cNvPr>
          <p:cNvSpPr>
            <a:spLocks noRot="1" noChangeArrowheads="1" noTextEdit="1"/>
          </p:cNvSpPr>
          <p:nvPr>
            <p:ph type="sldImg"/>
          </p:nvPr>
        </p:nvSpPr>
        <p:spPr>
          <a:ln/>
        </p:spPr>
      </p:sp>
      <p:sp>
        <p:nvSpPr>
          <p:cNvPr id="47108" name="Rectangle 3">
            <a:extLst>
              <a:ext uri="{FF2B5EF4-FFF2-40B4-BE49-F238E27FC236}">
                <a16:creationId xmlns:a16="http://schemas.microsoft.com/office/drawing/2014/main" id="{97A785CD-D40A-45D6-8D26-E02613C937E9}"/>
              </a:ext>
            </a:extLst>
          </p:cNvPr>
          <p:cNvSpPr>
            <a:spLocks noGrp="1" noChangeArrowheads="1"/>
          </p:cNvSpPr>
          <p:nvPr>
            <p:ph type="body" idx="1"/>
          </p:nvPr>
        </p:nvSpPr>
        <p:spPr>
          <a:xfrm>
            <a:off x="915988" y="4344988"/>
            <a:ext cx="5026025" cy="4113212"/>
          </a:xfrm>
          <a:noFill/>
        </p:spPr>
        <p:txBody>
          <a:bodyPr lIns="89918" tIns="44958" rIns="89918" bIns="44958"/>
          <a:lstStyle/>
          <a:p>
            <a:pPr eaLnBrk="1" hangingPunct="1"/>
            <a:endParaRPr lang="en-US" altLang="en-US" dirty="0"/>
          </a:p>
        </p:txBody>
      </p:sp>
    </p:spTree>
    <p:extLst>
      <p:ext uri="{BB962C8B-B14F-4D97-AF65-F5344CB8AC3E}">
        <p14:creationId xmlns:p14="http://schemas.microsoft.com/office/powerpoint/2010/main" val="2896444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endParaRPr lang="en-US" dirty="0"/>
          </a:p>
        </p:txBody>
      </p:sp>
      <p:sp>
        <p:nvSpPr>
          <p:cNvPr id="15155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solidFill>
                  <a:srgbClr val="0F3683"/>
                </a:solidFill>
              </a:defRPr>
            </a:lvl1pPr>
          </a:lstStyle>
          <a:p>
            <a:r>
              <a:rPr lang="en-US"/>
              <a:t>Click to edit Master subtitle style</a:t>
            </a:r>
          </a:p>
        </p:txBody>
      </p:sp>
      <p:sp>
        <p:nvSpPr>
          <p:cNvPr id="151556" name="Rectangle 4"/>
          <p:cNvSpPr>
            <a:spLocks noGrp="1" noChangeArrowheads="1"/>
          </p:cNvSpPr>
          <p:nvPr>
            <p:ph type="dt" sz="half" idx="2"/>
          </p:nvPr>
        </p:nvSpPr>
        <p:spPr>
          <a:xfrm>
            <a:off x="457200" y="6245225"/>
            <a:ext cx="2133600" cy="476250"/>
          </a:xfrm>
        </p:spPr>
        <p:txBody>
          <a:bodyPr/>
          <a:lstStyle>
            <a:lvl1pPr>
              <a:defRPr/>
            </a:lvl1pPr>
          </a:lstStyle>
          <a:p>
            <a:fld id="{9F31E55C-F76D-4A02-8491-11AC90569CAA}" type="datetime1">
              <a:rPr lang="en-US" smtClean="0"/>
              <a:t>8/31/2017</a:t>
            </a:fld>
            <a:endParaRPr lang="en-US" dirty="0"/>
          </a:p>
        </p:txBody>
      </p:sp>
      <p:sp>
        <p:nvSpPr>
          <p:cNvPr id="151557" name="Rectangle 5"/>
          <p:cNvSpPr>
            <a:spLocks noGrp="1" noChangeArrowheads="1"/>
          </p:cNvSpPr>
          <p:nvPr>
            <p:ph type="ftr" sz="quarter" idx="3"/>
          </p:nvPr>
        </p:nvSpPr>
        <p:spPr>
          <a:xfrm>
            <a:off x="3124200" y="6245225"/>
            <a:ext cx="2895600" cy="476250"/>
          </a:xfrm>
        </p:spPr>
        <p:txBody>
          <a:bodyPr/>
          <a:lstStyle>
            <a:lvl1pPr>
              <a:defRPr/>
            </a:lvl1pPr>
          </a:lstStyle>
          <a:p>
            <a:endParaRPr lang="en-US" dirty="0"/>
          </a:p>
        </p:txBody>
      </p:sp>
      <p:sp>
        <p:nvSpPr>
          <p:cNvPr id="151558" name="Rectangle 6"/>
          <p:cNvSpPr>
            <a:spLocks noGrp="1" noChangeArrowheads="1"/>
          </p:cNvSpPr>
          <p:nvPr>
            <p:ph type="sldNum" sz="quarter" idx="4"/>
          </p:nvPr>
        </p:nvSpPr>
        <p:spPr>
          <a:xfrm>
            <a:off x="6553200" y="6245225"/>
            <a:ext cx="2133600" cy="476250"/>
          </a:xfrm>
        </p:spPr>
        <p:txBody>
          <a:bodyPr/>
          <a:lstStyle>
            <a:lvl1pPr>
              <a:defRPr/>
            </a:lvl1pPr>
          </a:lstStyle>
          <a:p>
            <a:fld id="{1B2FD83D-13A1-4A35-81F7-35CDE0F8F3BD}" type="slidenum">
              <a:rPr lang="en-US" smtClean="0"/>
              <a:t>‹#›</a:t>
            </a:fld>
            <a:endParaRPr lang="en-US" dirty="0"/>
          </a:p>
        </p:txBody>
      </p:sp>
    </p:spTree>
    <p:extLst>
      <p:ext uri="{BB962C8B-B14F-4D97-AF65-F5344CB8AC3E}">
        <p14:creationId xmlns:p14="http://schemas.microsoft.com/office/powerpoint/2010/main" val="267808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3pPr>
              <a:defRPr b="0">
                <a:solidFill>
                  <a:srgbClr val="003399"/>
                </a:solidFill>
                <a:latin typeface="+mn-lt"/>
              </a:defRPr>
            </a:lvl3pPr>
            <a:lvl4pPr>
              <a:defRPr b="0">
                <a:solidFill>
                  <a:srgbClr val="003399"/>
                </a:solidFill>
                <a:latin typeface="+mn-lt"/>
              </a:defRPr>
            </a:lvl4pPr>
            <a:lvl5pPr>
              <a:defRPr b="0">
                <a:solidFill>
                  <a:srgbClr val="003399"/>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536BB5ED-4378-4444-89B6-9CF1AF69B68E}" type="datetime1">
              <a:rPr lang="en-US" smtClean="0"/>
              <a:t>8/31/2017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B2FD83D-13A1-4A35-81F7-35CDE0F8F3BD}" type="slidenum">
              <a:rPr lang="en-US" smtClean="0"/>
              <a:t>‹#›</a:t>
            </a:fld>
            <a:endParaRPr lang="en-US" dirty="0"/>
          </a:p>
        </p:txBody>
      </p:sp>
    </p:spTree>
    <p:extLst>
      <p:ext uri="{BB962C8B-B14F-4D97-AF65-F5344CB8AC3E}">
        <p14:creationId xmlns:p14="http://schemas.microsoft.com/office/powerpoint/2010/main" val="2726546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tx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7007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700712"/>
          </a:xfrm>
        </p:spPr>
        <p:txBody>
          <a:bodyPr vert="eaVert"/>
          <a:lstStyle>
            <a:lvl3pPr>
              <a:defRPr b="0">
                <a:solidFill>
                  <a:srgbClr val="003399"/>
                </a:solidFill>
                <a:latin typeface="+mn-lt"/>
              </a:defRPr>
            </a:lvl3pPr>
            <a:lvl4pPr>
              <a:defRPr b="0">
                <a:solidFill>
                  <a:srgbClr val="003399"/>
                </a:solidFill>
                <a:latin typeface="+mn-lt"/>
              </a:defRPr>
            </a:lvl4pPr>
            <a:lvl5pPr>
              <a:defRPr b="0">
                <a:solidFill>
                  <a:srgbClr val="003399"/>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FCEF8B3B-12E5-4792-A549-62EB2163D491}" type="datetime1">
              <a:rPr lang="en-US" smtClean="0"/>
              <a:t>8/31/2017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B2FD83D-13A1-4A35-81F7-35CDE0F8F3BD}" type="slidenum">
              <a:rPr lang="en-US" smtClean="0"/>
              <a:t>‹#›</a:t>
            </a:fld>
            <a:endParaRPr lang="en-US" dirty="0"/>
          </a:p>
        </p:txBody>
      </p:sp>
    </p:spTree>
    <p:extLst>
      <p:ext uri="{BB962C8B-B14F-4D97-AF65-F5344CB8AC3E}">
        <p14:creationId xmlns:p14="http://schemas.microsoft.com/office/powerpoint/2010/main" val="581764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A63376-7B64-45CA-A9FE-4299F5640EC3}" type="datetime1">
              <a:rPr lang="en-US" smtClean="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D2A343-6543-4869-A1CC-864ADA81AB47}" type="slidenum">
              <a:rPr lang="en-US" smtClean="0"/>
              <a:t>‹#›</a:t>
            </a:fld>
            <a:endParaRPr lang="en-US" dirty="0"/>
          </a:p>
        </p:txBody>
      </p:sp>
    </p:spTree>
    <p:extLst>
      <p:ext uri="{BB962C8B-B14F-4D97-AF65-F5344CB8AC3E}">
        <p14:creationId xmlns:p14="http://schemas.microsoft.com/office/powerpoint/2010/main" val="141887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BF4C0-82E2-46C1-B8A4-948D46F51853}" type="datetime1">
              <a:rPr lang="en-US" smtClean="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D2A343-6543-4869-A1CC-864ADA81AB47}" type="slidenum">
              <a:rPr lang="en-US" smtClean="0"/>
              <a:t>‹#›</a:t>
            </a:fld>
            <a:endParaRPr lang="en-US" dirty="0"/>
          </a:p>
        </p:txBody>
      </p:sp>
    </p:spTree>
    <p:extLst>
      <p:ext uri="{BB962C8B-B14F-4D97-AF65-F5344CB8AC3E}">
        <p14:creationId xmlns:p14="http://schemas.microsoft.com/office/powerpoint/2010/main" val="2206859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098CD-D11E-49E6-A63F-8615F9D32110}" type="datetime1">
              <a:rPr lang="en-US" smtClean="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D2A343-6543-4869-A1CC-864ADA81AB47}" type="slidenum">
              <a:rPr lang="en-US" smtClean="0"/>
              <a:t>‹#›</a:t>
            </a:fld>
            <a:endParaRPr lang="en-US" dirty="0"/>
          </a:p>
        </p:txBody>
      </p:sp>
    </p:spTree>
    <p:extLst>
      <p:ext uri="{BB962C8B-B14F-4D97-AF65-F5344CB8AC3E}">
        <p14:creationId xmlns:p14="http://schemas.microsoft.com/office/powerpoint/2010/main" val="3359055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41AB12-4005-4CDF-964D-64B5CA92D918}" type="datetime1">
              <a:rPr lang="en-US" smtClean="0"/>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D2A343-6543-4869-A1CC-864ADA81AB47}" type="slidenum">
              <a:rPr lang="en-US" smtClean="0"/>
              <a:t>‹#›</a:t>
            </a:fld>
            <a:endParaRPr lang="en-US" dirty="0"/>
          </a:p>
        </p:txBody>
      </p:sp>
    </p:spTree>
    <p:extLst>
      <p:ext uri="{BB962C8B-B14F-4D97-AF65-F5344CB8AC3E}">
        <p14:creationId xmlns:p14="http://schemas.microsoft.com/office/powerpoint/2010/main" val="3010723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BE8D4D-A943-4D6F-99D8-64FA420F992F}" type="datetime1">
              <a:rPr lang="en-US" smtClean="0"/>
              <a:t>8/31/2017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D2A343-6543-4869-A1CC-864ADA81AB47}" type="slidenum">
              <a:rPr lang="en-US" smtClean="0"/>
              <a:t>‹#›</a:t>
            </a:fld>
            <a:endParaRPr lang="en-US" dirty="0"/>
          </a:p>
        </p:txBody>
      </p:sp>
    </p:spTree>
    <p:extLst>
      <p:ext uri="{BB962C8B-B14F-4D97-AF65-F5344CB8AC3E}">
        <p14:creationId xmlns:p14="http://schemas.microsoft.com/office/powerpoint/2010/main" val="1209851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05795C-C670-456D-83B1-419BC5B33460}" type="datetime1">
              <a:rPr lang="en-US" smtClean="0"/>
              <a:t>8/31/2017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D2A343-6543-4869-A1CC-864ADA81AB47}" type="slidenum">
              <a:rPr lang="en-US" smtClean="0"/>
              <a:t>‹#›</a:t>
            </a:fld>
            <a:endParaRPr lang="en-US" dirty="0"/>
          </a:p>
        </p:txBody>
      </p:sp>
    </p:spTree>
    <p:extLst>
      <p:ext uri="{BB962C8B-B14F-4D97-AF65-F5344CB8AC3E}">
        <p14:creationId xmlns:p14="http://schemas.microsoft.com/office/powerpoint/2010/main" val="1833944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17291B-72FF-4219-8BBC-C8EE83AAC1B3}" type="datetime1">
              <a:rPr lang="en-US" smtClean="0"/>
              <a:t>8/31/2017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D2A343-6543-4869-A1CC-864ADA81AB47}" type="slidenum">
              <a:rPr lang="en-US" smtClean="0"/>
              <a:t>‹#›</a:t>
            </a:fld>
            <a:endParaRPr lang="en-US" dirty="0"/>
          </a:p>
        </p:txBody>
      </p:sp>
    </p:spTree>
    <p:extLst>
      <p:ext uri="{BB962C8B-B14F-4D97-AF65-F5344CB8AC3E}">
        <p14:creationId xmlns:p14="http://schemas.microsoft.com/office/powerpoint/2010/main" val="3714619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300AF8-85C0-4943-B191-3885684AFE2F}" type="datetime1">
              <a:rPr lang="en-US" smtClean="0"/>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D2A343-6543-4869-A1CC-864ADA81AB47}" type="slidenum">
              <a:rPr lang="en-US" smtClean="0"/>
              <a:t>‹#›</a:t>
            </a:fld>
            <a:endParaRPr lang="en-US" dirty="0"/>
          </a:p>
        </p:txBody>
      </p:sp>
    </p:spTree>
    <p:extLst>
      <p:ext uri="{BB962C8B-B14F-4D97-AF65-F5344CB8AC3E}">
        <p14:creationId xmlns:p14="http://schemas.microsoft.com/office/powerpoint/2010/main" val="373248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a:ln>
            <a:solidFill>
              <a:srgbClr val="0070C0"/>
            </a:solidFill>
          </a:ln>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600"/>
              </a:spcBef>
              <a:defRPr b="0">
                <a:solidFill>
                  <a:srgbClr val="003399"/>
                </a:solidFill>
                <a:latin typeface="+mn-lt"/>
              </a:defRPr>
            </a:lvl1pPr>
            <a:lvl2pPr>
              <a:spcBef>
                <a:spcPts val="600"/>
              </a:spcBef>
              <a:defRPr b="0">
                <a:solidFill>
                  <a:srgbClr val="003399"/>
                </a:solidFill>
                <a:latin typeface="+mn-lt"/>
              </a:defRPr>
            </a:lvl2pPr>
            <a:lvl3pPr>
              <a:spcBef>
                <a:spcPts val="600"/>
              </a:spcBef>
              <a:defRPr b="0">
                <a:solidFill>
                  <a:srgbClr val="003399"/>
                </a:solidFill>
                <a:latin typeface="+mn-lt"/>
              </a:defRPr>
            </a:lvl3pPr>
            <a:lvl4pPr>
              <a:spcBef>
                <a:spcPts val="600"/>
              </a:spcBef>
              <a:defRPr b="0">
                <a:solidFill>
                  <a:srgbClr val="003399"/>
                </a:solidFill>
                <a:latin typeface="+mn-lt"/>
              </a:defRPr>
            </a:lvl4pPr>
            <a:lvl5pPr>
              <a:spcBef>
                <a:spcPts val="600"/>
              </a:spcBef>
              <a:defRPr b="0">
                <a:solidFill>
                  <a:srgbClr val="003399"/>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D33EDBC8-D483-41D9-89D6-898BC767A708}" type="datetime1">
              <a:rPr lang="en-US" smtClean="0"/>
              <a:t>8/31/2017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B2FD83D-13A1-4A35-81F7-35CDE0F8F3BD}" type="slidenum">
              <a:rPr lang="en-US" smtClean="0"/>
              <a:t>‹#›</a:t>
            </a:fld>
            <a:endParaRPr lang="en-US" dirty="0"/>
          </a:p>
        </p:txBody>
      </p:sp>
    </p:spTree>
    <p:extLst>
      <p:ext uri="{BB962C8B-B14F-4D97-AF65-F5344CB8AC3E}">
        <p14:creationId xmlns:p14="http://schemas.microsoft.com/office/powerpoint/2010/main" val="3410926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086586-D46F-4101-BE96-70A4E29BD631}" type="datetime1">
              <a:rPr lang="en-US" smtClean="0"/>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D2A343-6543-4869-A1CC-864ADA81AB47}" type="slidenum">
              <a:rPr lang="en-US" smtClean="0"/>
              <a:t>‹#›</a:t>
            </a:fld>
            <a:endParaRPr lang="en-US" dirty="0"/>
          </a:p>
        </p:txBody>
      </p:sp>
    </p:spTree>
    <p:extLst>
      <p:ext uri="{BB962C8B-B14F-4D97-AF65-F5344CB8AC3E}">
        <p14:creationId xmlns:p14="http://schemas.microsoft.com/office/powerpoint/2010/main" val="1499495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872684-307C-436C-8AD7-AC748E9B9D5B}" type="datetime1">
              <a:rPr lang="en-US" smtClean="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D2A343-6543-4869-A1CC-864ADA81AB47}" type="slidenum">
              <a:rPr lang="en-US" smtClean="0"/>
              <a:t>‹#›</a:t>
            </a:fld>
            <a:endParaRPr lang="en-US" dirty="0"/>
          </a:p>
        </p:txBody>
      </p:sp>
    </p:spTree>
    <p:extLst>
      <p:ext uri="{BB962C8B-B14F-4D97-AF65-F5344CB8AC3E}">
        <p14:creationId xmlns:p14="http://schemas.microsoft.com/office/powerpoint/2010/main" val="2352968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E1659-4995-4A80-8158-F701A6C9B2F4}" type="datetime1">
              <a:rPr lang="en-US" smtClean="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D2A343-6543-4869-A1CC-864ADA81AB47}" type="slidenum">
              <a:rPr lang="en-US" smtClean="0"/>
              <a:t>‹#›</a:t>
            </a:fld>
            <a:endParaRPr lang="en-US" dirty="0"/>
          </a:p>
        </p:txBody>
      </p:sp>
    </p:spTree>
    <p:extLst>
      <p:ext uri="{BB962C8B-B14F-4D97-AF65-F5344CB8AC3E}">
        <p14:creationId xmlns:p14="http://schemas.microsoft.com/office/powerpoint/2010/main" val="985431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7E89FDF-A27F-4DF0-9942-DF00882D6775}"/>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DE1176F0-C6AD-4832-9654-DEE91CDE0CEB}"/>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EF89059A-1AB9-4982-A324-FDDC36A31734}"/>
              </a:ext>
            </a:extLst>
          </p:cNvPr>
          <p:cNvSpPr>
            <a:spLocks noGrp="1" noChangeArrowheads="1"/>
          </p:cNvSpPr>
          <p:nvPr>
            <p:ph type="sldNum" sz="quarter" idx="12"/>
          </p:nvPr>
        </p:nvSpPr>
        <p:spPr>
          <a:ln/>
        </p:spPr>
        <p:txBody>
          <a:bodyPr/>
          <a:lstStyle>
            <a:lvl1pPr>
              <a:defRPr/>
            </a:lvl1pPr>
          </a:lstStyle>
          <a:p>
            <a:pPr>
              <a:defRPr/>
            </a:pPr>
            <a:fld id="{C373BEA0-6AB5-47AF-912B-09BD0C9967C4}" type="slidenum">
              <a:rPr lang="en-US" altLang="en-US"/>
              <a:pPr>
                <a:defRPr/>
              </a:pPr>
              <a:t>‹#›</a:t>
            </a:fld>
            <a:endParaRPr lang="en-US" altLang="en-US" dirty="0"/>
          </a:p>
        </p:txBody>
      </p:sp>
    </p:spTree>
    <p:extLst>
      <p:ext uri="{BB962C8B-B14F-4D97-AF65-F5344CB8AC3E}">
        <p14:creationId xmlns:p14="http://schemas.microsoft.com/office/powerpoint/2010/main" val="2741226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DB3C8F6-6D6A-4C1E-BD70-E1610CB3683B}"/>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23922107-A8D5-4300-A3F6-CE8BFC47D53E}"/>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8315EFD1-7919-4995-BEFF-0E29CB124408}"/>
              </a:ext>
            </a:extLst>
          </p:cNvPr>
          <p:cNvSpPr>
            <a:spLocks noGrp="1" noChangeArrowheads="1"/>
          </p:cNvSpPr>
          <p:nvPr>
            <p:ph type="sldNum" sz="quarter" idx="12"/>
          </p:nvPr>
        </p:nvSpPr>
        <p:spPr>
          <a:ln/>
        </p:spPr>
        <p:txBody>
          <a:bodyPr/>
          <a:lstStyle>
            <a:lvl1pPr>
              <a:defRPr/>
            </a:lvl1pPr>
          </a:lstStyle>
          <a:p>
            <a:pPr>
              <a:defRPr/>
            </a:pPr>
            <a:fld id="{68691607-8AF2-4DAB-AACF-88DAB57A3CE4}" type="slidenum">
              <a:rPr lang="en-US" altLang="en-US"/>
              <a:pPr>
                <a:defRPr/>
              </a:pPr>
              <a:t>‹#›</a:t>
            </a:fld>
            <a:endParaRPr lang="en-US" altLang="en-US" dirty="0"/>
          </a:p>
        </p:txBody>
      </p:sp>
    </p:spTree>
    <p:extLst>
      <p:ext uri="{BB962C8B-B14F-4D97-AF65-F5344CB8AC3E}">
        <p14:creationId xmlns:p14="http://schemas.microsoft.com/office/powerpoint/2010/main" val="3684876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B724B1E-B1B2-4B54-A542-28CC17A1B206}"/>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1B848BC3-77FD-42BF-8D4D-83D9798561D3}"/>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1862A487-032F-405A-AF04-8EC12BCBF06B}"/>
              </a:ext>
            </a:extLst>
          </p:cNvPr>
          <p:cNvSpPr>
            <a:spLocks noGrp="1" noChangeArrowheads="1"/>
          </p:cNvSpPr>
          <p:nvPr>
            <p:ph type="sldNum" sz="quarter" idx="12"/>
          </p:nvPr>
        </p:nvSpPr>
        <p:spPr>
          <a:ln/>
        </p:spPr>
        <p:txBody>
          <a:bodyPr/>
          <a:lstStyle>
            <a:lvl1pPr>
              <a:defRPr/>
            </a:lvl1pPr>
          </a:lstStyle>
          <a:p>
            <a:pPr>
              <a:defRPr/>
            </a:pPr>
            <a:fld id="{A22E03BC-CD08-49AB-95C9-AD9949D4EDE9}" type="slidenum">
              <a:rPr lang="en-US" altLang="en-US"/>
              <a:pPr>
                <a:defRPr/>
              </a:pPr>
              <a:t>‹#›</a:t>
            </a:fld>
            <a:endParaRPr lang="en-US" altLang="en-US" dirty="0"/>
          </a:p>
        </p:txBody>
      </p:sp>
    </p:spTree>
    <p:extLst>
      <p:ext uri="{BB962C8B-B14F-4D97-AF65-F5344CB8AC3E}">
        <p14:creationId xmlns:p14="http://schemas.microsoft.com/office/powerpoint/2010/main" val="214879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011F610-5F72-421F-B698-F1B1D0AD198D}"/>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a:extLst>
              <a:ext uri="{FF2B5EF4-FFF2-40B4-BE49-F238E27FC236}">
                <a16:creationId xmlns:a16="http://schemas.microsoft.com/office/drawing/2014/main" id="{4E57B953-51E8-4F7F-94EB-7332249355C4}"/>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a:extLst>
              <a:ext uri="{FF2B5EF4-FFF2-40B4-BE49-F238E27FC236}">
                <a16:creationId xmlns:a16="http://schemas.microsoft.com/office/drawing/2014/main" id="{18A6E1C3-97A3-4655-B4D6-ED322B5A9C14}"/>
              </a:ext>
            </a:extLst>
          </p:cNvPr>
          <p:cNvSpPr>
            <a:spLocks noGrp="1" noChangeArrowheads="1"/>
          </p:cNvSpPr>
          <p:nvPr>
            <p:ph type="sldNum" sz="quarter" idx="12"/>
          </p:nvPr>
        </p:nvSpPr>
        <p:spPr>
          <a:ln/>
        </p:spPr>
        <p:txBody>
          <a:bodyPr/>
          <a:lstStyle>
            <a:lvl1pPr>
              <a:defRPr/>
            </a:lvl1pPr>
          </a:lstStyle>
          <a:p>
            <a:pPr>
              <a:defRPr/>
            </a:pPr>
            <a:fld id="{3A7A6C3B-ED34-48E6-80D3-9FDA966F5EA8}" type="slidenum">
              <a:rPr lang="en-US" altLang="en-US"/>
              <a:pPr>
                <a:defRPr/>
              </a:pPr>
              <a:t>‹#›</a:t>
            </a:fld>
            <a:endParaRPr lang="en-US" altLang="en-US" dirty="0"/>
          </a:p>
        </p:txBody>
      </p:sp>
    </p:spTree>
    <p:extLst>
      <p:ext uri="{BB962C8B-B14F-4D97-AF65-F5344CB8AC3E}">
        <p14:creationId xmlns:p14="http://schemas.microsoft.com/office/powerpoint/2010/main" val="1172197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0132DAA-EEBD-4320-82CC-70164B9F12EC}"/>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a:extLst>
              <a:ext uri="{FF2B5EF4-FFF2-40B4-BE49-F238E27FC236}">
                <a16:creationId xmlns:a16="http://schemas.microsoft.com/office/drawing/2014/main" id="{9147449E-03AF-41A1-B95C-09183B870E98}"/>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a:extLst>
              <a:ext uri="{FF2B5EF4-FFF2-40B4-BE49-F238E27FC236}">
                <a16:creationId xmlns:a16="http://schemas.microsoft.com/office/drawing/2014/main" id="{F8CD7036-450C-48AD-98BB-97C63C388232}"/>
              </a:ext>
            </a:extLst>
          </p:cNvPr>
          <p:cNvSpPr>
            <a:spLocks noGrp="1" noChangeArrowheads="1"/>
          </p:cNvSpPr>
          <p:nvPr>
            <p:ph type="sldNum" sz="quarter" idx="12"/>
          </p:nvPr>
        </p:nvSpPr>
        <p:spPr>
          <a:ln/>
        </p:spPr>
        <p:txBody>
          <a:bodyPr/>
          <a:lstStyle>
            <a:lvl1pPr>
              <a:defRPr/>
            </a:lvl1pPr>
          </a:lstStyle>
          <a:p>
            <a:pPr>
              <a:defRPr/>
            </a:pPr>
            <a:fld id="{46FBCDBF-FB6C-447D-97FC-28DE9888D574}" type="slidenum">
              <a:rPr lang="en-US" altLang="en-US"/>
              <a:pPr>
                <a:defRPr/>
              </a:pPr>
              <a:t>‹#›</a:t>
            </a:fld>
            <a:endParaRPr lang="en-US" altLang="en-US" dirty="0"/>
          </a:p>
        </p:txBody>
      </p:sp>
    </p:spTree>
    <p:extLst>
      <p:ext uri="{BB962C8B-B14F-4D97-AF65-F5344CB8AC3E}">
        <p14:creationId xmlns:p14="http://schemas.microsoft.com/office/powerpoint/2010/main" val="744539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C3A5661-DC77-44FB-85F1-504556C5E2B3}"/>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a:extLst>
              <a:ext uri="{FF2B5EF4-FFF2-40B4-BE49-F238E27FC236}">
                <a16:creationId xmlns:a16="http://schemas.microsoft.com/office/drawing/2014/main" id="{D54E8C72-AAA8-44AD-B3B7-2AEAFBD766D2}"/>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a:extLst>
              <a:ext uri="{FF2B5EF4-FFF2-40B4-BE49-F238E27FC236}">
                <a16:creationId xmlns:a16="http://schemas.microsoft.com/office/drawing/2014/main" id="{9C5D183B-DE07-4E47-905A-5D0F20D5CE9A}"/>
              </a:ext>
            </a:extLst>
          </p:cNvPr>
          <p:cNvSpPr>
            <a:spLocks noGrp="1" noChangeArrowheads="1"/>
          </p:cNvSpPr>
          <p:nvPr>
            <p:ph type="sldNum" sz="quarter" idx="12"/>
          </p:nvPr>
        </p:nvSpPr>
        <p:spPr>
          <a:ln/>
        </p:spPr>
        <p:txBody>
          <a:bodyPr/>
          <a:lstStyle>
            <a:lvl1pPr>
              <a:defRPr/>
            </a:lvl1pPr>
          </a:lstStyle>
          <a:p>
            <a:pPr>
              <a:defRPr/>
            </a:pPr>
            <a:fld id="{05DDA12B-3F59-428E-ABA5-F4FCD9A1E68A}" type="slidenum">
              <a:rPr lang="en-US" altLang="en-US"/>
              <a:pPr>
                <a:defRPr/>
              </a:pPr>
              <a:t>‹#›</a:t>
            </a:fld>
            <a:endParaRPr lang="en-US" altLang="en-US" dirty="0"/>
          </a:p>
        </p:txBody>
      </p:sp>
    </p:spTree>
    <p:extLst>
      <p:ext uri="{BB962C8B-B14F-4D97-AF65-F5344CB8AC3E}">
        <p14:creationId xmlns:p14="http://schemas.microsoft.com/office/powerpoint/2010/main" val="1583933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ED49E35-94B3-4434-90F1-4F9D912F9182}"/>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a:extLst>
              <a:ext uri="{FF2B5EF4-FFF2-40B4-BE49-F238E27FC236}">
                <a16:creationId xmlns:a16="http://schemas.microsoft.com/office/drawing/2014/main" id="{2DB2261A-E18F-4614-B4D5-221F7EA4FFE7}"/>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a:extLst>
              <a:ext uri="{FF2B5EF4-FFF2-40B4-BE49-F238E27FC236}">
                <a16:creationId xmlns:a16="http://schemas.microsoft.com/office/drawing/2014/main" id="{7CD2B9C3-5D4B-4ED2-A3B2-C4DB52B0271C}"/>
              </a:ext>
            </a:extLst>
          </p:cNvPr>
          <p:cNvSpPr>
            <a:spLocks noGrp="1" noChangeArrowheads="1"/>
          </p:cNvSpPr>
          <p:nvPr>
            <p:ph type="sldNum" sz="quarter" idx="12"/>
          </p:nvPr>
        </p:nvSpPr>
        <p:spPr>
          <a:ln/>
        </p:spPr>
        <p:txBody>
          <a:bodyPr/>
          <a:lstStyle>
            <a:lvl1pPr>
              <a:defRPr/>
            </a:lvl1pPr>
          </a:lstStyle>
          <a:p>
            <a:pPr>
              <a:defRPr/>
            </a:pPr>
            <a:fld id="{8D75A1F9-097D-496A-8D02-FB27C1EBB294}" type="slidenum">
              <a:rPr lang="en-US" altLang="en-US"/>
              <a:pPr>
                <a:defRPr/>
              </a:pPr>
              <a:t>‹#›</a:t>
            </a:fld>
            <a:endParaRPr lang="en-US" altLang="en-US" dirty="0"/>
          </a:p>
        </p:txBody>
      </p:sp>
    </p:spTree>
    <p:extLst>
      <p:ext uri="{BB962C8B-B14F-4D97-AF65-F5344CB8AC3E}">
        <p14:creationId xmlns:p14="http://schemas.microsoft.com/office/powerpoint/2010/main" val="156446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EBD6F390-97B3-4285-960D-F9155B47F550}" type="datetime1">
              <a:rPr lang="en-US" smtClean="0"/>
              <a:t>8/31/2017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B2FD83D-13A1-4A35-81F7-35CDE0F8F3BD}" type="slidenum">
              <a:rPr lang="en-US" smtClean="0"/>
              <a:t>‹#›</a:t>
            </a:fld>
            <a:endParaRPr lang="en-US" dirty="0"/>
          </a:p>
        </p:txBody>
      </p:sp>
    </p:spTree>
    <p:extLst>
      <p:ext uri="{BB962C8B-B14F-4D97-AF65-F5344CB8AC3E}">
        <p14:creationId xmlns:p14="http://schemas.microsoft.com/office/powerpoint/2010/main" val="2659764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8FD7A18-A6D8-4137-A67C-164DF1611707}"/>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a:extLst>
              <a:ext uri="{FF2B5EF4-FFF2-40B4-BE49-F238E27FC236}">
                <a16:creationId xmlns:a16="http://schemas.microsoft.com/office/drawing/2014/main" id="{6438A99E-FD9C-4E8B-960D-AE29814D137E}"/>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a:extLst>
              <a:ext uri="{FF2B5EF4-FFF2-40B4-BE49-F238E27FC236}">
                <a16:creationId xmlns:a16="http://schemas.microsoft.com/office/drawing/2014/main" id="{AC5169DA-D5B3-474F-A93C-F0708B9EFD3B}"/>
              </a:ext>
            </a:extLst>
          </p:cNvPr>
          <p:cNvSpPr>
            <a:spLocks noGrp="1" noChangeArrowheads="1"/>
          </p:cNvSpPr>
          <p:nvPr>
            <p:ph type="sldNum" sz="quarter" idx="12"/>
          </p:nvPr>
        </p:nvSpPr>
        <p:spPr>
          <a:ln/>
        </p:spPr>
        <p:txBody>
          <a:bodyPr/>
          <a:lstStyle>
            <a:lvl1pPr>
              <a:defRPr/>
            </a:lvl1pPr>
          </a:lstStyle>
          <a:p>
            <a:pPr>
              <a:defRPr/>
            </a:pPr>
            <a:fld id="{7ECC7042-DCAA-4723-A465-3C66B92AEA39}" type="slidenum">
              <a:rPr lang="en-US" altLang="en-US"/>
              <a:pPr>
                <a:defRPr/>
              </a:pPr>
              <a:t>‹#›</a:t>
            </a:fld>
            <a:endParaRPr lang="en-US" altLang="en-US" dirty="0"/>
          </a:p>
        </p:txBody>
      </p:sp>
    </p:spTree>
    <p:extLst>
      <p:ext uri="{BB962C8B-B14F-4D97-AF65-F5344CB8AC3E}">
        <p14:creationId xmlns:p14="http://schemas.microsoft.com/office/powerpoint/2010/main" val="2819499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8F1895C-98C1-4F04-A5BA-DE50758C31E9}"/>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a:extLst>
              <a:ext uri="{FF2B5EF4-FFF2-40B4-BE49-F238E27FC236}">
                <a16:creationId xmlns:a16="http://schemas.microsoft.com/office/drawing/2014/main" id="{2C27F4FB-1204-4784-BF19-A40165E90286}"/>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a:extLst>
              <a:ext uri="{FF2B5EF4-FFF2-40B4-BE49-F238E27FC236}">
                <a16:creationId xmlns:a16="http://schemas.microsoft.com/office/drawing/2014/main" id="{159FC501-29D5-4272-8A9B-69B1ED658E89}"/>
              </a:ext>
            </a:extLst>
          </p:cNvPr>
          <p:cNvSpPr>
            <a:spLocks noGrp="1" noChangeArrowheads="1"/>
          </p:cNvSpPr>
          <p:nvPr>
            <p:ph type="sldNum" sz="quarter" idx="12"/>
          </p:nvPr>
        </p:nvSpPr>
        <p:spPr>
          <a:ln/>
        </p:spPr>
        <p:txBody>
          <a:bodyPr/>
          <a:lstStyle>
            <a:lvl1pPr>
              <a:defRPr/>
            </a:lvl1pPr>
          </a:lstStyle>
          <a:p>
            <a:pPr>
              <a:defRPr/>
            </a:pPr>
            <a:fld id="{2D04F646-B0A7-49CB-86FD-5FFE7049D665}" type="slidenum">
              <a:rPr lang="en-US" altLang="en-US"/>
              <a:pPr>
                <a:defRPr/>
              </a:pPr>
              <a:t>‹#›</a:t>
            </a:fld>
            <a:endParaRPr lang="en-US" altLang="en-US" dirty="0"/>
          </a:p>
        </p:txBody>
      </p:sp>
    </p:spTree>
    <p:extLst>
      <p:ext uri="{BB962C8B-B14F-4D97-AF65-F5344CB8AC3E}">
        <p14:creationId xmlns:p14="http://schemas.microsoft.com/office/powerpoint/2010/main" val="3458660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11064D-0CD9-40F9-A57D-3E163C3B12A5}"/>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3F5942E9-A529-43C9-AE3B-25181373CDE0}"/>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85AE10C5-4495-41EF-8F29-6839D9B29774}"/>
              </a:ext>
            </a:extLst>
          </p:cNvPr>
          <p:cNvSpPr>
            <a:spLocks noGrp="1" noChangeArrowheads="1"/>
          </p:cNvSpPr>
          <p:nvPr>
            <p:ph type="sldNum" sz="quarter" idx="12"/>
          </p:nvPr>
        </p:nvSpPr>
        <p:spPr>
          <a:ln/>
        </p:spPr>
        <p:txBody>
          <a:bodyPr/>
          <a:lstStyle>
            <a:lvl1pPr>
              <a:defRPr/>
            </a:lvl1pPr>
          </a:lstStyle>
          <a:p>
            <a:pPr>
              <a:defRPr/>
            </a:pPr>
            <a:fld id="{834F35C3-5C05-44E5-B72F-E73112604670}" type="slidenum">
              <a:rPr lang="en-US" altLang="en-US"/>
              <a:pPr>
                <a:defRPr/>
              </a:pPr>
              <a:t>‹#›</a:t>
            </a:fld>
            <a:endParaRPr lang="en-US" altLang="en-US" dirty="0"/>
          </a:p>
        </p:txBody>
      </p:sp>
    </p:spTree>
    <p:extLst>
      <p:ext uri="{BB962C8B-B14F-4D97-AF65-F5344CB8AC3E}">
        <p14:creationId xmlns:p14="http://schemas.microsoft.com/office/powerpoint/2010/main" val="2349710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32F29F-25D6-44CF-A947-39DB560DDE85}"/>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BE24C02F-FD0C-4224-9FC3-8AE016633F75}"/>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526684C8-7A58-46F2-8638-98419E616479}"/>
              </a:ext>
            </a:extLst>
          </p:cNvPr>
          <p:cNvSpPr>
            <a:spLocks noGrp="1" noChangeArrowheads="1"/>
          </p:cNvSpPr>
          <p:nvPr>
            <p:ph type="sldNum" sz="quarter" idx="12"/>
          </p:nvPr>
        </p:nvSpPr>
        <p:spPr>
          <a:ln/>
        </p:spPr>
        <p:txBody>
          <a:bodyPr/>
          <a:lstStyle>
            <a:lvl1pPr>
              <a:defRPr/>
            </a:lvl1pPr>
          </a:lstStyle>
          <a:p>
            <a:pPr>
              <a:defRPr/>
            </a:pPr>
            <a:fld id="{77A43A26-E34B-466E-9AEF-7C4101D32E89}" type="slidenum">
              <a:rPr lang="en-US" altLang="en-US"/>
              <a:pPr>
                <a:defRPr/>
              </a:pPr>
              <a:t>‹#›</a:t>
            </a:fld>
            <a:endParaRPr lang="en-US" altLang="en-US" dirty="0"/>
          </a:p>
        </p:txBody>
      </p:sp>
    </p:spTree>
    <p:extLst>
      <p:ext uri="{BB962C8B-B14F-4D97-AF65-F5344CB8AC3E}">
        <p14:creationId xmlns:p14="http://schemas.microsoft.com/office/powerpoint/2010/main" val="291036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530725"/>
          </a:xfrm>
        </p:spPr>
        <p:txBody>
          <a:bodyPr/>
          <a:lstStyle>
            <a:lvl1pPr>
              <a:defRPr sz="2800"/>
            </a:lvl1pPr>
            <a:lvl2pPr>
              <a:defRPr sz="2400"/>
            </a:lvl2pPr>
            <a:lvl3pPr>
              <a:defRPr sz="2000" b="0">
                <a:solidFill>
                  <a:srgbClr val="003399"/>
                </a:solidFill>
                <a:latin typeface="+mn-lt"/>
              </a:defRPr>
            </a:lvl3pPr>
            <a:lvl4pPr>
              <a:defRPr sz="1800" b="0">
                <a:solidFill>
                  <a:srgbClr val="003399"/>
                </a:solidFill>
                <a:latin typeface="+mn-lt"/>
              </a:defRPr>
            </a:lvl4pPr>
            <a:lvl5pPr>
              <a:defRPr sz="1800" b="0">
                <a:solidFill>
                  <a:srgbClr val="003399"/>
                </a:solidFill>
                <a:latin typeface="+mn-lt"/>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47800"/>
            <a:ext cx="4038600" cy="4530725"/>
          </a:xfrm>
        </p:spPr>
        <p:txBody>
          <a:bodyPr/>
          <a:lstStyle>
            <a:lvl1pPr>
              <a:defRPr sz="2800"/>
            </a:lvl1pPr>
            <a:lvl2pPr>
              <a:defRPr sz="2400"/>
            </a:lvl2pPr>
            <a:lvl3pPr>
              <a:defRPr sz="2000" b="0">
                <a:solidFill>
                  <a:srgbClr val="003399"/>
                </a:solidFill>
                <a:latin typeface="+mn-lt"/>
              </a:defRPr>
            </a:lvl3pPr>
            <a:lvl4pPr>
              <a:defRPr sz="1800" b="0">
                <a:solidFill>
                  <a:srgbClr val="003399"/>
                </a:solidFill>
                <a:latin typeface="+mn-lt"/>
              </a:defRPr>
            </a:lvl4pPr>
            <a:lvl5pPr>
              <a:defRPr sz="1800" b="0">
                <a:solidFill>
                  <a:srgbClr val="003399"/>
                </a:solidFill>
                <a:latin typeface="+mn-lt"/>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fld id="{F85222B9-1BF4-4450-B9D5-6FDCAD648FCE}" type="datetime1">
              <a:rPr lang="en-US" smtClean="0"/>
              <a:t>8/31/2017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B2FD83D-13A1-4A35-81F7-35CDE0F8F3BD}" type="slidenum">
              <a:rPr lang="en-US" smtClean="0"/>
              <a:t>‹#›</a:t>
            </a:fld>
            <a:endParaRPr lang="en-US" dirty="0"/>
          </a:p>
        </p:txBody>
      </p:sp>
    </p:spTree>
    <p:extLst>
      <p:ext uri="{BB962C8B-B14F-4D97-AF65-F5344CB8AC3E}">
        <p14:creationId xmlns:p14="http://schemas.microsoft.com/office/powerpoint/2010/main" val="1772790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b="0">
                <a:solidFill>
                  <a:srgbClr val="003399"/>
                </a:solidFill>
                <a:latin typeface="+mn-lt"/>
              </a:defRPr>
            </a:lvl3pPr>
            <a:lvl4pPr>
              <a:defRPr sz="1600" b="0">
                <a:solidFill>
                  <a:srgbClr val="003399"/>
                </a:solidFill>
                <a:latin typeface="+mn-lt"/>
              </a:defRPr>
            </a:lvl4pPr>
            <a:lvl5pPr>
              <a:defRPr sz="1600" b="0">
                <a:solidFill>
                  <a:srgbClr val="003399"/>
                </a:solidFill>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b="0">
                <a:solidFill>
                  <a:srgbClr val="003399"/>
                </a:solidFill>
                <a:latin typeface="+mn-lt"/>
              </a:defRPr>
            </a:lvl3pPr>
            <a:lvl4pPr>
              <a:defRPr sz="1600" b="0">
                <a:solidFill>
                  <a:srgbClr val="003399"/>
                </a:solidFill>
                <a:latin typeface="+mn-lt"/>
              </a:defRPr>
            </a:lvl4pPr>
            <a:lvl5pPr>
              <a:defRPr sz="1600" b="0">
                <a:solidFill>
                  <a:srgbClr val="003399"/>
                </a:solidFill>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fld id="{7A73F964-3AA1-449E-BABE-854B80EF36CA}" type="datetime1">
              <a:rPr lang="en-US" smtClean="0"/>
              <a:t>8/31/2017</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1B2FD83D-13A1-4A35-81F7-35CDE0F8F3BD}" type="slidenum">
              <a:rPr lang="en-US" smtClean="0"/>
              <a:t>‹#›</a:t>
            </a:fld>
            <a:endParaRPr lang="en-US" dirty="0"/>
          </a:p>
        </p:txBody>
      </p:sp>
    </p:spTree>
    <p:extLst>
      <p:ext uri="{BB962C8B-B14F-4D97-AF65-F5344CB8AC3E}">
        <p14:creationId xmlns:p14="http://schemas.microsoft.com/office/powerpoint/2010/main" val="344193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B0EB5EEC-7D59-4AEE-9D9F-205517071727}" type="datetime1">
              <a:rPr lang="en-US" smtClean="0"/>
              <a:t>8/31/2017</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1B2FD83D-13A1-4A35-81F7-35CDE0F8F3BD}" type="slidenum">
              <a:rPr lang="en-US" smtClean="0"/>
              <a:t>‹#›</a:t>
            </a:fld>
            <a:endParaRPr lang="en-US" dirty="0"/>
          </a:p>
        </p:txBody>
      </p:sp>
    </p:spTree>
    <p:extLst>
      <p:ext uri="{BB962C8B-B14F-4D97-AF65-F5344CB8AC3E}">
        <p14:creationId xmlns:p14="http://schemas.microsoft.com/office/powerpoint/2010/main" val="263854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00CAB7B-0D09-4804-AE32-7FF34DD276C2}" type="datetime1">
              <a:rPr lang="en-US" smtClean="0"/>
              <a:t>8/31/2017</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1B2FD83D-13A1-4A35-81F7-35CDE0F8F3BD}" type="slidenum">
              <a:rPr lang="en-US" smtClean="0"/>
              <a:t>‹#›</a:t>
            </a:fld>
            <a:endParaRPr lang="en-US" dirty="0"/>
          </a:p>
        </p:txBody>
      </p:sp>
    </p:spTree>
    <p:extLst>
      <p:ext uri="{BB962C8B-B14F-4D97-AF65-F5344CB8AC3E}">
        <p14:creationId xmlns:p14="http://schemas.microsoft.com/office/powerpoint/2010/main" val="74777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b="0">
                <a:solidFill>
                  <a:srgbClr val="003399"/>
                </a:solidFill>
                <a:latin typeface="+mn-lt"/>
              </a:defRPr>
            </a:lvl3pPr>
            <a:lvl4pPr>
              <a:defRPr sz="2000" b="0">
                <a:solidFill>
                  <a:srgbClr val="003399"/>
                </a:solidFill>
                <a:latin typeface="+mn-lt"/>
              </a:defRPr>
            </a:lvl4pPr>
            <a:lvl5pPr>
              <a:defRPr sz="2000" b="0">
                <a:solidFill>
                  <a:srgbClr val="003399"/>
                </a:solidFill>
                <a:latin typeface="+mn-lt"/>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a:lvl1pPr>
          </a:lstStyle>
          <a:p>
            <a:fld id="{C17C73D6-A792-47F0-9E5A-72287C2AB0C9}" type="datetime1">
              <a:rPr lang="en-US" smtClean="0"/>
              <a:t>8/31/2017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B2FD83D-13A1-4A35-81F7-35CDE0F8F3BD}" type="slidenum">
              <a:rPr lang="en-US" smtClean="0"/>
              <a:t>‹#›</a:t>
            </a:fld>
            <a:endParaRPr lang="en-US" dirty="0"/>
          </a:p>
        </p:txBody>
      </p:sp>
    </p:spTree>
    <p:extLst>
      <p:ext uri="{BB962C8B-B14F-4D97-AF65-F5344CB8AC3E}">
        <p14:creationId xmlns:p14="http://schemas.microsoft.com/office/powerpoint/2010/main" val="1457871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3D1AA365-73DA-4B03-AA27-46C78A717DC1}" type="datetime1">
              <a:rPr lang="en-US" smtClean="0"/>
              <a:t>8/31/2017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B2FD83D-13A1-4A35-81F7-35CDE0F8F3BD}" type="slidenum">
              <a:rPr lang="en-US" smtClean="0"/>
              <a:t>‹#›</a:t>
            </a:fld>
            <a:endParaRPr lang="en-US" dirty="0"/>
          </a:p>
        </p:txBody>
      </p:sp>
    </p:spTree>
    <p:extLst>
      <p:ext uri="{BB962C8B-B14F-4D97-AF65-F5344CB8AC3E}">
        <p14:creationId xmlns:p14="http://schemas.microsoft.com/office/powerpoint/2010/main" val="129423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461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4614" name="Rectangle 38"/>
          <p:cNvSpPr>
            <a:spLocks noGrp="1" noChangeArrowheads="1"/>
          </p:cNvSpPr>
          <p:nvPr>
            <p:ph type="body" idx="1"/>
          </p:nvPr>
        </p:nvSpPr>
        <p:spPr bwMode="auto">
          <a:xfrm>
            <a:off x="457200" y="14478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2461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SzTx/>
              <a:buFontTx/>
              <a:buNone/>
              <a:defRPr sz="1200" b="0">
                <a:latin typeface="Tahoma" charset="0"/>
              </a:defRPr>
            </a:lvl1pPr>
          </a:lstStyle>
          <a:p>
            <a:fld id="{9797861D-7B84-4317-A11C-070BC7D5C6EE}" type="datetime1">
              <a:rPr lang="en-US" smtClean="0"/>
              <a:t>8/31/2017</a:t>
            </a:fld>
            <a:endParaRPr lang="en-US" dirty="0"/>
          </a:p>
        </p:txBody>
      </p:sp>
      <p:sp>
        <p:nvSpPr>
          <p:cNvPr id="2461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SzTx/>
              <a:buFontTx/>
              <a:buNone/>
              <a:defRPr sz="1200" b="0">
                <a:latin typeface="Tahoma" charset="0"/>
              </a:defRPr>
            </a:lvl1pPr>
          </a:lstStyle>
          <a:p>
            <a:endParaRPr lang="en-US" dirty="0"/>
          </a:p>
        </p:txBody>
      </p:sp>
      <p:sp>
        <p:nvSpPr>
          <p:cNvPr id="2461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SzTx/>
              <a:buFontTx/>
              <a:buNone/>
              <a:defRPr sz="1200" b="0">
                <a:latin typeface="Tahoma" charset="0"/>
              </a:defRPr>
            </a:lvl1pPr>
          </a:lstStyle>
          <a:p>
            <a:fld id="{1B2FD83D-13A1-4A35-81F7-35CDE0F8F3BD}" type="slidenum">
              <a:rPr lang="en-US" smtClean="0"/>
              <a:t>‹#›</a:t>
            </a:fld>
            <a:endParaRPr lang="en-US" dirty="0"/>
          </a:p>
        </p:txBody>
      </p:sp>
    </p:spTree>
    <p:extLst>
      <p:ext uri="{BB962C8B-B14F-4D97-AF65-F5344CB8AC3E}">
        <p14:creationId xmlns:p14="http://schemas.microsoft.com/office/powerpoint/2010/main" val="292019118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b="0">
          <a:solidFill>
            <a:srgbClr val="113683"/>
          </a:solidFill>
          <a:latin typeface="+mj-lt"/>
          <a:ea typeface="+mj-ea"/>
          <a:cs typeface="+mj-cs"/>
        </a:defRPr>
      </a:lvl1pPr>
      <a:lvl2pPr algn="ctr" rtl="0" eaLnBrk="1" fontAlgn="base" hangingPunct="1">
        <a:spcBef>
          <a:spcPct val="0"/>
        </a:spcBef>
        <a:spcAft>
          <a:spcPct val="0"/>
        </a:spcAft>
        <a:defRPr sz="4400" b="1">
          <a:solidFill>
            <a:srgbClr val="113683"/>
          </a:solidFill>
          <a:latin typeface="Arial" charset="0"/>
        </a:defRPr>
      </a:lvl2pPr>
      <a:lvl3pPr algn="ctr" rtl="0" eaLnBrk="1" fontAlgn="base" hangingPunct="1">
        <a:spcBef>
          <a:spcPct val="0"/>
        </a:spcBef>
        <a:spcAft>
          <a:spcPct val="0"/>
        </a:spcAft>
        <a:defRPr sz="4400" b="1">
          <a:solidFill>
            <a:srgbClr val="113683"/>
          </a:solidFill>
          <a:latin typeface="Arial" charset="0"/>
        </a:defRPr>
      </a:lvl3pPr>
      <a:lvl4pPr algn="ctr" rtl="0" eaLnBrk="1" fontAlgn="base" hangingPunct="1">
        <a:spcBef>
          <a:spcPct val="0"/>
        </a:spcBef>
        <a:spcAft>
          <a:spcPct val="0"/>
        </a:spcAft>
        <a:defRPr sz="4400" b="1">
          <a:solidFill>
            <a:srgbClr val="113683"/>
          </a:solidFill>
          <a:latin typeface="Arial" charset="0"/>
        </a:defRPr>
      </a:lvl4pPr>
      <a:lvl5pPr algn="ctr" rtl="0" eaLnBrk="1" fontAlgn="base" hangingPunct="1">
        <a:spcBef>
          <a:spcPct val="0"/>
        </a:spcBef>
        <a:spcAft>
          <a:spcPct val="0"/>
        </a:spcAft>
        <a:defRPr sz="4400" b="1">
          <a:solidFill>
            <a:srgbClr val="113683"/>
          </a:solidFill>
          <a:latin typeface="Arial" charset="0"/>
        </a:defRPr>
      </a:lvl5pPr>
      <a:lvl6pPr marL="457200" algn="ctr" rtl="0" eaLnBrk="1" fontAlgn="base" hangingPunct="1">
        <a:spcBef>
          <a:spcPct val="0"/>
        </a:spcBef>
        <a:spcAft>
          <a:spcPct val="0"/>
        </a:spcAft>
        <a:defRPr sz="4400" b="1">
          <a:solidFill>
            <a:srgbClr val="113683"/>
          </a:solidFill>
          <a:latin typeface="Arial" charset="0"/>
        </a:defRPr>
      </a:lvl6pPr>
      <a:lvl7pPr marL="914400" algn="ctr" rtl="0" eaLnBrk="1" fontAlgn="base" hangingPunct="1">
        <a:spcBef>
          <a:spcPct val="0"/>
        </a:spcBef>
        <a:spcAft>
          <a:spcPct val="0"/>
        </a:spcAft>
        <a:defRPr sz="4400" b="1">
          <a:solidFill>
            <a:srgbClr val="113683"/>
          </a:solidFill>
          <a:latin typeface="Arial" charset="0"/>
        </a:defRPr>
      </a:lvl7pPr>
      <a:lvl8pPr marL="1371600" algn="ctr" rtl="0" eaLnBrk="1" fontAlgn="base" hangingPunct="1">
        <a:spcBef>
          <a:spcPct val="0"/>
        </a:spcBef>
        <a:spcAft>
          <a:spcPct val="0"/>
        </a:spcAft>
        <a:defRPr sz="4400" b="1">
          <a:solidFill>
            <a:srgbClr val="113683"/>
          </a:solidFill>
          <a:latin typeface="Arial" charset="0"/>
        </a:defRPr>
      </a:lvl8pPr>
      <a:lvl9pPr marL="1828800" algn="ctr" rtl="0" eaLnBrk="1" fontAlgn="base" hangingPunct="1">
        <a:spcBef>
          <a:spcPct val="0"/>
        </a:spcBef>
        <a:spcAft>
          <a:spcPct val="0"/>
        </a:spcAft>
        <a:defRPr sz="4400" b="1">
          <a:solidFill>
            <a:srgbClr val="113683"/>
          </a:solidFill>
          <a:latin typeface="Arial" charset="0"/>
        </a:defRPr>
      </a:lvl9pPr>
    </p:titleStyle>
    <p:bodyStyle>
      <a:lvl1pPr marL="342900" indent="-342900" algn="l" rtl="0" eaLnBrk="1" fontAlgn="base" hangingPunct="1">
        <a:spcBef>
          <a:spcPts val="600"/>
        </a:spcBef>
        <a:spcAft>
          <a:spcPct val="0"/>
        </a:spcAft>
        <a:buClr>
          <a:schemeClr val="bg2"/>
        </a:buClr>
        <a:buFont typeface="Wingdings" pitchFamily="2" charset="2"/>
        <a:buChar char="Ø"/>
        <a:defRPr sz="3600" b="0">
          <a:solidFill>
            <a:srgbClr val="113683"/>
          </a:solidFill>
          <a:latin typeface="+mn-lt"/>
          <a:ea typeface="+mn-ea"/>
          <a:cs typeface="+mn-cs"/>
        </a:defRPr>
      </a:lvl1pPr>
      <a:lvl2pPr marL="742950" indent="-285750" algn="l" rtl="0" eaLnBrk="1" fontAlgn="base" hangingPunct="1">
        <a:spcBef>
          <a:spcPts val="600"/>
        </a:spcBef>
        <a:spcAft>
          <a:spcPct val="0"/>
        </a:spcAft>
        <a:buClr>
          <a:schemeClr val="bg2"/>
        </a:buClr>
        <a:buFont typeface="Wingdings" pitchFamily="2" charset="2"/>
        <a:buChar char="Ø"/>
        <a:defRPr sz="3200" b="0">
          <a:solidFill>
            <a:srgbClr val="113683"/>
          </a:solidFill>
          <a:latin typeface="+mn-lt"/>
        </a:defRPr>
      </a:lvl2pPr>
      <a:lvl3pPr marL="1143000" indent="-228600" algn="l" rtl="0" eaLnBrk="1" fontAlgn="base" hangingPunct="1">
        <a:spcBef>
          <a:spcPct val="20000"/>
        </a:spcBef>
        <a:spcAft>
          <a:spcPct val="0"/>
        </a:spcAft>
        <a:buClr>
          <a:schemeClr val="accent2"/>
        </a:buClr>
        <a:buSzPct val="65000"/>
        <a:buFont typeface="Wingdings" pitchFamily="2" charset="2"/>
        <a:buChar char="n"/>
        <a:defRPr sz="3200" b="1">
          <a:solidFill>
            <a:schemeClr val="tx1"/>
          </a:solidFill>
          <a:latin typeface="Tahoma" charset="0"/>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3200" b="1">
          <a:solidFill>
            <a:schemeClr val="tx1"/>
          </a:solidFill>
          <a:latin typeface="Tahoma" charset="0"/>
        </a:defRPr>
      </a:lvl4pPr>
      <a:lvl5pPr marL="2057400" indent="-228600" algn="l" rtl="0" eaLnBrk="1" fontAlgn="base" hangingPunct="1">
        <a:spcBef>
          <a:spcPct val="20000"/>
        </a:spcBef>
        <a:spcAft>
          <a:spcPct val="0"/>
        </a:spcAft>
        <a:buClr>
          <a:schemeClr val="folHlink"/>
        </a:buClr>
        <a:buSzPct val="65000"/>
        <a:buFont typeface="Wingdings" pitchFamily="2" charset="2"/>
        <a:buChar char="n"/>
        <a:defRPr sz="3200" b="1">
          <a:solidFill>
            <a:schemeClr val="tx1"/>
          </a:solidFill>
          <a:latin typeface="Tahoma" charset="0"/>
        </a:defRPr>
      </a:lvl5pPr>
      <a:lvl6pPr marL="2514600" indent="-228600" algn="l" rtl="0" eaLnBrk="1" fontAlgn="base" hangingPunct="1">
        <a:spcBef>
          <a:spcPct val="20000"/>
        </a:spcBef>
        <a:spcAft>
          <a:spcPct val="0"/>
        </a:spcAft>
        <a:buClr>
          <a:schemeClr val="folHlink"/>
        </a:buClr>
        <a:buSzPct val="65000"/>
        <a:buFont typeface="Wingdings" pitchFamily="2" charset="2"/>
        <a:buChar char="n"/>
        <a:defRPr sz="3200" b="1">
          <a:solidFill>
            <a:schemeClr val="tx1"/>
          </a:solidFill>
          <a:latin typeface="Tahoma" charset="0"/>
        </a:defRPr>
      </a:lvl6pPr>
      <a:lvl7pPr marL="2971800" indent="-228600" algn="l" rtl="0" eaLnBrk="1" fontAlgn="base" hangingPunct="1">
        <a:spcBef>
          <a:spcPct val="20000"/>
        </a:spcBef>
        <a:spcAft>
          <a:spcPct val="0"/>
        </a:spcAft>
        <a:buClr>
          <a:schemeClr val="folHlink"/>
        </a:buClr>
        <a:buSzPct val="65000"/>
        <a:buFont typeface="Wingdings" pitchFamily="2" charset="2"/>
        <a:buChar char="n"/>
        <a:defRPr sz="3200" b="1">
          <a:solidFill>
            <a:schemeClr val="tx1"/>
          </a:solidFill>
          <a:latin typeface="Tahoma" charset="0"/>
        </a:defRPr>
      </a:lvl7pPr>
      <a:lvl8pPr marL="3429000" indent="-228600" algn="l" rtl="0" eaLnBrk="1" fontAlgn="base" hangingPunct="1">
        <a:spcBef>
          <a:spcPct val="20000"/>
        </a:spcBef>
        <a:spcAft>
          <a:spcPct val="0"/>
        </a:spcAft>
        <a:buClr>
          <a:schemeClr val="folHlink"/>
        </a:buClr>
        <a:buSzPct val="65000"/>
        <a:buFont typeface="Wingdings" pitchFamily="2" charset="2"/>
        <a:buChar char="n"/>
        <a:defRPr sz="3200" b="1">
          <a:solidFill>
            <a:schemeClr val="tx1"/>
          </a:solidFill>
          <a:latin typeface="Tahoma" charset="0"/>
        </a:defRPr>
      </a:lvl8pPr>
      <a:lvl9pPr marL="3886200" indent="-228600" algn="l" rtl="0" eaLnBrk="1" fontAlgn="base" hangingPunct="1">
        <a:spcBef>
          <a:spcPct val="20000"/>
        </a:spcBef>
        <a:spcAft>
          <a:spcPct val="0"/>
        </a:spcAft>
        <a:buClr>
          <a:schemeClr val="folHlink"/>
        </a:buClr>
        <a:buSzPct val="65000"/>
        <a:buFont typeface="Wingdings" pitchFamily="2" charset="2"/>
        <a:buChar char="n"/>
        <a:defRPr sz="3200" b="1">
          <a:solidFill>
            <a:schemeClr val="tx1"/>
          </a:solidFill>
          <a:latin typeface="Tahom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9CB55-FBC4-4126-9E4B-9BC29861B0A3}" type="datetime1">
              <a:rPr lang="en-US" smtClean="0"/>
              <a:t>8/31/2017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2A343-6543-4869-A1CC-864ADA81AB47}" type="slidenum">
              <a:rPr lang="en-US" smtClean="0"/>
              <a:t>‹#›</a:t>
            </a:fld>
            <a:endParaRPr lang="en-US" dirty="0"/>
          </a:p>
        </p:txBody>
      </p:sp>
    </p:spTree>
    <p:extLst>
      <p:ext uri="{BB962C8B-B14F-4D97-AF65-F5344CB8AC3E}">
        <p14:creationId xmlns:p14="http://schemas.microsoft.com/office/powerpoint/2010/main" val="131680013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D0D34"/>
            </a:gs>
            <a:gs pos="50000">
              <a:schemeClr val="accent2"/>
            </a:gs>
            <a:gs pos="100000">
              <a:srgbClr val="0D0D34"/>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1C2B581-85E8-4C80-9EFF-BC79B1E414FF}"/>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E84CF49-424F-4370-889A-78D373FF2FF4}"/>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6DE99DC-69B1-4E9D-9305-58B4F975C6ED}"/>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dirty="0"/>
            </a:lvl1pPr>
          </a:lstStyle>
          <a:p>
            <a:pPr>
              <a:defRPr/>
            </a:pPr>
            <a:endParaRPr lang="en-US" altLang="en-US" dirty="0"/>
          </a:p>
        </p:txBody>
      </p:sp>
      <p:sp>
        <p:nvSpPr>
          <p:cNvPr id="1029" name="Rectangle 5">
            <a:extLst>
              <a:ext uri="{FF2B5EF4-FFF2-40B4-BE49-F238E27FC236}">
                <a16:creationId xmlns:a16="http://schemas.microsoft.com/office/drawing/2014/main" id="{3D50CCAF-ACE6-438E-BDDB-2C41464E1BCB}"/>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dirty="0"/>
            </a:lvl1pPr>
          </a:lstStyle>
          <a:p>
            <a:pPr>
              <a:defRPr/>
            </a:pPr>
            <a:endParaRPr lang="en-US" altLang="en-US" dirty="0"/>
          </a:p>
        </p:txBody>
      </p:sp>
      <p:sp>
        <p:nvSpPr>
          <p:cNvPr id="1030" name="Rectangle 6">
            <a:extLst>
              <a:ext uri="{FF2B5EF4-FFF2-40B4-BE49-F238E27FC236}">
                <a16:creationId xmlns:a16="http://schemas.microsoft.com/office/drawing/2014/main" id="{A2D02F1C-8073-4313-AEED-B6A2EF5ECE31}"/>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a:defRPr/>
            </a:pPr>
            <a:fld id="{72BF0137-0286-4A58-B8AE-29AD904AB005}" type="slidenum">
              <a:rPr lang="en-US" altLang="en-US"/>
              <a:pPr>
                <a:defRPr/>
              </a:pPr>
              <a:t>‹#›</a:t>
            </a:fld>
            <a:endParaRPr lang="en-US" altLang="en-US" dirty="0"/>
          </a:p>
        </p:txBody>
      </p:sp>
    </p:spTree>
    <p:extLst>
      <p:ext uri="{BB962C8B-B14F-4D97-AF65-F5344CB8AC3E}">
        <p14:creationId xmlns:p14="http://schemas.microsoft.com/office/powerpoint/2010/main" val="9999275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Relationship Id="rId2" Type="http://schemas.openxmlformats.org/officeDocument/2006/relationships/image" Target="../media/image4.jpe"/><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Relationship Id="rId2" Type="http://schemas.openxmlformats.org/officeDocument/2006/relationships/image" Target="../media/image7.jpe"/><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685800"/>
            <a:ext cx="8458200" cy="2362200"/>
          </a:xfrm>
        </p:spPr>
        <p:txBody>
          <a:bodyPr>
            <a:noAutofit/>
          </a:bodyPr>
          <a:lstStyle/>
          <a:p>
            <a:r>
              <a:rPr lang="en-US" sz="4800" b="1" dirty="0">
                <a:effectLst>
                  <a:outerShdw blurRad="38100" dist="38100" dir="2700000" algn="tl">
                    <a:srgbClr val="000000">
                      <a:alpha val="43137"/>
                    </a:srgbClr>
                  </a:outerShdw>
                </a:effectLst>
              </a:rPr>
              <a:t>Personality Disorders:</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Identification, Management</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and Treatment</a:t>
            </a:r>
          </a:p>
        </p:txBody>
      </p:sp>
      <p:sp>
        <p:nvSpPr>
          <p:cNvPr id="3" name="Subtitle 2"/>
          <p:cNvSpPr>
            <a:spLocks noGrp="1"/>
          </p:cNvSpPr>
          <p:nvPr>
            <p:ph type="subTitle" idx="1"/>
          </p:nvPr>
        </p:nvSpPr>
        <p:spPr>
          <a:xfrm>
            <a:off x="228600" y="3733800"/>
            <a:ext cx="8839200" cy="2895600"/>
          </a:xfrm>
        </p:spPr>
        <p:txBody>
          <a:bodyPr>
            <a:normAutofit fontScale="62500" lnSpcReduction="20000"/>
          </a:bodyPr>
          <a:lstStyle/>
          <a:p>
            <a:r>
              <a:rPr lang="en-US" sz="5700" b="1" dirty="0">
                <a:solidFill>
                  <a:schemeClr val="tx1"/>
                </a:solidFill>
                <a:effectLst>
                  <a:outerShdw blurRad="38100" dist="38100" dir="2700000" algn="tl">
                    <a:srgbClr val="000000">
                      <a:alpha val="43137"/>
                    </a:srgbClr>
                  </a:outerShdw>
                </a:effectLst>
              </a:rPr>
              <a:t>September, 2017</a:t>
            </a:r>
          </a:p>
          <a:p>
            <a:endParaRPr lang="en-US" b="1" dirty="0">
              <a:solidFill>
                <a:schemeClr val="tx1"/>
              </a:solidFill>
              <a:effectLst>
                <a:outerShdw blurRad="38100" dist="38100" dir="2700000" algn="tl">
                  <a:srgbClr val="000000">
                    <a:alpha val="43137"/>
                  </a:srgbClr>
                </a:outerShdw>
              </a:effectLst>
            </a:endParaRPr>
          </a:p>
          <a:p>
            <a:endParaRPr lang="en-US" b="1" dirty="0">
              <a:solidFill>
                <a:schemeClr val="tx1"/>
              </a:solidFill>
              <a:effectLst>
                <a:outerShdw blurRad="38100" dist="38100" dir="2700000" algn="tl">
                  <a:srgbClr val="000000">
                    <a:alpha val="43137"/>
                  </a:srgbClr>
                </a:outerShdw>
              </a:effectLst>
            </a:endParaRPr>
          </a:p>
          <a:p>
            <a:endParaRPr lang="en-US" b="1" dirty="0">
              <a:solidFill>
                <a:schemeClr val="tx1"/>
              </a:solidFill>
              <a:effectLst>
                <a:outerShdw blurRad="38100" dist="38100" dir="2700000" algn="tl">
                  <a:srgbClr val="000000">
                    <a:alpha val="43137"/>
                  </a:srgbClr>
                </a:outerShdw>
              </a:effectLst>
            </a:endParaRPr>
          </a:p>
          <a:p>
            <a:endParaRPr lang="en-US" b="1" dirty="0">
              <a:solidFill>
                <a:schemeClr val="tx1"/>
              </a:solidFill>
              <a:effectLst>
                <a:outerShdw blurRad="38100" dist="38100" dir="2700000" algn="tl">
                  <a:srgbClr val="000000">
                    <a:alpha val="43137"/>
                  </a:srgbClr>
                </a:outerShdw>
              </a:effectLst>
            </a:endParaRPr>
          </a:p>
          <a:p>
            <a:pPr algn="r"/>
            <a:br>
              <a:rPr lang="en-US" b="1" dirty="0">
                <a:solidFill>
                  <a:schemeClr val="tx1"/>
                </a:solidFill>
                <a:effectLst>
                  <a:outerShdw blurRad="38100" dist="38100" dir="2700000" algn="tl">
                    <a:srgbClr val="000000">
                      <a:alpha val="43137"/>
                    </a:srgbClr>
                  </a:outerShdw>
                </a:effectLst>
              </a:rPr>
            </a:br>
            <a:r>
              <a:rPr lang="en-US" sz="4500" b="1" dirty="0">
                <a:solidFill>
                  <a:schemeClr val="tx1"/>
                </a:solidFill>
                <a:effectLst>
                  <a:outerShdw blurRad="38100" dist="38100" dir="2700000" algn="tl">
                    <a:srgbClr val="000000">
                      <a:alpha val="43137"/>
                    </a:srgbClr>
                  </a:outerShdw>
                </a:effectLst>
              </a:rPr>
              <a:t>Kevin Baldwin, Ph.D.</a:t>
            </a:r>
          </a:p>
          <a:p>
            <a:pPr algn="r"/>
            <a:r>
              <a:rPr lang="en-US" sz="4500" b="1" dirty="0">
                <a:solidFill>
                  <a:schemeClr val="tx1"/>
                </a:solidFill>
                <a:effectLst>
                  <a:outerShdw blurRad="38100" dist="38100" dir="2700000" algn="tl">
                    <a:srgbClr val="000000">
                      <a:alpha val="43137"/>
                    </a:srgbClr>
                  </a:outerShdw>
                </a:effectLst>
              </a:rPr>
              <a:t>Applied Research Services, Inc.</a:t>
            </a:r>
          </a:p>
        </p:txBody>
      </p:sp>
      <p:sp>
        <p:nvSpPr>
          <p:cNvPr id="5" name="Rectangle 4"/>
          <p:cNvSpPr/>
          <p:nvPr/>
        </p:nvSpPr>
        <p:spPr>
          <a:xfrm>
            <a:off x="228600" y="381000"/>
            <a:ext cx="8686800" cy="2971800"/>
          </a:xfrm>
          <a:prstGeom prst="rect">
            <a:avLst/>
          </a:prstGeom>
          <a:noFill/>
          <a:ln w="50800">
            <a:solidFill>
              <a:srgbClr val="F0E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5181600"/>
            <a:ext cx="3185160" cy="1447800"/>
          </a:xfrm>
          <a:prstGeom prst="rect">
            <a:avLst/>
          </a:prstGeom>
        </p:spPr>
      </p:pic>
      <p:sp>
        <p:nvSpPr>
          <p:cNvPr id="7" name="Slide Number Placeholder 6">
            <a:extLst>
              <a:ext uri="{FF2B5EF4-FFF2-40B4-BE49-F238E27FC236}">
                <a16:creationId xmlns:a16="http://schemas.microsoft.com/office/drawing/2014/main" id="{FBDADC18-20B7-4B37-AE6B-08CEA2C8C46C}"/>
              </a:ext>
            </a:extLst>
          </p:cNvPr>
          <p:cNvSpPr>
            <a:spLocks noGrp="1"/>
          </p:cNvSpPr>
          <p:nvPr>
            <p:ph type="sldNum" sz="quarter" idx="12"/>
          </p:nvPr>
        </p:nvSpPr>
        <p:spPr/>
        <p:txBody>
          <a:bodyPr/>
          <a:lstStyle/>
          <a:p>
            <a:fld id="{65D2A343-6543-4869-A1CC-864ADA81AB47}" type="slidenum">
              <a:rPr lang="en-US" smtClean="0"/>
              <a:t>1</a:t>
            </a:fld>
            <a:endParaRPr lang="en-US" dirty="0"/>
          </a:p>
        </p:txBody>
      </p:sp>
    </p:spTree>
    <p:extLst>
      <p:ext uri="{BB962C8B-B14F-4D97-AF65-F5344CB8AC3E}">
        <p14:creationId xmlns:p14="http://schemas.microsoft.com/office/powerpoint/2010/main" val="573021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800" b="1" dirty="0">
                <a:solidFill>
                  <a:srgbClr val="FFFF00"/>
                </a:solidFill>
                <a:effectLst>
                  <a:outerShdw blurRad="38100" dist="38100" dir="2700000" algn="tl">
                    <a:srgbClr val="000000">
                      <a:alpha val="43137"/>
                    </a:srgbClr>
                  </a:outerShdw>
                </a:effectLst>
              </a:rPr>
              <a:t>The Ten Personality Disorders</a:t>
            </a:r>
          </a:p>
        </p:txBody>
      </p:sp>
      <p:sp>
        <p:nvSpPr>
          <p:cNvPr id="3" name="Content Placeholder 2"/>
          <p:cNvSpPr>
            <a:spLocks noGrp="1"/>
          </p:cNvSpPr>
          <p:nvPr>
            <p:ph idx="1"/>
          </p:nvPr>
        </p:nvSpPr>
        <p:spPr>
          <a:xfrm>
            <a:off x="228600" y="1600200"/>
            <a:ext cx="8686800" cy="4571999"/>
          </a:xfrm>
        </p:spPr>
        <p:txBody>
          <a:bodyPr numCol="2" anchor="ctr">
            <a:noAutofit/>
          </a:bodyPr>
          <a:lstStyle/>
          <a:p>
            <a:pPr marL="0" lvl="0" indent="0" algn="ctr">
              <a:lnSpc>
                <a:spcPct val="120000"/>
              </a:lnSpc>
              <a:buNone/>
            </a:pPr>
            <a:r>
              <a:rPr lang="en-US" sz="3600" dirty="0"/>
              <a:t>Antisocial</a:t>
            </a:r>
          </a:p>
          <a:p>
            <a:pPr marL="0" lvl="0" indent="0" algn="ctr">
              <a:lnSpc>
                <a:spcPct val="120000"/>
              </a:lnSpc>
              <a:buNone/>
            </a:pPr>
            <a:r>
              <a:rPr lang="fr-FR" sz="3600" dirty="0"/>
              <a:t>Avoidant</a:t>
            </a:r>
          </a:p>
          <a:p>
            <a:pPr marL="0" lvl="0" indent="0" algn="ctr">
              <a:lnSpc>
                <a:spcPct val="120000"/>
              </a:lnSpc>
              <a:buNone/>
            </a:pPr>
            <a:r>
              <a:rPr lang="en-US" sz="3600" dirty="0"/>
              <a:t>Borderline</a:t>
            </a:r>
          </a:p>
          <a:p>
            <a:pPr marL="0" lvl="0" indent="0" algn="ctr">
              <a:lnSpc>
                <a:spcPct val="120000"/>
              </a:lnSpc>
              <a:buNone/>
            </a:pPr>
            <a:r>
              <a:rPr lang="fr-FR" sz="3600" dirty="0"/>
              <a:t>Dependent</a:t>
            </a:r>
          </a:p>
          <a:p>
            <a:pPr marL="0" lvl="0" indent="0" algn="ctr">
              <a:lnSpc>
                <a:spcPct val="120000"/>
              </a:lnSpc>
              <a:buNone/>
            </a:pPr>
            <a:r>
              <a:rPr lang="fr-FR" sz="3600" dirty="0"/>
              <a:t>Histrionic</a:t>
            </a:r>
          </a:p>
          <a:p>
            <a:pPr marL="0" lvl="0" indent="0">
              <a:lnSpc>
                <a:spcPct val="120000"/>
              </a:lnSpc>
              <a:buNone/>
            </a:pPr>
            <a:endParaRPr lang="en-US" sz="3600" dirty="0"/>
          </a:p>
          <a:p>
            <a:pPr marL="0" lvl="0" indent="0" algn="ctr">
              <a:lnSpc>
                <a:spcPct val="120000"/>
              </a:lnSpc>
              <a:buNone/>
            </a:pPr>
            <a:r>
              <a:rPr lang="en-US" sz="3600" dirty="0"/>
              <a:t>Narcissistic</a:t>
            </a:r>
          </a:p>
          <a:p>
            <a:pPr marL="0" lvl="0" indent="0" algn="ctr">
              <a:lnSpc>
                <a:spcPct val="120000"/>
              </a:lnSpc>
              <a:buNone/>
            </a:pPr>
            <a:r>
              <a:rPr lang="fr-FR" sz="3600" dirty="0"/>
              <a:t>Obsessive-Compulsive</a:t>
            </a:r>
          </a:p>
          <a:p>
            <a:pPr marL="0" lvl="0" indent="0" algn="ctr">
              <a:lnSpc>
                <a:spcPct val="120000"/>
              </a:lnSpc>
              <a:buNone/>
            </a:pPr>
            <a:r>
              <a:rPr lang="en-US" sz="3600" dirty="0"/>
              <a:t>Paranoid</a:t>
            </a:r>
          </a:p>
          <a:p>
            <a:pPr marL="0" lvl="0" indent="0" algn="ctr">
              <a:lnSpc>
                <a:spcPct val="120000"/>
              </a:lnSpc>
              <a:buNone/>
            </a:pPr>
            <a:r>
              <a:rPr lang="en-US" sz="3600" dirty="0"/>
              <a:t>Schizoid</a:t>
            </a:r>
          </a:p>
          <a:p>
            <a:pPr marL="0" indent="0" algn="ctr">
              <a:lnSpc>
                <a:spcPct val="120000"/>
              </a:lnSpc>
              <a:buNone/>
            </a:pPr>
            <a:r>
              <a:rPr lang="en-US" sz="3600" dirty="0"/>
              <a:t>Schizotypal</a:t>
            </a:r>
          </a:p>
          <a:p>
            <a:pPr marL="0" lvl="0" indent="0">
              <a:lnSpc>
                <a:spcPct val="120000"/>
              </a:lnSpc>
              <a:buNone/>
            </a:pPr>
            <a:endParaRPr lang="en-US" sz="3600" dirty="0"/>
          </a:p>
        </p:txBody>
      </p:sp>
      <p:sp>
        <p:nvSpPr>
          <p:cNvPr id="4" name="Slide Number Placeholder 3">
            <a:extLst>
              <a:ext uri="{FF2B5EF4-FFF2-40B4-BE49-F238E27FC236}">
                <a16:creationId xmlns:a16="http://schemas.microsoft.com/office/drawing/2014/main" id="{329D9ED1-BF07-4DD7-A779-AC0232ED9868}"/>
              </a:ext>
            </a:extLst>
          </p:cNvPr>
          <p:cNvSpPr>
            <a:spLocks noGrp="1"/>
          </p:cNvSpPr>
          <p:nvPr>
            <p:ph type="sldNum" sz="quarter" idx="12"/>
          </p:nvPr>
        </p:nvSpPr>
        <p:spPr/>
        <p:txBody>
          <a:bodyPr/>
          <a:lstStyle/>
          <a:p>
            <a:fld id="{65D2A343-6543-4869-A1CC-864ADA81AB47}" type="slidenum">
              <a:rPr lang="en-US" smtClean="0"/>
              <a:t>10</a:t>
            </a:fld>
            <a:endParaRPr lang="en-US" dirty="0"/>
          </a:p>
        </p:txBody>
      </p:sp>
    </p:spTree>
    <p:extLst>
      <p:ext uri="{BB962C8B-B14F-4D97-AF65-F5344CB8AC3E}">
        <p14:creationId xmlns:p14="http://schemas.microsoft.com/office/powerpoint/2010/main" val="3626725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0B9CA3-19C2-4107-9859-6F7E5955E457}"/>
              </a:ext>
            </a:extLst>
          </p:cNvPr>
          <p:cNvSpPr txBox="1"/>
          <p:nvPr/>
        </p:nvSpPr>
        <p:spPr>
          <a:xfrm>
            <a:off x="457200" y="188368"/>
            <a:ext cx="8229600" cy="6463308"/>
          </a:xfrm>
          <a:prstGeom prst="rect">
            <a:avLst/>
          </a:prstGeom>
          <a:noFill/>
        </p:spPr>
        <p:txBody>
          <a:bodyPr wrap="square" rtlCol="0">
            <a:spAutoFit/>
          </a:bodyPr>
          <a:lstStyle/>
          <a:p>
            <a:pPr algn="ctr"/>
            <a:r>
              <a:rPr lang="en-US" sz="4400" dirty="0">
                <a:solidFill>
                  <a:srgbClr val="FFFF00"/>
                </a:solidFill>
              </a:rPr>
              <a:t>“</a:t>
            </a:r>
            <a:r>
              <a:rPr lang="en-US" sz="4400" b="1" i="1" dirty="0">
                <a:solidFill>
                  <a:srgbClr val="FFFF00"/>
                </a:solidFill>
                <a:effectLst>
                  <a:outerShdw blurRad="38100" dist="38100" dir="2700000" algn="tl">
                    <a:srgbClr val="000000">
                      <a:alpha val="43137"/>
                    </a:srgbClr>
                  </a:outerShdw>
                </a:effectLst>
              </a:rPr>
              <a:t>Fiction is the lie through which we tell the truth</a:t>
            </a:r>
            <a:r>
              <a:rPr lang="en-US" sz="4400" dirty="0">
                <a:solidFill>
                  <a:srgbClr val="FFFF00"/>
                </a:solidFill>
              </a:rPr>
              <a:t>”</a:t>
            </a:r>
            <a:r>
              <a:rPr lang="en-US" sz="4400" dirty="0"/>
              <a:t> </a:t>
            </a:r>
          </a:p>
          <a:p>
            <a:pPr algn="ctr"/>
            <a:r>
              <a:rPr lang="en-US" sz="4400" dirty="0"/>
              <a:t>― Albert Camus, French philosopher and author</a:t>
            </a:r>
          </a:p>
          <a:p>
            <a:pPr algn="ctr"/>
            <a:endParaRPr lang="en-US" dirty="0"/>
          </a:p>
          <a:p>
            <a:r>
              <a:rPr lang="en-US" sz="4400" dirty="0"/>
              <a:t>Let’s look to fictional characters to tell us the truth about personality disorders</a:t>
            </a:r>
          </a:p>
          <a:p>
            <a:r>
              <a:rPr lang="en-US" sz="4400" dirty="0"/>
              <a:t>Guess which personality disorder is being portrayed by each character</a:t>
            </a:r>
          </a:p>
        </p:txBody>
      </p:sp>
      <p:sp>
        <p:nvSpPr>
          <p:cNvPr id="4" name="Slide Number Placeholder 3">
            <a:extLst>
              <a:ext uri="{FF2B5EF4-FFF2-40B4-BE49-F238E27FC236}">
                <a16:creationId xmlns:a16="http://schemas.microsoft.com/office/drawing/2014/main" id="{E414F9F8-E3DD-47BD-A906-E9FDF6865EC5}"/>
              </a:ext>
            </a:extLst>
          </p:cNvPr>
          <p:cNvSpPr>
            <a:spLocks noGrp="1"/>
          </p:cNvSpPr>
          <p:nvPr>
            <p:ph type="sldNum" sz="quarter" idx="12"/>
          </p:nvPr>
        </p:nvSpPr>
        <p:spPr/>
        <p:txBody>
          <a:bodyPr/>
          <a:lstStyle/>
          <a:p>
            <a:fld id="{65D2A343-6543-4869-A1CC-864ADA81AB47}" type="slidenum">
              <a:rPr lang="en-US" smtClean="0"/>
              <a:t>11</a:t>
            </a:fld>
            <a:endParaRPr lang="en-US" dirty="0"/>
          </a:p>
        </p:txBody>
      </p:sp>
    </p:spTree>
    <p:extLst>
      <p:ext uri="{BB962C8B-B14F-4D97-AF65-F5344CB8AC3E}">
        <p14:creationId xmlns:p14="http://schemas.microsoft.com/office/powerpoint/2010/main" val="590283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6776"/>
            <a:ext cx="4505569" cy="339222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475" y="3429000"/>
            <a:ext cx="4476161" cy="3352800"/>
          </a:xfrm>
          <a:prstGeom prst="rect">
            <a:avLst/>
          </a:prstGeom>
        </p:spPr>
      </p:pic>
      <p:sp>
        <p:nvSpPr>
          <p:cNvPr id="5" name="TextBox 4"/>
          <p:cNvSpPr txBox="1"/>
          <p:nvPr/>
        </p:nvSpPr>
        <p:spPr>
          <a:xfrm>
            <a:off x="4724400" y="1328186"/>
            <a:ext cx="4262506" cy="646331"/>
          </a:xfrm>
          <a:prstGeom prst="rect">
            <a:avLst/>
          </a:prstGeom>
          <a:noFill/>
        </p:spPr>
        <p:txBody>
          <a:bodyPr wrap="square" rtlCol="0">
            <a:spAutoFit/>
          </a:bodyPr>
          <a:lstStyle/>
          <a:p>
            <a:pPr algn="ctr"/>
            <a:r>
              <a:rPr lang="en-US" sz="3600" dirty="0">
                <a:solidFill>
                  <a:schemeClr val="bg2"/>
                </a:solidFill>
              </a:rPr>
              <a:t>Enemy of the State</a:t>
            </a:r>
          </a:p>
        </p:txBody>
      </p:sp>
      <p:sp>
        <p:nvSpPr>
          <p:cNvPr id="6" name="TextBox 5"/>
          <p:cNvSpPr txBox="1"/>
          <p:nvPr/>
        </p:nvSpPr>
        <p:spPr>
          <a:xfrm>
            <a:off x="304800" y="4648200"/>
            <a:ext cx="4191000" cy="646331"/>
          </a:xfrm>
          <a:prstGeom prst="rect">
            <a:avLst/>
          </a:prstGeom>
          <a:noFill/>
        </p:spPr>
        <p:txBody>
          <a:bodyPr wrap="square" rtlCol="0">
            <a:spAutoFit/>
          </a:bodyPr>
          <a:lstStyle/>
          <a:p>
            <a:pPr algn="ctr"/>
            <a:r>
              <a:rPr lang="en-US" sz="3600" dirty="0">
                <a:solidFill>
                  <a:schemeClr val="bg2"/>
                </a:solidFill>
              </a:rPr>
              <a:t>Conspiracy Theory</a:t>
            </a:r>
          </a:p>
        </p:txBody>
      </p:sp>
      <p:sp>
        <p:nvSpPr>
          <p:cNvPr id="2" name="Slide Number Placeholder 1">
            <a:extLst>
              <a:ext uri="{FF2B5EF4-FFF2-40B4-BE49-F238E27FC236}">
                <a16:creationId xmlns:a16="http://schemas.microsoft.com/office/drawing/2014/main" id="{EB176780-8861-48B9-A97E-ACB55E5075E5}"/>
              </a:ext>
            </a:extLst>
          </p:cNvPr>
          <p:cNvSpPr>
            <a:spLocks noGrp="1"/>
          </p:cNvSpPr>
          <p:nvPr>
            <p:ph type="sldNum" sz="quarter" idx="12"/>
          </p:nvPr>
        </p:nvSpPr>
        <p:spPr/>
        <p:txBody>
          <a:bodyPr/>
          <a:lstStyle/>
          <a:p>
            <a:fld id="{1B2FD83D-13A1-4A35-81F7-35CDE0F8F3BD}" type="slidenum">
              <a:rPr lang="en-US" smtClean="0"/>
              <a:t>12</a:t>
            </a:fld>
            <a:endParaRPr lang="en-US" dirty="0"/>
          </a:p>
        </p:txBody>
      </p:sp>
    </p:spTree>
    <p:extLst>
      <p:ext uri="{BB962C8B-B14F-4D97-AF65-F5344CB8AC3E}">
        <p14:creationId xmlns:p14="http://schemas.microsoft.com/office/powerpoint/2010/main" val="2004812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03" y="152400"/>
            <a:ext cx="8229600" cy="1143000"/>
          </a:xfrm>
        </p:spPr>
        <p:txBody>
          <a:bodyPr>
            <a:noAutofit/>
          </a:bodyPr>
          <a:lstStyle/>
          <a:p>
            <a:r>
              <a:rPr lang="en-US" sz="4800" b="1" dirty="0">
                <a:solidFill>
                  <a:srgbClr val="FFFF00"/>
                </a:solidFill>
                <a:effectLst>
                  <a:outerShdw blurRad="38100" dist="38100" dir="2700000" algn="tl">
                    <a:srgbClr val="000000">
                      <a:alpha val="43137"/>
                    </a:srgbClr>
                  </a:outerShdw>
                </a:effectLst>
              </a:rPr>
              <a:t>Cluster A </a:t>
            </a:r>
            <a:br>
              <a:rPr lang="en-US" sz="4800" b="1" dirty="0">
                <a:solidFill>
                  <a:srgbClr val="FFFF00"/>
                </a:solidFill>
                <a:effectLst>
                  <a:outerShdw blurRad="38100" dist="38100" dir="2700000" algn="tl">
                    <a:srgbClr val="000000">
                      <a:alpha val="43137"/>
                    </a:srgbClr>
                  </a:outerShdw>
                </a:effectLst>
              </a:rPr>
            </a:br>
            <a:r>
              <a:rPr lang="en-US" sz="4800" b="1" dirty="0">
                <a:solidFill>
                  <a:srgbClr val="FFFF00"/>
                </a:solidFill>
                <a:effectLst>
                  <a:outerShdw blurRad="38100" dist="38100" dir="2700000" algn="tl">
                    <a:srgbClr val="000000">
                      <a:alpha val="43137"/>
                    </a:srgbClr>
                  </a:outerShdw>
                </a:effectLst>
              </a:rPr>
              <a:t>(Odd, bizarre, eccentric)</a:t>
            </a:r>
          </a:p>
        </p:txBody>
      </p:sp>
      <p:sp>
        <p:nvSpPr>
          <p:cNvPr id="3" name="Content Placeholder 2"/>
          <p:cNvSpPr>
            <a:spLocks noGrp="1"/>
          </p:cNvSpPr>
          <p:nvPr>
            <p:ph idx="1"/>
          </p:nvPr>
        </p:nvSpPr>
        <p:spPr>
          <a:xfrm>
            <a:off x="228600" y="1447800"/>
            <a:ext cx="8763000" cy="4678363"/>
          </a:xfrm>
        </p:spPr>
        <p:txBody>
          <a:bodyPr>
            <a:noAutofit/>
          </a:bodyPr>
          <a:lstStyle/>
          <a:p>
            <a:pPr marL="0" indent="0">
              <a:lnSpc>
                <a:spcPct val="120000"/>
              </a:lnSpc>
              <a:buNone/>
            </a:pPr>
            <a:r>
              <a:rPr lang="en-US" sz="3000" b="1" u="sng" dirty="0"/>
              <a:t>Paranoid personality disorder</a:t>
            </a:r>
            <a:r>
              <a:rPr lang="en-US" sz="3000" dirty="0"/>
              <a:t> pervasive distrust of others, including friends, family, and partners</a:t>
            </a:r>
          </a:p>
          <a:p>
            <a:pPr>
              <a:lnSpc>
                <a:spcPct val="120000"/>
              </a:lnSpc>
              <a:buFont typeface="Arial" panose="020B0604020202020204" pitchFamily="34" charset="0"/>
              <a:buChar char="•"/>
            </a:pPr>
            <a:r>
              <a:rPr lang="en-US" sz="3000" dirty="0"/>
              <a:t>Guarded, suspicious of others, constantly looking for clues or suggestions to validate fears </a:t>
            </a:r>
          </a:p>
          <a:p>
            <a:pPr>
              <a:lnSpc>
                <a:spcPct val="120000"/>
              </a:lnSpc>
              <a:buFont typeface="Arial" panose="020B0604020202020204" pitchFamily="34" charset="0"/>
              <a:buChar char="•"/>
            </a:pPr>
            <a:r>
              <a:rPr lang="en-US" sz="3000" dirty="0"/>
              <a:t>Strong sense of personal rights, especially sensitive to setbacks and rebuffs, feels shame and humiliation, often holds grudges </a:t>
            </a:r>
          </a:p>
          <a:p>
            <a:pPr>
              <a:lnSpc>
                <a:spcPct val="120000"/>
              </a:lnSpc>
              <a:buFont typeface="Arial" panose="020B0604020202020204" pitchFamily="34" charset="0"/>
              <a:buChar char="•"/>
            </a:pPr>
            <a:r>
              <a:rPr lang="en-US" sz="3000" dirty="0"/>
              <a:t>Tends to withdraw from others and to struggle with building close relationships</a:t>
            </a:r>
          </a:p>
        </p:txBody>
      </p:sp>
      <p:sp>
        <p:nvSpPr>
          <p:cNvPr id="4" name="Slide Number Placeholder 3">
            <a:extLst>
              <a:ext uri="{FF2B5EF4-FFF2-40B4-BE49-F238E27FC236}">
                <a16:creationId xmlns:a16="http://schemas.microsoft.com/office/drawing/2014/main" id="{ACEEBFED-4D43-4DAC-8240-C641AEE18010}"/>
              </a:ext>
            </a:extLst>
          </p:cNvPr>
          <p:cNvSpPr>
            <a:spLocks noGrp="1"/>
          </p:cNvSpPr>
          <p:nvPr>
            <p:ph type="sldNum" sz="quarter" idx="12"/>
          </p:nvPr>
        </p:nvSpPr>
        <p:spPr/>
        <p:txBody>
          <a:bodyPr/>
          <a:lstStyle/>
          <a:p>
            <a:fld id="{65D2A343-6543-4869-A1CC-864ADA81AB47}" type="slidenum">
              <a:rPr lang="en-US" smtClean="0"/>
              <a:t>13</a:t>
            </a:fld>
            <a:endParaRPr lang="en-US" dirty="0"/>
          </a:p>
        </p:txBody>
      </p:sp>
    </p:spTree>
    <p:extLst>
      <p:ext uri="{BB962C8B-B14F-4D97-AF65-F5344CB8AC3E}">
        <p14:creationId xmlns:p14="http://schemas.microsoft.com/office/powerpoint/2010/main" val="98100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in a green shirt&#10;&#10;Description generated with high confidence">
            <a:extLst>
              <a:ext uri="{FF2B5EF4-FFF2-40B4-BE49-F238E27FC236}">
                <a16:creationId xmlns:a16="http://schemas.microsoft.com/office/drawing/2014/main" id="{AD496C2F-C6B1-4723-BF6A-858D07BAA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143000"/>
            <a:ext cx="5695950" cy="3505200"/>
          </a:xfrm>
          <a:prstGeom prst="rect">
            <a:avLst/>
          </a:prstGeom>
        </p:spPr>
      </p:pic>
      <p:sp>
        <p:nvSpPr>
          <p:cNvPr id="7" name="Rectangle 6">
            <a:extLst>
              <a:ext uri="{FF2B5EF4-FFF2-40B4-BE49-F238E27FC236}">
                <a16:creationId xmlns:a16="http://schemas.microsoft.com/office/drawing/2014/main" id="{203798EB-A157-4710-91DC-B5659B8FEEDB}"/>
              </a:ext>
            </a:extLst>
          </p:cNvPr>
          <p:cNvSpPr/>
          <p:nvPr/>
        </p:nvSpPr>
        <p:spPr>
          <a:xfrm>
            <a:off x="895298" y="5105400"/>
            <a:ext cx="7562969" cy="646331"/>
          </a:xfrm>
          <a:prstGeom prst="rect">
            <a:avLst/>
          </a:prstGeom>
        </p:spPr>
        <p:txBody>
          <a:bodyPr wrap="none">
            <a:spAutoFit/>
          </a:bodyPr>
          <a:lstStyle/>
          <a:p>
            <a:pPr algn="ctr"/>
            <a:r>
              <a:rPr lang="en-US" sz="3600" dirty="0">
                <a:solidFill>
                  <a:schemeClr val="bg2"/>
                </a:solidFill>
              </a:rPr>
              <a:t>Sheldon Cooper in Big Bang Theory</a:t>
            </a:r>
          </a:p>
        </p:txBody>
      </p:sp>
      <p:sp>
        <p:nvSpPr>
          <p:cNvPr id="8" name="Slide Number Placeholder 7">
            <a:extLst>
              <a:ext uri="{FF2B5EF4-FFF2-40B4-BE49-F238E27FC236}">
                <a16:creationId xmlns:a16="http://schemas.microsoft.com/office/drawing/2014/main" id="{DF227DD9-A110-40C7-A343-1D733B3D4FE7}"/>
              </a:ext>
            </a:extLst>
          </p:cNvPr>
          <p:cNvSpPr>
            <a:spLocks noGrp="1"/>
          </p:cNvSpPr>
          <p:nvPr>
            <p:ph type="sldNum" sz="quarter" idx="12"/>
          </p:nvPr>
        </p:nvSpPr>
        <p:spPr/>
        <p:txBody>
          <a:bodyPr/>
          <a:lstStyle/>
          <a:p>
            <a:fld id="{1B2FD83D-13A1-4A35-81F7-35CDE0F8F3BD}" type="slidenum">
              <a:rPr lang="en-US" smtClean="0"/>
              <a:t>14</a:t>
            </a:fld>
            <a:endParaRPr lang="en-US" dirty="0"/>
          </a:p>
        </p:txBody>
      </p:sp>
    </p:spTree>
    <p:extLst>
      <p:ext uri="{BB962C8B-B14F-4D97-AF65-F5344CB8AC3E}">
        <p14:creationId xmlns:p14="http://schemas.microsoft.com/office/powerpoint/2010/main" val="2073779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a:bodyPr>
          <a:lstStyle/>
          <a:p>
            <a:r>
              <a:rPr lang="en-US" sz="4800" b="1" dirty="0">
                <a:solidFill>
                  <a:srgbClr val="FFFF00"/>
                </a:solidFill>
                <a:effectLst>
                  <a:outerShdw blurRad="38100" dist="38100" dir="2700000" algn="tl">
                    <a:srgbClr val="000000">
                      <a:alpha val="43137"/>
                    </a:srgbClr>
                  </a:outerShdw>
                </a:effectLst>
              </a:rPr>
              <a:t>Cluster A, cont.</a:t>
            </a:r>
          </a:p>
        </p:txBody>
      </p:sp>
      <p:sp>
        <p:nvSpPr>
          <p:cNvPr id="3" name="Content Placeholder 2"/>
          <p:cNvSpPr>
            <a:spLocks noGrp="1"/>
          </p:cNvSpPr>
          <p:nvPr>
            <p:ph idx="1"/>
          </p:nvPr>
        </p:nvSpPr>
        <p:spPr/>
        <p:txBody>
          <a:bodyPr>
            <a:noAutofit/>
          </a:bodyPr>
          <a:lstStyle/>
          <a:p>
            <a:pPr marL="0" indent="0">
              <a:buNone/>
            </a:pPr>
            <a:r>
              <a:rPr lang="en-US" sz="3600" b="1" u="sng" dirty="0"/>
              <a:t>Schizoid PD</a:t>
            </a:r>
            <a:r>
              <a:rPr lang="en-US" sz="3600" dirty="0"/>
              <a:t> detached, aloof, prone to Introspection and fantasy. </a:t>
            </a:r>
          </a:p>
          <a:p>
            <a:pPr>
              <a:buFont typeface="Arial" panose="020B0604020202020204" pitchFamily="34" charset="0"/>
              <a:buChar char="•"/>
            </a:pPr>
            <a:r>
              <a:rPr lang="en-US" sz="3600" dirty="0"/>
              <a:t>Does not want social or sexual relationships due to indifference  </a:t>
            </a:r>
          </a:p>
          <a:p>
            <a:pPr>
              <a:buFont typeface="Arial" panose="020B0604020202020204" pitchFamily="34" charset="0"/>
              <a:buChar char="•"/>
            </a:pPr>
            <a:r>
              <a:rPr lang="en-US" sz="3600" dirty="0"/>
              <a:t>Little, or no, emotional response</a:t>
            </a:r>
          </a:p>
          <a:p>
            <a:pPr>
              <a:buFont typeface="Arial" panose="020B0604020202020204" pitchFamily="34" charset="0"/>
              <a:buChar char="•"/>
            </a:pPr>
            <a:r>
              <a:rPr lang="en-US" sz="3600" dirty="0"/>
              <a:t>May be high functioning, and do not appear to be bothered by their apparent oddness</a:t>
            </a:r>
          </a:p>
          <a:p>
            <a:pPr marL="0" indent="0">
              <a:buNone/>
            </a:pPr>
            <a:endParaRPr lang="en-US" sz="2600" dirty="0"/>
          </a:p>
        </p:txBody>
      </p:sp>
      <p:sp>
        <p:nvSpPr>
          <p:cNvPr id="4" name="Slide Number Placeholder 3">
            <a:extLst>
              <a:ext uri="{FF2B5EF4-FFF2-40B4-BE49-F238E27FC236}">
                <a16:creationId xmlns:a16="http://schemas.microsoft.com/office/drawing/2014/main" id="{19B59ABF-2C3C-47E2-A407-E7742CEBD655}"/>
              </a:ext>
            </a:extLst>
          </p:cNvPr>
          <p:cNvSpPr>
            <a:spLocks noGrp="1"/>
          </p:cNvSpPr>
          <p:nvPr>
            <p:ph type="sldNum" sz="quarter" idx="12"/>
          </p:nvPr>
        </p:nvSpPr>
        <p:spPr/>
        <p:txBody>
          <a:bodyPr/>
          <a:lstStyle/>
          <a:p>
            <a:fld id="{65D2A343-6543-4869-A1CC-864ADA81AB47}" type="slidenum">
              <a:rPr lang="en-US" smtClean="0"/>
              <a:t>15</a:t>
            </a:fld>
            <a:endParaRPr lang="en-US" dirty="0"/>
          </a:p>
        </p:txBody>
      </p:sp>
    </p:spTree>
    <p:extLst>
      <p:ext uri="{BB962C8B-B14F-4D97-AF65-F5344CB8AC3E}">
        <p14:creationId xmlns:p14="http://schemas.microsoft.com/office/powerpoint/2010/main" val="606333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600"/>
            <a:ext cx="5486400" cy="2743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057399"/>
            <a:ext cx="3048000" cy="4698299"/>
          </a:xfrm>
          <a:prstGeom prst="rect">
            <a:avLst/>
          </a:prstGeom>
        </p:spPr>
      </p:pic>
      <p:sp>
        <p:nvSpPr>
          <p:cNvPr id="4" name="TextBox 3"/>
          <p:cNvSpPr txBox="1"/>
          <p:nvPr/>
        </p:nvSpPr>
        <p:spPr>
          <a:xfrm>
            <a:off x="5867400" y="1143000"/>
            <a:ext cx="2971800" cy="646331"/>
          </a:xfrm>
          <a:prstGeom prst="rect">
            <a:avLst/>
          </a:prstGeom>
          <a:noFill/>
        </p:spPr>
        <p:txBody>
          <a:bodyPr wrap="square" rtlCol="0">
            <a:spAutoFit/>
          </a:bodyPr>
          <a:lstStyle/>
          <a:p>
            <a:pPr algn="ctr"/>
            <a:r>
              <a:rPr lang="en-US" sz="3600" dirty="0">
                <a:solidFill>
                  <a:schemeClr val="bg2"/>
                </a:solidFill>
              </a:rPr>
              <a:t>Doc Brown</a:t>
            </a:r>
          </a:p>
        </p:txBody>
      </p:sp>
      <p:sp>
        <p:nvSpPr>
          <p:cNvPr id="5" name="TextBox 4"/>
          <p:cNvSpPr txBox="1"/>
          <p:nvPr/>
        </p:nvSpPr>
        <p:spPr>
          <a:xfrm>
            <a:off x="914400" y="3276600"/>
            <a:ext cx="3124200" cy="646331"/>
          </a:xfrm>
          <a:prstGeom prst="rect">
            <a:avLst/>
          </a:prstGeom>
          <a:noFill/>
        </p:spPr>
        <p:txBody>
          <a:bodyPr wrap="square" rtlCol="0">
            <a:spAutoFit/>
          </a:bodyPr>
          <a:lstStyle/>
          <a:p>
            <a:pPr algn="ctr"/>
            <a:r>
              <a:rPr lang="en-US" sz="3600" dirty="0">
                <a:solidFill>
                  <a:schemeClr val="bg2"/>
                </a:solidFill>
              </a:rPr>
              <a:t>Kramer</a:t>
            </a:r>
          </a:p>
        </p:txBody>
      </p:sp>
      <p:sp>
        <p:nvSpPr>
          <p:cNvPr id="6" name="Slide Number Placeholder 5">
            <a:extLst>
              <a:ext uri="{FF2B5EF4-FFF2-40B4-BE49-F238E27FC236}">
                <a16:creationId xmlns:a16="http://schemas.microsoft.com/office/drawing/2014/main" id="{084E68EB-469C-4621-888C-574F08B1CF9D}"/>
              </a:ext>
            </a:extLst>
          </p:cNvPr>
          <p:cNvSpPr>
            <a:spLocks noGrp="1"/>
          </p:cNvSpPr>
          <p:nvPr>
            <p:ph type="sldNum" sz="quarter" idx="12"/>
          </p:nvPr>
        </p:nvSpPr>
        <p:spPr/>
        <p:txBody>
          <a:bodyPr/>
          <a:lstStyle/>
          <a:p>
            <a:fld id="{1B2FD83D-13A1-4A35-81F7-35CDE0F8F3BD}" type="slidenum">
              <a:rPr lang="en-US" smtClean="0"/>
              <a:t>16</a:t>
            </a:fld>
            <a:endParaRPr lang="en-US" dirty="0"/>
          </a:p>
        </p:txBody>
      </p:sp>
    </p:spTree>
    <p:extLst>
      <p:ext uri="{BB962C8B-B14F-4D97-AF65-F5344CB8AC3E}">
        <p14:creationId xmlns:p14="http://schemas.microsoft.com/office/powerpoint/2010/main" val="3590130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800" b="1" dirty="0">
                <a:solidFill>
                  <a:srgbClr val="FFFF00"/>
                </a:solidFill>
                <a:effectLst>
                  <a:outerShdw blurRad="38100" dist="38100" dir="2700000" algn="tl">
                    <a:srgbClr val="000000">
                      <a:alpha val="43137"/>
                    </a:srgbClr>
                  </a:outerShdw>
                </a:effectLst>
              </a:rPr>
              <a:t>Cluster A, cont.</a:t>
            </a:r>
          </a:p>
        </p:txBody>
      </p:sp>
      <p:sp>
        <p:nvSpPr>
          <p:cNvPr id="3" name="Content Placeholder 2"/>
          <p:cNvSpPr>
            <a:spLocks noGrp="1"/>
          </p:cNvSpPr>
          <p:nvPr>
            <p:ph idx="1"/>
          </p:nvPr>
        </p:nvSpPr>
        <p:spPr>
          <a:xfrm>
            <a:off x="457200" y="1066800"/>
            <a:ext cx="8229600" cy="5562600"/>
          </a:xfrm>
        </p:spPr>
        <p:txBody>
          <a:bodyPr>
            <a:noAutofit/>
          </a:bodyPr>
          <a:lstStyle/>
          <a:p>
            <a:pPr marL="0" indent="0">
              <a:buNone/>
            </a:pPr>
            <a:r>
              <a:rPr lang="en-US" sz="3600" b="1" u="sng" dirty="0"/>
              <a:t>Schizotypal PD</a:t>
            </a:r>
            <a:r>
              <a:rPr lang="en-US" sz="3600" dirty="0"/>
              <a:t> Oddities of appearance, behavior, and speech, unusual perceptual experiences, and strange thinking and experiences often seen in schizophrenia</a:t>
            </a:r>
          </a:p>
          <a:p>
            <a:pPr>
              <a:buFont typeface="Arial" panose="020B0604020202020204" pitchFamily="34" charset="0"/>
              <a:buChar char="•"/>
            </a:pPr>
            <a:r>
              <a:rPr lang="en-US" sz="3600" dirty="0"/>
              <a:t>Fears social interaction, thinks of others as harmful </a:t>
            </a:r>
          </a:p>
          <a:p>
            <a:pPr>
              <a:buFont typeface="Arial" panose="020B0604020202020204" pitchFamily="34" charset="0"/>
              <a:buChar char="•"/>
            </a:pPr>
            <a:r>
              <a:rPr lang="en-US" sz="3600" dirty="0"/>
              <a:t>Increased likelihood of developing schizophrenia – hence the former name for this disorder, ‘latent schizophrenia’</a:t>
            </a:r>
          </a:p>
        </p:txBody>
      </p:sp>
      <p:sp>
        <p:nvSpPr>
          <p:cNvPr id="4" name="Slide Number Placeholder 3">
            <a:extLst>
              <a:ext uri="{FF2B5EF4-FFF2-40B4-BE49-F238E27FC236}">
                <a16:creationId xmlns:a16="http://schemas.microsoft.com/office/drawing/2014/main" id="{28380369-C21A-4294-9B2C-7A7C34C602D0}"/>
              </a:ext>
            </a:extLst>
          </p:cNvPr>
          <p:cNvSpPr>
            <a:spLocks noGrp="1"/>
          </p:cNvSpPr>
          <p:nvPr>
            <p:ph type="sldNum" sz="quarter" idx="12"/>
          </p:nvPr>
        </p:nvSpPr>
        <p:spPr/>
        <p:txBody>
          <a:bodyPr/>
          <a:lstStyle/>
          <a:p>
            <a:fld id="{65D2A343-6543-4869-A1CC-864ADA81AB47}" type="slidenum">
              <a:rPr lang="en-US" smtClean="0"/>
              <a:t>17</a:t>
            </a:fld>
            <a:endParaRPr lang="en-US" dirty="0"/>
          </a:p>
        </p:txBody>
      </p:sp>
    </p:spTree>
    <p:extLst>
      <p:ext uri="{BB962C8B-B14F-4D97-AF65-F5344CB8AC3E}">
        <p14:creationId xmlns:p14="http://schemas.microsoft.com/office/powerpoint/2010/main" val="3202434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66800"/>
            <a:ext cx="7391400" cy="4139184"/>
          </a:xfrm>
          <a:prstGeom prst="rect">
            <a:avLst/>
          </a:prstGeom>
        </p:spPr>
      </p:pic>
      <p:sp>
        <p:nvSpPr>
          <p:cNvPr id="3" name="TextBox 2"/>
          <p:cNvSpPr txBox="1"/>
          <p:nvPr/>
        </p:nvSpPr>
        <p:spPr>
          <a:xfrm>
            <a:off x="990600" y="5562600"/>
            <a:ext cx="7010400" cy="646331"/>
          </a:xfrm>
          <a:prstGeom prst="rect">
            <a:avLst/>
          </a:prstGeom>
          <a:noFill/>
        </p:spPr>
        <p:txBody>
          <a:bodyPr wrap="square" rtlCol="0">
            <a:spAutoFit/>
          </a:bodyPr>
          <a:lstStyle/>
          <a:p>
            <a:pPr algn="ctr"/>
            <a:r>
              <a:rPr lang="en-US" sz="3600" dirty="0">
                <a:solidFill>
                  <a:schemeClr val="bg2"/>
                </a:solidFill>
              </a:rPr>
              <a:t>Robert DeNiro in Cape Fear</a:t>
            </a:r>
          </a:p>
        </p:txBody>
      </p:sp>
      <p:sp>
        <p:nvSpPr>
          <p:cNvPr id="4" name="Slide Number Placeholder 3">
            <a:extLst>
              <a:ext uri="{FF2B5EF4-FFF2-40B4-BE49-F238E27FC236}">
                <a16:creationId xmlns:a16="http://schemas.microsoft.com/office/drawing/2014/main" id="{003E9F84-A595-4542-A08C-12EF54954ECC}"/>
              </a:ext>
            </a:extLst>
          </p:cNvPr>
          <p:cNvSpPr>
            <a:spLocks noGrp="1"/>
          </p:cNvSpPr>
          <p:nvPr>
            <p:ph type="sldNum" sz="quarter" idx="12"/>
          </p:nvPr>
        </p:nvSpPr>
        <p:spPr/>
        <p:txBody>
          <a:bodyPr/>
          <a:lstStyle/>
          <a:p>
            <a:fld id="{1B2FD83D-13A1-4A35-81F7-35CDE0F8F3BD}" type="slidenum">
              <a:rPr lang="en-US" smtClean="0"/>
              <a:t>18</a:t>
            </a:fld>
            <a:endParaRPr lang="en-US" dirty="0"/>
          </a:p>
        </p:txBody>
      </p:sp>
    </p:spTree>
    <p:extLst>
      <p:ext uri="{BB962C8B-B14F-4D97-AF65-F5344CB8AC3E}">
        <p14:creationId xmlns:p14="http://schemas.microsoft.com/office/powerpoint/2010/main" val="3423750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4800" b="1" dirty="0">
                <a:solidFill>
                  <a:srgbClr val="FFFF00"/>
                </a:solidFill>
                <a:effectLst>
                  <a:outerShdw blurRad="38100" dist="38100" dir="2700000" algn="tl">
                    <a:srgbClr val="000000">
                      <a:alpha val="43137"/>
                    </a:srgbClr>
                  </a:outerShdw>
                </a:effectLst>
              </a:rPr>
              <a:t>Cluster B </a:t>
            </a:r>
            <a:br>
              <a:rPr lang="en-US" sz="4800" b="1" dirty="0">
                <a:solidFill>
                  <a:srgbClr val="FFFF00"/>
                </a:solidFill>
                <a:effectLst>
                  <a:outerShdw blurRad="38100" dist="38100" dir="2700000" algn="tl">
                    <a:srgbClr val="000000">
                      <a:alpha val="43137"/>
                    </a:srgbClr>
                  </a:outerShdw>
                </a:effectLst>
              </a:rPr>
            </a:br>
            <a:r>
              <a:rPr lang="en-US" sz="4800" b="1" dirty="0">
                <a:solidFill>
                  <a:srgbClr val="FFFF00"/>
                </a:solidFill>
                <a:effectLst>
                  <a:outerShdw blurRad="38100" dist="38100" dir="2700000" algn="tl">
                    <a:srgbClr val="000000">
                      <a:alpha val="43137"/>
                    </a:srgbClr>
                  </a:outerShdw>
                </a:effectLst>
              </a:rPr>
              <a:t>(dramatic, emotional, erratic)</a:t>
            </a:r>
          </a:p>
        </p:txBody>
      </p:sp>
      <p:sp>
        <p:nvSpPr>
          <p:cNvPr id="3" name="Content Placeholder 2"/>
          <p:cNvSpPr>
            <a:spLocks noGrp="1"/>
          </p:cNvSpPr>
          <p:nvPr>
            <p:ph idx="1"/>
          </p:nvPr>
        </p:nvSpPr>
        <p:spPr>
          <a:xfrm>
            <a:off x="228600" y="1371600"/>
            <a:ext cx="8686800" cy="4754563"/>
          </a:xfrm>
        </p:spPr>
        <p:txBody>
          <a:bodyPr>
            <a:noAutofit/>
          </a:bodyPr>
          <a:lstStyle/>
          <a:p>
            <a:pPr marL="0" indent="0">
              <a:buNone/>
            </a:pPr>
            <a:r>
              <a:rPr lang="en-US" sz="3600" b="1" u="sng" dirty="0"/>
              <a:t>Antisocial PD</a:t>
            </a:r>
            <a:r>
              <a:rPr lang="en-US" sz="3600" dirty="0"/>
              <a:t> – pervasive pattern of disregard for the rights of other people and for the rules of society</a:t>
            </a:r>
          </a:p>
          <a:p>
            <a:pPr>
              <a:buFont typeface="Arial" panose="020B0604020202020204" pitchFamily="34" charset="0"/>
              <a:buChar char="•"/>
            </a:pPr>
            <a:r>
              <a:rPr lang="en-US" sz="3600" dirty="0"/>
              <a:t>Aggression, deceit, and risk-taking behaviors are common as is impulsiveness </a:t>
            </a:r>
          </a:p>
          <a:p>
            <a:pPr>
              <a:buFont typeface="Arial" panose="020B0604020202020204" pitchFamily="34" charset="0"/>
              <a:buChar char="•"/>
            </a:pPr>
            <a:r>
              <a:rPr lang="en-US" sz="3600" dirty="0"/>
              <a:t>Often in trouble with the authorities </a:t>
            </a:r>
          </a:p>
          <a:p>
            <a:pPr>
              <a:buFont typeface="Arial" panose="020B0604020202020204" pitchFamily="34" charset="0"/>
              <a:buChar char="•"/>
            </a:pPr>
            <a:r>
              <a:rPr lang="en-US" sz="3600" dirty="0"/>
              <a:t>Rarely takes responsibility for their problems </a:t>
            </a:r>
          </a:p>
          <a:p>
            <a:pPr>
              <a:buFont typeface="Arial" panose="020B0604020202020204" pitchFamily="34" charset="0"/>
              <a:buChar char="•"/>
            </a:pPr>
            <a:r>
              <a:rPr lang="en-US" sz="3600" dirty="0"/>
              <a:t>Most common PD in justice settings</a:t>
            </a:r>
          </a:p>
        </p:txBody>
      </p:sp>
      <p:sp>
        <p:nvSpPr>
          <p:cNvPr id="4" name="Slide Number Placeholder 3">
            <a:extLst>
              <a:ext uri="{FF2B5EF4-FFF2-40B4-BE49-F238E27FC236}">
                <a16:creationId xmlns:a16="http://schemas.microsoft.com/office/drawing/2014/main" id="{A3CFF6C0-0283-4F2A-94E7-6A8A50E62CDC}"/>
              </a:ext>
            </a:extLst>
          </p:cNvPr>
          <p:cNvSpPr>
            <a:spLocks noGrp="1"/>
          </p:cNvSpPr>
          <p:nvPr>
            <p:ph type="sldNum" sz="quarter" idx="12"/>
          </p:nvPr>
        </p:nvSpPr>
        <p:spPr/>
        <p:txBody>
          <a:bodyPr/>
          <a:lstStyle/>
          <a:p>
            <a:fld id="{65D2A343-6543-4869-A1CC-864ADA81AB47}" type="slidenum">
              <a:rPr lang="en-US" smtClean="0"/>
              <a:t>19</a:t>
            </a:fld>
            <a:endParaRPr lang="en-US" dirty="0"/>
          </a:p>
        </p:txBody>
      </p:sp>
    </p:spTree>
    <p:extLst>
      <p:ext uri="{BB962C8B-B14F-4D97-AF65-F5344CB8AC3E}">
        <p14:creationId xmlns:p14="http://schemas.microsoft.com/office/powerpoint/2010/main" val="1718569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US" sz="4800" b="1" dirty="0">
                <a:solidFill>
                  <a:srgbClr val="FFFF00"/>
                </a:solidFill>
              </a:rPr>
              <a:t>The (relatively) new DSM-V</a:t>
            </a:r>
          </a:p>
        </p:txBody>
      </p:sp>
      <p:sp>
        <p:nvSpPr>
          <p:cNvPr id="3" name="Content Placeholder 2"/>
          <p:cNvSpPr>
            <a:spLocks noGrp="1"/>
          </p:cNvSpPr>
          <p:nvPr>
            <p:ph idx="1"/>
          </p:nvPr>
        </p:nvSpPr>
        <p:spPr/>
        <p:txBody>
          <a:bodyPr>
            <a:noAutofit/>
          </a:bodyPr>
          <a:lstStyle/>
          <a:p>
            <a:r>
              <a:rPr lang="en-US" sz="3600" dirty="0"/>
              <a:t>Single Axis: Previously the DSM organized clinical assessment into five areas (axes) addressing the different aspects and impact of disorders.</a:t>
            </a:r>
          </a:p>
          <a:p>
            <a:r>
              <a:rPr lang="en-US" sz="3600" dirty="0"/>
              <a:t>Multiaxial system was introduced to solve defunct problem: Certain disorders, like personality disorders, had received inadequate clinical and research focus. </a:t>
            </a:r>
          </a:p>
        </p:txBody>
      </p:sp>
      <p:sp>
        <p:nvSpPr>
          <p:cNvPr id="4" name="Slide Number Placeholder 3">
            <a:extLst>
              <a:ext uri="{FF2B5EF4-FFF2-40B4-BE49-F238E27FC236}">
                <a16:creationId xmlns:a16="http://schemas.microsoft.com/office/drawing/2014/main" id="{00775C87-FF1F-49DD-A78D-C8085E1BE94C}"/>
              </a:ext>
            </a:extLst>
          </p:cNvPr>
          <p:cNvSpPr>
            <a:spLocks noGrp="1"/>
          </p:cNvSpPr>
          <p:nvPr>
            <p:ph type="sldNum" sz="quarter" idx="12"/>
          </p:nvPr>
        </p:nvSpPr>
        <p:spPr/>
        <p:txBody>
          <a:bodyPr/>
          <a:lstStyle/>
          <a:p>
            <a:fld id="{65D2A343-6543-4869-A1CC-864ADA81AB47}" type="slidenum">
              <a:rPr lang="en-US" smtClean="0"/>
              <a:t>2</a:t>
            </a:fld>
            <a:endParaRPr lang="en-US" dirty="0"/>
          </a:p>
        </p:txBody>
      </p:sp>
    </p:spTree>
    <p:extLst>
      <p:ext uri="{BB962C8B-B14F-4D97-AF65-F5344CB8AC3E}">
        <p14:creationId xmlns:p14="http://schemas.microsoft.com/office/powerpoint/2010/main" val="2677161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28600"/>
            <a:ext cx="4166581" cy="5562600"/>
          </a:xfrm>
          <a:prstGeom prst="rect">
            <a:avLst/>
          </a:prstGeom>
        </p:spPr>
      </p:pic>
      <p:sp>
        <p:nvSpPr>
          <p:cNvPr id="3" name="TextBox 2"/>
          <p:cNvSpPr txBox="1"/>
          <p:nvPr/>
        </p:nvSpPr>
        <p:spPr>
          <a:xfrm>
            <a:off x="1143000" y="5943600"/>
            <a:ext cx="6705600" cy="646331"/>
          </a:xfrm>
          <a:prstGeom prst="rect">
            <a:avLst/>
          </a:prstGeom>
          <a:noFill/>
        </p:spPr>
        <p:txBody>
          <a:bodyPr wrap="square" rtlCol="0">
            <a:spAutoFit/>
          </a:bodyPr>
          <a:lstStyle/>
          <a:p>
            <a:pPr algn="ctr"/>
            <a:r>
              <a:rPr lang="en-US" sz="3600" dirty="0">
                <a:solidFill>
                  <a:schemeClr val="bg2"/>
                </a:solidFill>
              </a:rPr>
              <a:t>Glenn Close in Fatal Attraction</a:t>
            </a:r>
          </a:p>
        </p:txBody>
      </p:sp>
      <p:sp>
        <p:nvSpPr>
          <p:cNvPr id="4" name="Slide Number Placeholder 3">
            <a:extLst>
              <a:ext uri="{FF2B5EF4-FFF2-40B4-BE49-F238E27FC236}">
                <a16:creationId xmlns:a16="http://schemas.microsoft.com/office/drawing/2014/main" id="{6E0F50DD-E490-4D71-9BD7-CB8FE697D57A}"/>
              </a:ext>
            </a:extLst>
          </p:cNvPr>
          <p:cNvSpPr>
            <a:spLocks noGrp="1"/>
          </p:cNvSpPr>
          <p:nvPr>
            <p:ph type="sldNum" sz="quarter" idx="12"/>
          </p:nvPr>
        </p:nvSpPr>
        <p:spPr/>
        <p:txBody>
          <a:bodyPr/>
          <a:lstStyle/>
          <a:p>
            <a:fld id="{1B2FD83D-13A1-4A35-81F7-35CDE0F8F3BD}" type="slidenum">
              <a:rPr lang="en-US" smtClean="0"/>
              <a:t>20</a:t>
            </a:fld>
            <a:endParaRPr lang="en-US" dirty="0"/>
          </a:p>
        </p:txBody>
      </p:sp>
    </p:spTree>
    <p:extLst>
      <p:ext uri="{BB962C8B-B14F-4D97-AF65-F5344CB8AC3E}">
        <p14:creationId xmlns:p14="http://schemas.microsoft.com/office/powerpoint/2010/main" val="974871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800" b="1" dirty="0">
                <a:solidFill>
                  <a:srgbClr val="FFFF00"/>
                </a:solidFill>
                <a:effectLst>
                  <a:outerShdw blurRad="38100" dist="38100" dir="2700000" algn="tl">
                    <a:srgbClr val="000000">
                      <a:alpha val="43137"/>
                    </a:srgbClr>
                  </a:outerShdw>
                </a:effectLst>
              </a:rPr>
              <a:t>Cluster B, cont.</a:t>
            </a:r>
          </a:p>
        </p:txBody>
      </p:sp>
      <p:sp>
        <p:nvSpPr>
          <p:cNvPr id="3" name="Content Placeholder 2"/>
          <p:cNvSpPr>
            <a:spLocks noGrp="1"/>
          </p:cNvSpPr>
          <p:nvPr>
            <p:ph idx="1"/>
          </p:nvPr>
        </p:nvSpPr>
        <p:spPr>
          <a:xfrm>
            <a:off x="457200" y="914400"/>
            <a:ext cx="8229600" cy="5715000"/>
          </a:xfrm>
        </p:spPr>
        <p:txBody>
          <a:bodyPr>
            <a:noAutofit/>
          </a:bodyPr>
          <a:lstStyle/>
          <a:p>
            <a:pPr marL="0" lvl="0" indent="0">
              <a:buNone/>
            </a:pPr>
            <a:r>
              <a:rPr lang="en-US" b="1" u="sng" dirty="0"/>
              <a:t>Borderline PD</a:t>
            </a:r>
            <a:r>
              <a:rPr lang="en-US" dirty="0"/>
              <a:t> Lack of a sense of self </a:t>
            </a:r>
          </a:p>
          <a:p>
            <a:pPr lvl="0">
              <a:buFont typeface="Arial" panose="020B0604020202020204" pitchFamily="34" charset="0"/>
              <a:buChar char="•"/>
            </a:pPr>
            <a:r>
              <a:rPr lang="en-US" dirty="0"/>
              <a:t>Powerful feelings of emptiness and strong fears of abandonment </a:t>
            </a:r>
          </a:p>
          <a:p>
            <a:pPr lvl="0">
              <a:buFont typeface="Arial" panose="020B0604020202020204" pitchFamily="34" charset="0"/>
              <a:buChar char="•"/>
            </a:pPr>
            <a:r>
              <a:rPr lang="en-US" dirty="0"/>
              <a:t>Relationships typically intense but unstable,</a:t>
            </a:r>
          </a:p>
          <a:p>
            <a:pPr lvl="0">
              <a:buFont typeface="Arial" panose="020B0604020202020204" pitchFamily="34" charset="0"/>
              <a:buChar char="•"/>
            </a:pPr>
            <a:r>
              <a:rPr lang="en-US" dirty="0"/>
              <a:t>Emotional instability, outbursts of anger and violence (especially when they feel criticized or demeaned), and impulsive behavior </a:t>
            </a:r>
          </a:p>
          <a:p>
            <a:pPr lvl="0">
              <a:buFont typeface="Arial" panose="020B0604020202020204" pitchFamily="34" charset="0"/>
              <a:buChar char="•"/>
            </a:pPr>
            <a:r>
              <a:rPr lang="en-US" dirty="0"/>
              <a:t>Suicidal threats and acts of self-harm common </a:t>
            </a:r>
          </a:p>
          <a:p>
            <a:pPr lvl="0">
              <a:buFont typeface="Arial" panose="020B0604020202020204" pitchFamily="34" charset="0"/>
              <a:buChar char="•"/>
            </a:pPr>
            <a:r>
              <a:rPr lang="en-US" dirty="0"/>
              <a:t>From their perspective, you are either ALL good or ALL bad – there are no shades of grey</a:t>
            </a:r>
          </a:p>
        </p:txBody>
      </p:sp>
      <p:sp>
        <p:nvSpPr>
          <p:cNvPr id="4" name="Slide Number Placeholder 3">
            <a:extLst>
              <a:ext uri="{FF2B5EF4-FFF2-40B4-BE49-F238E27FC236}">
                <a16:creationId xmlns:a16="http://schemas.microsoft.com/office/drawing/2014/main" id="{8483B5B7-9D83-4081-A800-014D6CDF8A2F}"/>
              </a:ext>
            </a:extLst>
          </p:cNvPr>
          <p:cNvSpPr>
            <a:spLocks noGrp="1"/>
          </p:cNvSpPr>
          <p:nvPr>
            <p:ph type="sldNum" sz="quarter" idx="12"/>
          </p:nvPr>
        </p:nvSpPr>
        <p:spPr/>
        <p:txBody>
          <a:bodyPr/>
          <a:lstStyle/>
          <a:p>
            <a:fld id="{65D2A343-6543-4869-A1CC-864ADA81AB47}" type="slidenum">
              <a:rPr lang="en-US" smtClean="0"/>
              <a:t>21</a:t>
            </a:fld>
            <a:endParaRPr lang="en-US" dirty="0"/>
          </a:p>
        </p:txBody>
      </p:sp>
    </p:spTree>
    <p:extLst>
      <p:ext uri="{BB962C8B-B14F-4D97-AF65-F5344CB8AC3E}">
        <p14:creationId xmlns:p14="http://schemas.microsoft.com/office/powerpoint/2010/main" val="3536871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914400"/>
            <a:ext cx="5696932" cy="4267200"/>
          </a:xfrm>
          <a:prstGeom prst="rect">
            <a:avLst/>
          </a:prstGeom>
        </p:spPr>
      </p:pic>
      <p:sp>
        <p:nvSpPr>
          <p:cNvPr id="3" name="TextBox 2"/>
          <p:cNvSpPr txBox="1"/>
          <p:nvPr/>
        </p:nvSpPr>
        <p:spPr>
          <a:xfrm>
            <a:off x="685800" y="5410200"/>
            <a:ext cx="7696200" cy="646331"/>
          </a:xfrm>
          <a:prstGeom prst="rect">
            <a:avLst/>
          </a:prstGeom>
          <a:noFill/>
        </p:spPr>
        <p:txBody>
          <a:bodyPr wrap="square" rtlCol="0">
            <a:spAutoFit/>
          </a:bodyPr>
          <a:lstStyle/>
          <a:p>
            <a:pPr algn="ctr"/>
            <a:r>
              <a:rPr lang="en-US" sz="3600" dirty="0">
                <a:solidFill>
                  <a:schemeClr val="bg2"/>
                </a:solidFill>
              </a:rPr>
              <a:t>Vivien Leigh in Gone With the Wind</a:t>
            </a:r>
          </a:p>
        </p:txBody>
      </p:sp>
      <p:sp>
        <p:nvSpPr>
          <p:cNvPr id="4" name="Slide Number Placeholder 3">
            <a:extLst>
              <a:ext uri="{FF2B5EF4-FFF2-40B4-BE49-F238E27FC236}">
                <a16:creationId xmlns:a16="http://schemas.microsoft.com/office/drawing/2014/main" id="{47E9B6EF-9A4C-42E0-9177-CBFA1F0F59BB}"/>
              </a:ext>
            </a:extLst>
          </p:cNvPr>
          <p:cNvSpPr>
            <a:spLocks noGrp="1"/>
          </p:cNvSpPr>
          <p:nvPr>
            <p:ph type="sldNum" sz="quarter" idx="12"/>
          </p:nvPr>
        </p:nvSpPr>
        <p:spPr/>
        <p:txBody>
          <a:bodyPr/>
          <a:lstStyle/>
          <a:p>
            <a:fld id="{1B2FD83D-13A1-4A35-81F7-35CDE0F8F3BD}" type="slidenum">
              <a:rPr lang="en-US" smtClean="0"/>
              <a:t>22</a:t>
            </a:fld>
            <a:endParaRPr lang="en-US" dirty="0"/>
          </a:p>
        </p:txBody>
      </p:sp>
    </p:spTree>
    <p:extLst>
      <p:ext uri="{BB962C8B-B14F-4D97-AF65-F5344CB8AC3E}">
        <p14:creationId xmlns:p14="http://schemas.microsoft.com/office/powerpoint/2010/main" val="4167113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08"/>
            <a:ext cx="8229600" cy="1143000"/>
          </a:xfrm>
        </p:spPr>
        <p:txBody>
          <a:bodyPr>
            <a:normAutofit/>
          </a:bodyPr>
          <a:lstStyle/>
          <a:p>
            <a:r>
              <a:rPr lang="en-US" sz="4800" b="1" dirty="0">
                <a:solidFill>
                  <a:srgbClr val="FFFF00"/>
                </a:solidFill>
                <a:effectLst>
                  <a:outerShdw blurRad="38100" dist="38100" dir="2700000" algn="tl">
                    <a:srgbClr val="000000">
                      <a:alpha val="43137"/>
                    </a:srgbClr>
                  </a:outerShdw>
                </a:effectLst>
              </a:rPr>
              <a:t>Cluster B. cont.</a:t>
            </a:r>
          </a:p>
        </p:txBody>
      </p:sp>
      <p:sp>
        <p:nvSpPr>
          <p:cNvPr id="3" name="Content Placeholder 2"/>
          <p:cNvSpPr>
            <a:spLocks noGrp="1"/>
          </p:cNvSpPr>
          <p:nvPr>
            <p:ph idx="1"/>
          </p:nvPr>
        </p:nvSpPr>
        <p:spPr>
          <a:xfrm>
            <a:off x="443696" y="1170008"/>
            <a:ext cx="8229600" cy="5459392"/>
          </a:xfrm>
        </p:spPr>
        <p:txBody>
          <a:bodyPr>
            <a:noAutofit/>
          </a:bodyPr>
          <a:lstStyle/>
          <a:p>
            <a:pPr marL="0" indent="0">
              <a:buNone/>
            </a:pPr>
            <a:r>
              <a:rPr lang="en-US" b="1" u="sng" dirty="0"/>
              <a:t>Histrionic PD</a:t>
            </a:r>
            <a:r>
              <a:rPr lang="en-US" dirty="0"/>
              <a:t> Lack of self-worth, dependent on attracting the attention and approval of others </a:t>
            </a:r>
          </a:p>
          <a:p>
            <a:pPr>
              <a:buFont typeface="Arial" panose="020B0604020202020204" pitchFamily="34" charset="0"/>
              <a:buChar char="•"/>
            </a:pPr>
            <a:r>
              <a:rPr lang="en-US" dirty="0"/>
              <a:t>Overly dramatic and showy, as if playing a part </a:t>
            </a:r>
          </a:p>
          <a:p>
            <a:pPr>
              <a:buFont typeface="Arial" panose="020B0604020202020204" pitchFamily="34" charset="0"/>
              <a:buChar char="•"/>
            </a:pPr>
            <a:r>
              <a:rPr lang="en-US" dirty="0"/>
              <a:t>Takes great care of their appearance </a:t>
            </a:r>
          </a:p>
          <a:p>
            <a:pPr>
              <a:buFont typeface="Arial" panose="020B0604020202020204" pitchFamily="34" charset="0"/>
              <a:buChar char="•"/>
            </a:pPr>
            <a:r>
              <a:rPr lang="en-US" dirty="0"/>
              <a:t>Can come across as overly charming or, inappropriately seductive </a:t>
            </a:r>
          </a:p>
          <a:p>
            <a:pPr>
              <a:buFont typeface="Arial" panose="020B0604020202020204" pitchFamily="34" charset="0"/>
              <a:buChar char="•"/>
            </a:pPr>
            <a:r>
              <a:rPr lang="en-US" dirty="0"/>
              <a:t>Impulsive and may engage in dangerous risk-taking behaviors </a:t>
            </a:r>
          </a:p>
          <a:p>
            <a:pPr>
              <a:buFont typeface="Arial" panose="020B0604020202020204" pitchFamily="34" charset="0"/>
              <a:buChar char="•"/>
            </a:pPr>
            <a:r>
              <a:rPr lang="en-US" dirty="0"/>
              <a:t>Can be perceived as insincere</a:t>
            </a:r>
          </a:p>
        </p:txBody>
      </p:sp>
      <p:sp>
        <p:nvSpPr>
          <p:cNvPr id="4" name="Slide Number Placeholder 3">
            <a:extLst>
              <a:ext uri="{FF2B5EF4-FFF2-40B4-BE49-F238E27FC236}">
                <a16:creationId xmlns:a16="http://schemas.microsoft.com/office/drawing/2014/main" id="{EC7935FE-E14A-4E0D-87ED-E3ECC8C20F6E}"/>
              </a:ext>
            </a:extLst>
          </p:cNvPr>
          <p:cNvSpPr>
            <a:spLocks noGrp="1"/>
          </p:cNvSpPr>
          <p:nvPr>
            <p:ph type="sldNum" sz="quarter" idx="12"/>
          </p:nvPr>
        </p:nvSpPr>
        <p:spPr/>
        <p:txBody>
          <a:bodyPr/>
          <a:lstStyle/>
          <a:p>
            <a:fld id="{65D2A343-6543-4869-A1CC-864ADA81AB47}" type="slidenum">
              <a:rPr lang="en-US" smtClean="0"/>
              <a:t>23</a:t>
            </a:fld>
            <a:endParaRPr lang="en-US" dirty="0"/>
          </a:p>
        </p:txBody>
      </p:sp>
    </p:spTree>
    <p:extLst>
      <p:ext uri="{BB962C8B-B14F-4D97-AF65-F5344CB8AC3E}">
        <p14:creationId xmlns:p14="http://schemas.microsoft.com/office/powerpoint/2010/main" val="1407078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983" y="914400"/>
            <a:ext cx="5545194" cy="4267200"/>
          </a:xfrm>
          <a:prstGeom prst="rect">
            <a:avLst/>
          </a:prstGeom>
        </p:spPr>
      </p:pic>
      <p:sp>
        <p:nvSpPr>
          <p:cNvPr id="3" name="TextBox 2"/>
          <p:cNvSpPr txBox="1"/>
          <p:nvPr/>
        </p:nvSpPr>
        <p:spPr>
          <a:xfrm>
            <a:off x="1629983" y="5715000"/>
            <a:ext cx="5638800" cy="646331"/>
          </a:xfrm>
          <a:prstGeom prst="rect">
            <a:avLst/>
          </a:prstGeom>
          <a:noFill/>
        </p:spPr>
        <p:txBody>
          <a:bodyPr wrap="square" rtlCol="0">
            <a:spAutoFit/>
          </a:bodyPr>
          <a:lstStyle/>
          <a:p>
            <a:pPr algn="ctr"/>
            <a:r>
              <a:rPr lang="en-US" sz="3600" dirty="0">
                <a:solidFill>
                  <a:schemeClr val="bg2"/>
                </a:solidFill>
              </a:rPr>
              <a:t>Will Ferrell in Anchorman</a:t>
            </a:r>
          </a:p>
        </p:txBody>
      </p:sp>
      <p:sp>
        <p:nvSpPr>
          <p:cNvPr id="4" name="Slide Number Placeholder 3">
            <a:extLst>
              <a:ext uri="{FF2B5EF4-FFF2-40B4-BE49-F238E27FC236}">
                <a16:creationId xmlns:a16="http://schemas.microsoft.com/office/drawing/2014/main" id="{BCCC2045-5909-4790-A1D9-1ED769A9033C}"/>
              </a:ext>
            </a:extLst>
          </p:cNvPr>
          <p:cNvSpPr>
            <a:spLocks noGrp="1"/>
          </p:cNvSpPr>
          <p:nvPr>
            <p:ph type="sldNum" sz="quarter" idx="12"/>
          </p:nvPr>
        </p:nvSpPr>
        <p:spPr/>
        <p:txBody>
          <a:bodyPr/>
          <a:lstStyle/>
          <a:p>
            <a:fld id="{1B2FD83D-13A1-4A35-81F7-35CDE0F8F3BD}" type="slidenum">
              <a:rPr lang="en-US" smtClean="0"/>
              <a:t>24</a:t>
            </a:fld>
            <a:endParaRPr lang="en-US" dirty="0"/>
          </a:p>
        </p:txBody>
      </p:sp>
    </p:spTree>
    <p:extLst>
      <p:ext uri="{BB962C8B-B14F-4D97-AF65-F5344CB8AC3E}">
        <p14:creationId xmlns:p14="http://schemas.microsoft.com/office/powerpoint/2010/main" val="2289721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800" b="1" dirty="0">
                <a:solidFill>
                  <a:srgbClr val="FFFF00"/>
                </a:solidFill>
                <a:effectLst>
                  <a:outerShdw blurRad="38100" dist="38100" dir="2700000" algn="tl">
                    <a:srgbClr val="000000">
                      <a:alpha val="43137"/>
                    </a:srgbClr>
                  </a:outerShdw>
                </a:effectLst>
              </a:rPr>
              <a:t>Cluster B, cont.</a:t>
            </a:r>
          </a:p>
        </p:txBody>
      </p:sp>
      <p:sp>
        <p:nvSpPr>
          <p:cNvPr id="3" name="Content Placeholder 2"/>
          <p:cNvSpPr>
            <a:spLocks noGrp="1"/>
          </p:cNvSpPr>
          <p:nvPr>
            <p:ph idx="1"/>
          </p:nvPr>
        </p:nvSpPr>
        <p:spPr>
          <a:xfrm>
            <a:off x="228600" y="1066800"/>
            <a:ext cx="8686800" cy="5486400"/>
          </a:xfrm>
        </p:spPr>
        <p:txBody>
          <a:bodyPr>
            <a:noAutofit/>
          </a:bodyPr>
          <a:lstStyle/>
          <a:p>
            <a:pPr marL="0" indent="0">
              <a:buNone/>
            </a:pPr>
            <a:r>
              <a:rPr lang="en-US" b="1" u="sng" dirty="0"/>
              <a:t>Narcissistic PD</a:t>
            </a:r>
            <a:r>
              <a:rPr lang="en-US" dirty="0"/>
              <a:t> – Need to be admired</a:t>
            </a:r>
          </a:p>
          <a:p>
            <a:pPr>
              <a:buFont typeface="Arial" panose="020B0604020202020204" pitchFamily="34" charset="0"/>
              <a:buChar char="•"/>
            </a:pPr>
            <a:r>
              <a:rPr lang="en-US" dirty="0"/>
              <a:t>Often envious &amp; believes others feel the same</a:t>
            </a:r>
          </a:p>
          <a:p>
            <a:pPr>
              <a:buFont typeface="Arial" panose="020B0604020202020204" pitchFamily="34" charset="0"/>
              <a:buChar char="•"/>
            </a:pPr>
            <a:r>
              <a:rPr lang="en-US" dirty="0"/>
              <a:t>Lacks empathy - inability to see others’ perspective </a:t>
            </a:r>
          </a:p>
          <a:p>
            <a:pPr>
              <a:buFont typeface="Arial" panose="020B0604020202020204" pitchFamily="34" charset="0"/>
              <a:buChar char="•"/>
            </a:pPr>
            <a:r>
              <a:rPr lang="en-US" dirty="0"/>
              <a:t>Self-absorbed, controlling, selfish, or insensitive </a:t>
            </a:r>
          </a:p>
          <a:p>
            <a:pPr>
              <a:buFont typeface="Arial" panose="020B0604020202020204" pitchFamily="34" charset="0"/>
              <a:buChar char="•"/>
            </a:pPr>
            <a:r>
              <a:rPr lang="en-US" dirty="0"/>
              <a:t>Frustration quickly escalates into destructive anger and revenge (narcissistic rage)</a:t>
            </a:r>
          </a:p>
          <a:p>
            <a:pPr>
              <a:buFont typeface="Arial" panose="020B0604020202020204" pitchFamily="34" charset="0"/>
              <a:buChar char="•"/>
            </a:pPr>
            <a:r>
              <a:rPr lang="en-US" dirty="0"/>
              <a:t>Consider themselves unique and special and deserving to be treated as such </a:t>
            </a:r>
          </a:p>
          <a:p>
            <a:pPr>
              <a:buFont typeface="Arial" panose="020B0604020202020204" pitchFamily="34" charset="0"/>
              <a:buChar char="•"/>
            </a:pPr>
            <a:r>
              <a:rPr lang="en-US" dirty="0"/>
              <a:t>Inflated sense of worth</a:t>
            </a:r>
          </a:p>
        </p:txBody>
      </p:sp>
      <p:sp>
        <p:nvSpPr>
          <p:cNvPr id="4" name="Slide Number Placeholder 3">
            <a:extLst>
              <a:ext uri="{FF2B5EF4-FFF2-40B4-BE49-F238E27FC236}">
                <a16:creationId xmlns:a16="http://schemas.microsoft.com/office/drawing/2014/main" id="{A68FCA6A-8FD4-4FE1-88EC-08822FC263C7}"/>
              </a:ext>
            </a:extLst>
          </p:cNvPr>
          <p:cNvSpPr>
            <a:spLocks noGrp="1"/>
          </p:cNvSpPr>
          <p:nvPr>
            <p:ph type="sldNum" sz="quarter" idx="12"/>
          </p:nvPr>
        </p:nvSpPr>
        <p:spPr/>
        <p:txBody>
          <a:bodyPr/>
          <a:lstStyle/>
          <a:p>
            <a:fld id="{65D2A343-6543-4869-A1CC-864ADA81AB47}" type="slidenum">
              <a:rPr lang="en-US" smtClean="0"/>
              <a:t>25</a:t>
            </a:fld>
            <a:endParaRPr lang="en-US" dirty="0"/>
          </a:p>
        </p:txBody>
      </p:sp>
    </p:spTree>
    <p:extLst>
      <p:ext uri="{BB962C8B-B14F-4D97-AF65-F5344CB8AC3E}">
        <p14:creationId xmlns:p14="http://schemas.microsoft.com/office/powerpoint/2010/main" val="4130148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972" y="1219200"/>
            <a:ext cx="5391739" cy="4038600"/>
          </a:xfrm>
          <a:prstGeom prst="rect">
            <a:avLst/>
          </a:prstGeom>
        </p:spPr>
      </p:pic>
      <p:sp>
        <p:nvSpPr>
          <p:cNvPr id="3" name="TextBox 2"/>
          <p:cNvSpPr txBox="1"/>
          <p:nvPr/>
        </p:nvSpPr>
        <p:spPr>
          <a:xfrm>
            <a:off x="2434742" y="5791200"/>
            <a:ext cx="3886200" cy="584775"/>
          </a:xfrm>
          <a:prstGeom prst="rect">
            <a:avLst/>
          </a:prstGeom>
          <a:noFill/>
        </p:spPr>
        <p:txBody>
          <a:bodyPr wrap="square" rtlCol="0">
            <a:spAutoFit/>
          </a:bodyPr>
          <a:lstStyle/>
          <a:p>
            <a:pPr algn="ctr"/>
            <a:r>
              <a:rPr lang="en-US" sz="3200" dirty="0">
                <a:solidFill>
                  <a:schemeClr val="bg2"/>
                </a:solidFill>
              </a:rPr>
              <a:t>Charlie Brown</a:t>
            </a:r>
          </a:p>
        </p:txBody>
      </p:sp>
      <p:sp>
        <p:nvSpPr>
          <p:cNvPr id="4" name="Slide Number Placeholder 3">
            <a:extLst>
              <a:ext uri="{FF2B5EF4-FFF2-40B4-BE49-F238E27FC236}">
                <a16:creationId xmlns:a16="http://schemas.microsoft.com/office/drawing/2014/main" id="{DCC7580A-B1CA-4020-BA6E-4037ED1280D6}"/>
              </a:ext>
            </a:extLst>
          </p:cNvPr>
          <p:cNvSpPr>
            <a:spLocks noGrp="1"/>
          </p:cNvSpPr>
          <p:nvPr>
            <p:ph type="sldNum" sz="quarter" idx="12"/>
          </p:nvPr>
        </p:nvSpPr>
        <p:spPr/>
        <p:txBody>
          <a:bodyPr/>
          <a:lstStyle/>
          <a:p>
            <a:fld id="{1B2FD83D-13A1-4A35-81F7-35CDE0F8F3BD}" type="slidenum">
              <a:rPr lang="en-US" smtClean="0"/>
              <a:t>26</a:t>
            </a:fld>
            <a:endParaRPr lang="en-US" dirty="0"/>
          </a:p>
        </p:txBody>
      </p:sp>
    </p:spTree>
    <p:extLst>
      <p:ext uri="{BB962C8B-B14F-4D97-AF65-F5344CB8AC3E}">
        <p14:creationId xmlns:p14="http://schemas.microsoft.com/office/powerpoint/2010/main" val="2469799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08"/>
            <a:ext cx="8229600" cy="1143000"/>
          </a:xfrm>
        </p:spPr>
        <p:txBody>
          <a:bodyPr>
            <a:normAutofit/>
          </a:bodyPr>
          <a:lstStyle/>
          <a:p>
            <a:r>
              <a:rPr lang="en-US" sz="4800" b="1" dirty="0">
                <a:solidFill>
                  <a:srgbClr val="FFFF00"/>
                </a:solidFill>
                <a:effectLst>
                  <a:outerShdw blurRad="38100" dist="38100" dir="2700000" algn="tl">
                    <a:srgbClr val="000000">
                      <a:alpha val="43137"/>
                    </a:srgbClr>
                  </a:outerShdw>
                </a:effectLst>
              </a:rPr>
              <a:t>Cluster C (anxious, fearful)</a:t>
            </a:r>
          </a:p>
        </p:txBody>
      </p:sp>
      <p:sp>
        <p:nvSpPr>
          <p:cNvPr id="3" name="Content Placeholder 2"/>
          <p:cNvSpPr>
            <a:spLocks noGrp="1"/>
          </p:cNvSpPr>
          <p:nvPr>
            <p:ph idx="1"/>
          </p:nvPr>
        </p:nvSpPr>
        <p:spPr>
          <a:xfrm>
            <a:off x="457200" y="1066800"/>
            <a:ext cx="8229600" cy="5562600"/>
          </a:xfrm>
        </p:spPr>
        <p:txBody>
          <a:bodyPr>
            <a:normAutofit lnSpcReduction="10000"/>
          </a:bodyPr>
          <a:lstStyle/>
          <a:p>
            <a:pPr marL="0" lvl="0" indent="0">
              <a:lnSpc>
                <a:spcPct val="120000"/>
              </a:lnSpc>
              <a:buNone/>
            </a:pPr>
            <a:r>
              <a:rPr lang="en-US" sz="3000" b="1" u="sng" dirty="0"/>
              <a:t>Avoidant PD</a:t>
            </a:r>
            <a:r>
              <a:rPr lang="en-US" sz="3000" dirty="0"/>
              <a:t> – Socially incompetent, unappealing, or inferior</a:t>
            </a:r>
          </a:p>
          <a:p>
            <a:pPr>
              <a:lnSpc>
                <a:spcPct val="120000"/>
              </a:lnSpc>
              <a:buFont typeface="Arial" panose="020B0604020202020204" pitchFamily="34" charset="0"/>
              <a:buChar char="•"/>
            </a:pPr>
            <a:r>
              <a:rPr lang="en-US" sz="3000" dirty="0"/>
              <a:t>Constantly fears being criticized, rejected, and abandoned </a:t>
            </a:r>
          </a:p>
          <a:p>
            <a:pPr>
              <a:lnSpc>
                <a:spcPct val="120000"/>
              </a:lnSpc>
              <a:buFont typeface="Arial" panose="020B0604020202020204" pitchFamily="34" charset="0"/>
              <a:buChar char="•"/>
            </a:pPr>
            <a:r>
              <a:rPr lang="en-US" sz="3000" dirty="0"/>
              <a:t>Avoids social situations, guarded in intimate relationships </a:t>
            </a:r>
          </a:p>
          <a:p>
            <a:pPr>
              <a:lnSpc>
                <a:spcPct val="120000"/>
              </a:lnSpc>
              <a:buFont typeface="Arial" panose="020B0604020202020204" pitchFamily="34" charset="0"/>
              <a:buChar char="•"/>
            </a:pPr>
            <a:r>
              <a:rPr lang="en-US" sz="3000" dirty="0"/>
              <a:t>Focuses on the internal reactions of themselves and the perception of others, preventing them from behaving naturally or comfortably in social situations </a:t>
            </a:r>
          </a:p>
          <a:p>
            <a:endParaRPr lang="en-US" dirty="0"/>
          </a:p>
        </p:txBody>
      </p:sp>
      <p:sp>
        <p:nvSpPr>
          <p:cNvPr id="4" name="Slide Number Placeholder 3">
            <a:extLst>
              <a:ext uri="{FF2B5EF4-FFF2-40B4-BE49-F238E27FC236}">
                <a16:creationId xmlns:a16="http://schemas.microsoft.com/office/drawing/2014/main" id="{141C00F4-C0D0-4335-9E75-7FDC80830384}"/>
              </a:ext>
            </a:extLst>
          </p:cNvPr>
          <p:cNvSpPr>
            <a:spLocks noGrp="1"/>
          </p:cNvSpPr>
          <p:nvPr>
            <p:ph type="sldNum" sz="quarter" idx="12"/>
          </p:nvPr>
        </p:nvSpPr>
        <p:spPr/>
        <p:txBody>
          <a:bodyPr/>
          <a:lstStyle/>
          <a:p>
            <a:fld id="{65D2A343-6543-4869-A1CC-864ADA81AB47}" type="slidenum">
              <a:rPr lang="en-US" smtClean="0"/>
              <a:t>27</a:t>
            </a:fld>
            <a:endParaRPr lang="en-US" dirty="0"/>
          </a:p>
        </p:txBody>
      </p:sp>
    </p:spTree>
    <p:extLst>
      <p:ext uri="{BB962C8B-B14F-4D97-AF65-F5344CB8AC3E}">
        <p14:creationId xmlns:p14="http://schemas.microsoft.com/office/powerpoint/2010/main" val="2715532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457200"/>
            <a:ext cx="3286125" cy="4387146"/>
          </a:xfrm>
          <a:prstGeom prst="rect">
            <a:avLst/>
          </a:prstGeom>
        </p:spPr>
      </p:pic>
      <p:sp>
        <p:nvSpPr>
          <p:cNvPr id="3" name="TextBox 2"/>
          <p:cNvSpPr txBox="1"/>
          <p:nvPr/>
        </p:nvSpPr>
        <p:spPr>
          <a:xfrm rot="10800000" flipH="1" flipV="1">
            <a:off x="609600" y="5443954"/>
            <a:ext cx="8229600" cy="646331"/>
          </a:xfrm>
          <a:prstGeom prst="rect">
            <a:avLst/>
          </a:prstGeom>
          <a:noFill/>
        </p:spPr>
        <p:txBody>
          <a:bodyPr wrap="square" rtlCol="0">
            <a:spAutoFit/>
          </a:bodyPr>
          <a:lstStyle/>
          <a:p>
            <a:r>
              <a:rPr lang="en-US" sz="3600" dirty="0">
                <a:solidFill>
                  <a:schemeClr val="bg2"/>
                </a:solidFill>
              </a:rPr>
              <a:t>“Buster Bluth” in Arrested Development</a:t>
            </a:r>
          </a:p>
        </p:txBody>
      </p:sp>
      <p:sp>
        <p:nvSpPr>
          <p:cNvPr id="4" name="Slide Number Placeholder 3">
            <a:extLst>
              <a:ext uri="{FF2B5EF4-FFF2-40B4-BE49-F238E27FC236}">
                <a16:creationId xmlns:a16="http://schemas.microsoft.com/office/drawing/2014/main" id="{ED4C9894-1F96-4036-8725-2C8D5908CCCA}"/>
              </a:ext>
            </a:extLst>
          </p:cNvPr>
          <p:cNvSpPr>
            <a:spLocks noGrp="1"/>
          </p:cNvSpPr>
          <p:nvPr>
            <p:ph type="sldNum" sz="quarter" idx="12"/>
          </p:nvPr>
        </p:nvSpPr>
        <p:spPr/>
        <p:txBody>
          <a:bodyPr/>
          <a:lstStyle/>
          <a:p>
            <a:fld id="{1B2FD83D-13A1-4A35-81F7-35CDE0F8F3BD}" type="slidenum">
              <a:rPr lang="en-US" smtClean="0"/>
              <a:t>28</a:t>
            </a:fld>
            <a:endParaRPr lang="en-US" dirty="0"/>
          </a:p>
        </p:txBody>
      </p:sp>
    </p:spTree>
    <p:extLst>
      <p:ext uri="{BB962C8B-B14F-4D97-AF65-F5344CB8AC3E}">
        <p14:creationId xmlns:p14="http://schemas.microsoft.com/office/powerpoint/2010/main" val="39235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19" y="0"/>
            <a:ext cx="8229600" cy="1143000"/>
          </a:xfrm>
        </p:spPr>
        <p:txBody>
          <a:bodyPr>
            <a:normAutofit/>
          </a:bodyPr>
          <a:lstStyle/>
          <a:p>
            <a:r>
              <a:rPr lang="en-US" sz="4800" b="1" dirty="0">
                <a:solidFill>
                  <a:srgbClr val="FFFF00"/>
                </a:solidFill>
                <a:effectLst>
                  <a:outerShdw blurRad="38100" dist="38100" dir="2700000" algn="tl">
                    <a:srgbClr val="000000">
                      <a:alpha val="43137"/>
                    </a:srgbClr>
                  </a:outerShdw>
                </a:effectLst>
              </a:rPr>
              <a:t>Cluster C, cont.</a:t>
            </a:r>
          </a:p>
        </p:txBody>
      </p:sp>
      <p:sp>
        <p:nvSpPr>
          <p:cNvPr id="3" name="Content Placeholder 2"/>
          <p:cNvSpPr>
            <a:spLocks noGrp="1"/>
          </p:cNvSpPr>
          <p:nvPr>
            <p:ph idx="1"/>
          </p:nvPr>
        </p:nvSpPr>
        <p:spPr>
          <a:xfrm>
            <a:off x="228600" y="990600"/>
            <a:ext cx="8610600" cy="5562600"/>
          </a:xfrm>
        </p:spPr>
        <p:txBody>
          <a:bodyPr>
            <a:noAutofit/>
          </a:bodyPr>
          <a:lstStyle/>
          <a:p>
            <a:pPr marL="0" lvl="0" indent="0">
              <a:buNone/>
            </a:pPr>
            <a:r>
              <a:rPr lang="en-US" b="1" u="sng" dirty="0"/>
              <a:t>Dependent PD</a:t>
            </a:r>
            <a:r>
              <a:rPr lang="en-US" dirty="0"/>
              <a:t> Helpless in making everyday decisions, often surrenders important life decisions to others </a:t>
            </a:r>
          </a:p>
          <a:p>
            <a:pPr lvl="0">
              <a:buFont typeface="Arial" panose="020B0604020202020204" pitchFamily="34" charset="0"/>
              <a:buChar char="•"/>
            </a:pPr>
            <a:r>
              <a:rPr lang="en-US" dirty="0"/>
              <a:t>Fears abandonment and goes overboard to obtain/maintain relationships </a:t>
            </a:r>
          </a:p>
          <a:p>
            <a:pPr lvl="0">
              <a:buFont typeface="Arial" panose="020B0604020202020204" pitchFamily="34" charset="0"/>
              <a:buChar char="•"/>
            </a:pPr>
            <a:r>
              <a:rPr lang="en-US" dirty="0"/>
              <a:t>Little self-confidence, needs to be cared for </a:t>
            </a:r>
          </a:p>
          <a:p>
            <a:pPr lvl="0">
              <a:buFont typeface="Arial" panose="020B0604020202020204" pitchFamily="34" charset="0"/>
              <a:buChar char="•"/>
            </a:pPr>
            <a:r>
              <a:rPr lang="en-US" dirty="0"/>
              <a:t>Maintains a naïve and childlike perspective</a:t>
            </a:r>
          </a:p>
          <a:p>
            <a:pPr lvl="0">
              <a:buFont typeface="Arial" panose="020B0604020202020204" pitchFamily="34" charset="0"/>
              <a:buChar char="•"/>
            </a:pPr>
            <a:r>
              <a:rPr lang="en-US" dirty="0"/>
              <a:t>Displays little insight into themselves or others</a:t>
            </a:r>
          </a:p>
          <a:p>
            <a:pPr lvl="0">
              <a:buFont typeface="Arial" panose="020B0604020202020204" pitchFamily="34" charset="0"/>
              <a:buChar char="•"/>
            </a:pPr>
            <a:r>
              <a:rPr lang="en-US" dirty="0"/>
              <a:t>Excessive dependency leaves them vulnerable to abuse and exploitation </a:t>
            </a:r>
          </a:p>
        </p:txBody>
      </p:sp>
      <p:sp>
        <p:nvSpPr>
          <p:cNvPr id="4" name="Slide Number Placeholder 3">
            <a:extLst>
              <a:ext uri="{FF2B5EF4-FFF2-40B4-BE49-F238E27FC236}">
                <a16:creationId xmlns:a16="http://schemas.microsoft.com/office/drawing/2014/main" id="{D09E5F6B-5A79-47CD-AACC-F2B221C4B1EB}"/>
              </a:ext>
            </a:extLst>
          </p:cNvPr>
          <p:cNvSpPr>
            <a:spLocks noGrp="1"/>
          </p:cNvSpPr>
          <p:nvPr>
            <p:ph type="sldNum" sz="quarter" idx="12"/>
          </p:nvPr>
        </p:nvSpPr>
        <p:spPr/>
        <p:txBody>
          <a:bodyPr/>
          <a:lstStyle/>
          <a:p>
            <a:fld id="{65D2A343-6543-4869-A1CC-864ADA81AB47}" type="slidenum">
              <a:rPr lang="en-US" smtClean="0"/>
              <a:t>29</a:t>
            </a:fld>
            <a:endParaRPr lang="en-US" dirty="0"/>
          </a:p>
        </p:txBody>
      </p:sp>
    </p:spTree>
    <p:extLst>
      <p:ext uri="{BB962C8B-B14F-4D97-AF65-F5344CB8AC3E}">
        <p14:creationId xmlns:p14="http://schemas.microsoft.com/office/powerpoint/2010/main" val="115731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effectLst>
            <a:outerShdw blurRad="50800" dist="38100" dir="2700000" algn="tl" rotWithShape="0">
              <a:prstClr val="black">
                <a:alpha val="40000"/>
              </a:prstClr>
            </a:outerShdw>
          </a:effectLst>
        </p:spPr>
        <p:txBody>
          <a:bodyPr>
            <a:normAutofit/>
          </a:bodyPr>
          <a:lstStyle/>
          <a:p>
            <a:r>
              <a:rPr lang="en-US" sz="4800" b="1" dirty="0">
                <a:solidFill>
                  <a:srgbClr val="FFFF00"/>
                </a:solidFill>
              </a:rPr>
              <a:t>Single Axis in DSM-V</a:t>
            </a:r>
          </a:p>
        </p:txBody>
      </p:sp>
      <p:sp>
        <p:nvSpPr>
          <p:cNvPr id="3" name="Content Placeholder 2"/>
          <p:cNvSpPr>
            <a:spLocks noGrp="1"/>
          </p:cNvSpPr>
          <p:nvPr>
            <p:ph idx="1"/>
          </p:nvPr>
        </p:nvSpPr>
        <p:spPr>
          <a:xfrm>
            <a:off x="304800" y="914400"/>
            <a:ext cx="8229600" cy="4876800"/>
          </a:xfrm>
        </p:spPr>
        <p:txBody>
          <a:bodyPr>
            <a:noAutofit/>
          </a:bodyPr>
          <a:lstStyle/>
          <a:p>
            <a:r>
              <a:rPr lang="en-US" dirty="0"/>
              <a:t>Originally, personality disorders were placed on Axis II to receive greater attention</a:t>
            </a:r>
          </a:p>
          <a:p>
            <a:r>
              <a:rPr lang="en-US" dirty="0"/>
              <a:t>Burdensome and time consuming</a:t>
            </a:r>
          </a:p>
          <a:p>
            <a:r>
              <a:rPr lang="en-US" dirty="0"/>
              <a:t>No fundamental difference between disorders described on DSM-IV’s Axis I and II </a:t>
            </a:r>
          </a:p>
          <a:p>
            <a:r>
              <a:rPr lang="en-US" dirty="0"/>
              <a:t>DSM-5 shifted to single axis system combining the first three axes from past editions of DSM into one axis with all mental and other medical diagnoses </a:t>
            </a:r>
          </a:p>
          <a:p>
            <a:pPr marL="0" indent="0">
              <a:buNone/>
            </a:pPr>
            <a:r>
              <a:rPr lang="en-US" dirty="0"/>
              <a:t>(2013, American Psychiatric Association Press. Personality Disorders Fact Sheet)</a:t>
            </a:r>
          </a:p>
        </p:txBody>
      </p:sp>
      <p:sp>
        <p:nvSpPr>
          <p:cNvPr id="4" name="Slide Number Placeholder 3">
            <a:extLst>
              <a:ext uri="{FF2B5EF4-FFF2-40B4-BE49-F238E27FC236}">
                <a16:creationId xmlns:a16="http://schemas.microsoft.com/office/drawing/2014/main" id="{DFD1F60D-2822-4B4E-A3C7-A3884BE83A10}"/>
              </a:ext>
            </a:extLst>
          </p:cNvPr>
          <p:cNvSpPr>
            <a:spLocks noGrp="1"/>
          </p:cNvSpPr>
          <p:nvPr>
            <p:ph type="sldNum" sz="quarter" idx="12"/>
          </p:nvPr>
        </p:nvSpPr>
        <p:spPr/>
        <p:txBody>
          <a:bodyPr/>
          <a:lstStyle/>
          <a:p>
            <a:fld id="{65D2A343-6543-4869-A1CC-864ADA81AB47}" type="slidenum">
              <a:rPr lang="en-US" smtClean="0"/>
              <a:t>3</a:t>
            </a:fld>
            <a:endParaRPr lang="en-US" dirty="0"/>
          </a:p>
        </p:txBody>
      </p:sp>
    </p:spTree>
    <p:extLst>
      <p:ext uri="{BB962C8B-B14F-4D97-AF65-F5344CB8AC3E}">
        <p14:creationId xmlns:p14="http://schemas.microsoft.com/office/powerpoint/2010/main" val="2557244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283855"/>
            <a:ext cx="7010400" cy="4012686"/>
          </a:xfrm>
          <a:prstGeom prst="rect">
            <a:avLst/>
          </a:prstGeom>
        </p:spPr>
      </p:pic>
      <p:sp>
        <p:nvSpPr>
          <p:cNvPr id="3" name="TextBox 2"/>
          <p:cNvSpPr txBox="1"/>
          <p:nvPr/>
        </p:nvSpPr>
        <p:spPr>
          <a:xfrm>
            <a:off x="457200" y="5486400"/>
            <a:ext cx="8458200" cy="646331"/>
          </a:xfrm>
          <a:prstGeom prst="rect">
            <a:avLst/>
          </a:prstGeom>
          <a:noFill/>
        </p:spPr>
        <p:txBody>
          <a:bodyPr wrap="square" rtlCol="0">
            <a:spAutoFit/>
          </a:bodyPr>
          <a:lstStyle/>
          <a:p>
            <a:pPr algn="ctr"/>
            <a:r>
              <a:rPr lang="en-US" sz="3600" dirty="0">
                <a:solidFill>
                  <a:schemeClr val="bg2"/>
                </a:solidFill>
              </a:rPr>
              <a:t>Leonardo DiCaprio as Howard Hughes</a:t>
            </a:r>
          </a:p>
        </p:txBody>
      </p:sp>
      <p:sp>
        <p:nvSpPr>
          <p:cNvPr id="4" name="Slide Number Placeholder 3">
            <a:extLst>
              <a:ext uri="{FF2B5EF4-FFF2-40B4-BE49-F238E27FC236}">
                <a16:creationId xmlns:a16="http://schemas.microsoft.com/office/drawing/2014/main" id="{CFEB9A3D-0567-471F-A034-A010AF92F4E7}"/>
              </a:ext>
            </a:extLst>
          </p:cNvPr>
          <p:cNvSpPr>
            <a:spLocks noGrp="1"/>
          </p:cNvSpPr>
          <p:nvPr>
            <p:ph type="sldNum" sz="quarter" idx="12"/>
          </p:nvPr>
        </p:nvSpPr>
        <p:spPr/>
        <p:txBody>
          <a:bodyPr/>
          <a:lstStyle/>
          <a:p>
            <a:fld id="{1B2FD83D-13A1-4A35-81F7-35CDE0F8F3BD}" type="slidenum">
              <a:rPr lang="en-US" smtClean="0"/>
              <a:t>30</a:t>
            </a:fld>
            <a:endParaRPr lang="en-US" dirty="0"/>
          </a:p>
        </p:txBody>
      </p:sp>
    </p:spTree>
    <p:extLst>
      <p:ext uri="{BB962C8B-B14F-4D97-AF65-F5344CB8AC3E}">
        <p14:creationId xmlns:p14="http://schemas.microsoft.com/office/powerpoint/2010/main" val="2265710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800" b="1" dirty="0">
                <a:solidFill>
                  <a:srgbClr val="FFFF00"/>
                </a:solidFill>
                <a:effectLst>
                  <a:outerShdw blurRad="38100" dist="38100" dir="2700000" algn="tl">
                    <a:srgbClr val="000000">
                      <a:alpha val="43137"/>
                    </a:srgbClr>
                  </a:outerShdw>
                </a:effectLst>
              </a:rPr>
              <a:t>Cluster C, cont.</a:t>
            </a:r>
          </a:p>
        </p:txBody>
      </p:sp>
      <p:sp>
        <p:nvSpPr>
          <p:cNvPr id="3" name="Content Placeholder 2"/>
          <p:cNvSpPr>
            <a:spLocks noGrp="1"/>
          </p:cNvSpPr>
          <p:nvPr>
            <p:ph idx="1"/>
          </p:nvPr>
        </p:nvSpPr>
        <p:spPr>
          <a:xfrm>
            <a:off x="457200" y="990600"/>
            <a:ext cx="8229600" cy="5943600"/>
          </a:xfrm>
        </p:spPr>
        <p:txBody>
          <a:bodyPr>
            <a:noAutofit/>
          </a:bodyPr>
          <a:lstStyle/>
          <a:p>
            <a:pPr marL="0" lvl="0" indent="0">
              <a:buNone/>
            </a:pPr>
            <a:r>
              <a:rPr lang="en-US" sz="3600" b="1" u="sng" dirty="0"/>
              <a:t>Obsessive-Compulsive PD</a:t>
            </a:r>
            <a:r>
              <a:rPr lang="en-US" sz="3600" dirty="0"/>
              <a:t> – Focuses excessively on often rigid rules, regulations, and orderliness at the expense of being open and flexible</a:t>
            </a:r>
          </a:p>
          <a:p>
            <a:pPr lvl="0">
              <a:buFont typeface="Arial" panose="020B0604020202020204" pitchFamily="34" charset="0"/>
              <a:buChar char="•"/>
            </a:pPr>
            <a:r>
              <a:rPr lang="en-US" sz="3600" dirty="0"/>
              <a:t>Perfectionism</a:t>
            </a:r>
          </a:p>
          <a:p>
            <a:pPr lvl="0">
              <a:buFont typeface="Arial" panose="020B0604020202020204" pitchFamily="34" charset="0"/>
              <a:buChar char="•"/>
            </a:pPr>
            <a:r>
              <a:rPr lang="en-US" sz="3600" dirty="0"/>
              <a:t>Tendency to focus on lists at expense of social relationships</a:t>
            </a:r>
          </a:p>
          <a:p>
            <a:pPr lvl="0">
              <a:buFont typeface="Arial" panose="020B0604020202020204" pitchFamily="34" charset="0"/>
              <a:buChar char="•"/>
            </a:pPr>
            <a:r>
              <a:rPr lang="en-US" sz="3600" dirty="0"/>
              <a:t>Perceived as controlling, miserly, excessively rigid, stubborn</a:t>
            </a:r>
          </a:p>
        </p:txBody>
      </p:sp>
      <p:sp>
        <p:nvSpPr>
          <p:cNvPr id="4" name="Slide Number Placeholder 3">
            <a:extLst>
              <a:ext uri="{FF2B5EF4-FFF2-40B4-BE49-F238E27FC236}">
                <a16:creationId xmlns:a16="http://schemas.microsoft.com/office/drawing/2014/main" id="{88A534AB-F5A3-4B21-A7A1-0D9B14885113}"/>
              </a:ext>
            </a:extLst>
          </p:cNvPr>
          <p:cNvSpPr>
            <a:spLocks noGrp="1"/>
          </p:cNvSpPr>
          <p:nvPr>
            <p:ph type="sldNum" sz="quarter" idx="12"/>
          </p:nvPr>
        </p:nvSpPr>
        <p:spPr/>
        <p:txBody>
          <a:bodyPr/>
          <a:lstStyle/>
          <a:p>
            <a:fld id="{65D2A343-6543-4869-A1CC-864ADA81AB47}" type="slidenum">
              <a:rPr lang="en-US" smtClean="0"/>
              <a:t>31</a:t>
            </a:fld>
            <a:endParaRPr lang="en-US" dirty="0"/>
          </a:p>
        </p:txBody>
      </p:sp>
    </p:spTree>
    <p:extLst>
      <p:ext uri="{BB962C8B-B14F-4D97-AF65-F5344CB8AC3E}">
        <p14:creationId xmlns:p14="http://schemas.microsoft.com/office/powerpoint/2010/main" val="981106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7813"/>
            <a:ext cx="8686800" cy="1143000"/>
          </a:xfrm>
          <a:noFill/>
          <a:ln>
            <a:noFill/>
          </a:ln>
        </p:spPr>
        <p:txBody>
          <a:bodyPr/>
          <a:lstStyle/>
          <a:p>
            <a:r>
              <a:rPr lang="en-US" sz="4800" b="1" dirty="0">
                <a:solidFill>
                  <a:srgbClr val="0070C0"/>
                </a:solidFill>
                <a:effectLst>
                  <a:outerShdw blurRad="38100" dist="38100" dir="2700000" algn="tl">
                    <a:srgbClr val="000000">
                      <a:alpha val="43137"/>
                    </a:srgbClr>
                  </a:outerShdw>
                </a:effectLst>
              </a:rPr>
              <a:t>Management and Treatment</a:t>
            </a:r>
          </a:p>
        </p:txBody>
      </p:sp>
      <p:sp>
        <p:nvSpPr>
          <p:cNvPr id="3" name="Content Placeholder 2"/>
          <p:cNvSpPr>
            <a:spLocks noGrp="1"/>
          </p:cNvSpPr>
          <p:nvPr>
            <p:ph idx="1"/>
          </p:nvPr>
        </p:nvSpPr>
        <p:spPr/>
        <p:txBody>
          <a:bodyPr/>
          <a:lstStyle/>
          <a:p>
            <a:pPr marL="0" indent="0">
              <a:buNone/>
            </a:pPr>
            <a:r>
              <a:rPr lang="en-US" dirty="0"/>
              <a:t>Newhart SNL skit – </a:t>
            </a:r>
          </a:p>
          <a:p>
            <a:pPr marL="0" indent="0">
              <a:buNone/>
            </a:pPr>
            <a:r>
              <a:rPr lang="en-US" dirty="0"/>
              <a:t>“Just Stop It”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828800"/>
            <a:ext cx="3276600" cy="494220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866" y="2805112"/>
            <a:ext cx="4272699" cy="3200400"/>
          </a:xfrm>
          <a:prstGeom prst="rect">
            <a:avLst/>
          </a:prstGeom>
        </p:spPr>
      </p:pic>
      <p:sp>
        <p:nvSpPr>
          <p:cNvPr id="6" name="Slide Number Placeholder 5">
            <a:extLst>
              <a:ext uri="{FF2B5EF4-FFF2-40B4-BE49-F238E27FC236}">
                <a16:creationId xmlns:a16="http://schemas.microsoft.com/office/drawing/2014/main" id="{5C767BFC-954C-41E0-829C-922EF56A9292}"/>
              </a:ext>
            </a:extLst>
          </p:cNvPr>
          <p:cNvSpPr>
            <a:spLocks noGrp="1"/>
          </p:cNvSpPr>
          <p:nvPr>
            <p:ph type="sldNum" sz="quarter" idx="12"/>
          </p:nvPr>
        </p:nvSpPr>
        <p:spPr/>
        <p:txBody>
          <a:bodyPr/>
          <a:lstStyle/>
          <a:p>
            <a:fld id="{1B2FD83D-13A1-4A35-81F7-35CDE0F8F3BD}" type="slidenum">
              <a:rPr lang="en-US" smtClean="0"/>
              <a:t>32</a:t>
            </a:fld>
            <a:endParaRPr lang="en-US" dirty="0"/>
          </a:p>
        </p:txBody>
      </p:sp>
    </p:spTree>
    <p:extLst>
      <p:ext uri="{BB962C8B-B14F-4D97-AF65-F5344CB8AC3E}">
        <p14:creationId xmlns:p14="http://schemas.microsoft.com/office/powerpoint/2010/main" val="686532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800" b="1" dirty="0">
                <a:solidFill>
                  <a:srgbClr val="FFFF00"/>
                </a:solidFill>
                <a:effectLst>
                  <a:outerShdw blurRad="38100" dist="38100" dir="2700000" algn="tl">
                    <a:srgbClr val="000000">
                      <a:alpha val="43137"/>
                    </a:srgbClr>
                  </a:outerShdw>
                </a:effectLst>
              </a:rPr>
              <a:t>Treatment Options</a:t>
            </a:r>
          </a:p>
        </p:txBody>
      </p:sp>
      <p:sp>
        <p:nvSpPr>
          <p:cNvPr id="3" name="Content Placeholder 2"/>
          <p:cNvSpPr>
            <a:spLocks noGrp="1"/>
          </p:cNvSpPr>
          <p:nvPr>
            <p:ph idx="1"/>
          </p:nvPr>
        </p:nvSpPr>
        <p:spPr/>
        <p:txBody>
          <a:bodyPr>
            <a:noAutofit/>
          </a:bodyPr>
          <a:lstStyle/>
          <a:p>
            <a:pPr lvl="0">
              <a:lnSpc>
                <a:spcPct val="120000"/>
              </a:lnSpc>
            </a:pPr>
            <a:r>
              <a:rPr lang="en-US" sz="3600" dirty="0"/>
              <a:t>Borderline: Dialectic Behavior Therapy (DBT); Mentalization-Based Treatment</a:t>
            </a:r>
          </a:p>
          <a:p>
            <a:pPr lvl="0">
              <a:lnSpc>
                <a:spcPct val="120000"/>
              </a:lnSpc>
            </a:pPr>
            <a:r>
              <a:rPr lang="en-US" sz="3600" dirty="0"/>
              <a:t>Antisocial: Schema Therapy</a:t>
            </a:r>
          </a:p>
          <a:p>
            <a:pPr lvl="0">
              <a:lnSpc>
                <a:spcPct val="120000"/>
              </a:lnSpc>
            </a:pPr>
            <a:r>
              <a:rPr lang="en-US" sz="3600" dirty="0"/>
              <a:t>Narcissistic: Psychodynamic, Schema Therapy</a:t>
            </a:r>
          </a:p>
          <a:p>
            <a:pPr lvl="0">
              <a:lnSpc>
                <a:spcPct val="120000"/>
              </a:lnSpc>
            </a:pPr>
            <a:r>
              <a:rPr lang="en-US" sz="3600" dirty="0"/>
              <a:t>Histrionic: Psychodynamic</a:t>
            </a:r>
          </a:p>
          <a:p>
            <a:pPr lvl="0">
              <a:lnSpc>
                <a:spcPct val="120000"/>
              </a:lnSpc>
            </a:pPr>
            <a:endParaRPr lang="en-US" sz="3200" dirty="0"/>
          </a:p>
          <a:p>
            <a:pPr marL="0" lvl="0" indent="0" algn="r">
              <a:lnSpc>
                <a:spcPct val="120000"/>
              </a:lnSpc>
              <a:buNone/>
            </a:pPr>
            <a:r>
              <a:rPr lang="en-US" sz="3200" dirty="0"/>
              <a:t>Cont.</a:t>
            </a:r>
          </a:p>
        </p:txBody>
      </p:sp>
      <p:sp>
        <p:nvSpPr>
          <p:cNvPr id="4" name="Slide Number Placeholder 3">
            <a:extLst>
              <a:ext uri="{FF2B5EF4-FFF2-40B4-BE49-F238E27FC236}">
                <a16:creationId xmlns:a16="http://schemas.microsoft.com/office/drawing/2014/main" id="{926070DA-9777-4741-8BE7-8EE43E8F9364}"/>
              </a:ext>
            </a:extLst>
          </p:cNvPr>
          <p:cNvSpPr>
            <a:spLocks noGrp="1"/>
          </p:cNvSpPr>
          <p:nvPr>
            <p:ph type="sldNum" sz="quarter" idx="12"/>
          </p:nvPr>
        </p:nvSpPr>
        <p:spPr/>
        <p:txBody>
          <a:bodyPr/>
          <a:lstStyle/>
          <a:p>
            <a:fld id="{65D2A343-6543-4869-A1CC-864ADA81AB47}" type="slidenum">
              <a:rPr lang="en-US" smtClean="0"/>
              <a:t>33</a:t>
            </a:fld>
            <a:endParaRPr lang="en-US" dirty="0"/>
          </a:p>
        </p:txBody>
      </p:sp>
    </p:spTree>
    <p:extLst>
      <p:ext uri="{BB962C8B-B14F-4D97-AF65-F5344CB8AC3E}">
        <p14:creationId xmlns:p14="http://schemas.microsoft.com/office/powerpoint/2010/main" val="3333070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FF00"/>
                </a:solidFill>
                <a:effectLst>
                  <a:outerShdw blurRad="38100" dist="38100" dir="2700000" algn="tl">
                    <a:srgbClr val="000000">
                      <a:alpha val="43137"/>
                    </a:srgbClr>
                  </a:outerShdw>
                </a:effectLst>
              </a:rPr>
              <a:t>Treatment Options</a:t>
            </a:r>
          </a:p>
        </p:txBody>
      </p:sp>
      <p:sp>
        <p:nvSpPr>
          <p:cNvPr id="3" name="Content Placeholder 2"/>
          <p:cNvSpPr>
            <a:spLocks noGrp="1"/>
          </p:cNvSpPr>
          <p:nvPr>
            <p:ph idx="1"/>
          </p:nvPr>
        </p:nvSpPr>
        <p:spPr/>
        <p:txBody>
          <a:bodyPr>
            <a:noAutofit/>
          </a:bodyPr>
          <a:lstStyle/>
          <a:p>
            <a:pPr>
              <a:lnSpc>
                <a:spcPct val="120000"/>
              </a:lnSpc>
            </a:pPr>
            <a:r>
              <a:rPr lang="en-US" sz="3600" dirty="0"/>
              <a:t>Schizotypal, Schizoid, Paranoid: Medication; Social Skills Training</a:t>
            </a:r>
          </a:p>
          <a:p>
            <a:pPr>
              <a:lnSpc>
                <a:spcPct val="120000"/>
              </a:lnSpc>
            </a:pPr>
            <a:r>
              <a:rPr lang="en-US" sz="3600" dirty="0"/>
              <a:t>Avoidant, Obsessive-Compulsive, Dependent: Behavioral; Social Skills Training; Psychodynamic; Medication</a:t>
            </a:r>
          </a:p>
        </p:txBody>
      </p:sp>
      <p:sp>
        <p:nvSpPr>
          <p:cNvPr id="4" name="Slide Number Placeholder 3">
            <a:extLst>
              <a:ext uri="{FF2B5EF4-FFF2-40B4-BE49-F238E27FC236}">
                <a16:creationId xmlns:a16="http://schemas.microsoft.com/office/drawing/2014/main" id="{3A60D0F7-6DE3-4855-AE17-C49DCE91D9F4}"/>
              </a:ext>
            </a:extLst>
          </p:cNvPr>
          <p:cNvSpPr>
            <a:spLocks noGrp="1"/>
          </p:cNvSpPr>
          <p:nvPr>
            <p:ph type="sldNum" sz="quarter" idx="12"/>
          </p:nvPr>
        </p:nvSpPr>
        <p:spPr/>
        <p:txBody>
          <a:bodyPr/>
          <a:lstStyle/>
          <a:p>
            <a:fld id="{65D2A343-6543-4869-A1CC-864ADA81AB47}" type="slidenum">
              <a:rPr lang="en-US" smtClean="0"/>
              <a:t>34</a:t>
            </a:fld>
            <a:endParaRPr lang="en-US" dirty="0"/>
          </a:p>
        </p:txBody>
      </p:sp>
    </p:spTree>
    <p:extLst>
      <p:ext uri="{BB962C8B-B14F-4D97-AF65-F5344CB8AC3E}">
        <p14:creationId xmlns:p14="http://schemas.microsoft.com/office/powerpoint/2010/main" val="1130471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D86774A-0A7D-486D-851C-DC0C68D50ED0}"/>
              </a:ext>
            </a:extLst>
          </p:cNvPr>
          <p:cNvSpPr>
            <a:spLocks noGrp="1"/>
          </p:cNvSpPr>
          <p:nvPr>
            <p:ph idx="1"/>
          </p:nvPr>
        </p:nvSpPr>
        <p:spPr>
          <a:xfrm>
            <a:off x="457200" y="2514600"/>
            <a:ext cx="8229600" cy="5592763"/>
          </a:xfrm>
        </p:spPr>
        <p:txBody>
          <a:bodyPr>
            <a:normAutofit/>
          </a:bodyPr>
          <a:lstStyle/>
          <a:p>
            <a:pPr marL="0" indent="0" algn="ctr">
              <a:buNone/>
            </a:pPr>
            <a:r>
              <a:rPr lang="en-US" sz="8800" b="1" dirty="0">
                <a:solidFill>
                  <a:srgbClr val="FFFF00"/>
                </a:solidFill>
                <a:effectLst>
                  <a:outerShdw blurRad="38100" dist="38100" dir="2700000" algn="tl">
                    <a:srgbClr val="000000">
                      <a:alpha val="43137"/>
                    </a:srgbClr>
                  </a:outerShdw>
                </a:effectLst>
              </a:rPr>
              <a:t>Thank you!</a:t>
            </a:r>
          </a:p>
        </p:txBody>
      </p:sp>
      <p:sp>
        <p:nvSpPr>
          <p:cNvPr id="7" name="Slide Number Placeholder 6">
            <a:extLst>
              <a:ext uri="{FF2B5EF4-FFF2-40B4-BE49-F238E27FC236}">
                <a16:creationId xmlns:a16="http://schemas.microsoft.com/office/drawing/2014/main" id="{EBB62B53-2609-43CB-9C0E-1B7621855A34}"/>
              </a:ext>
            </a:extLst>
          </p:cNvPr>
          <p:cNvSpPr>
            <a:spLocks noGrp="1"/>
          </p:cNvSpPr>
          <p:nvPr>
            <p:ph type="sldNum" sz="quarter" idx="12"/>
          </p:nvPr>
        </p:nvSpPr>
        <p:spPr/>
        <p:txBody>
          <a:bodyPr/>
          <a:lstStyle/>
          <a:p>
            <a:fld id="{65D2A343-6543-4869-A1CC-864ADA81AB47}" type="slidenum">
              <a:rPr lang="en-US" smtClean="0"/>
              <a:t>35</a:t>
            </a:fld>
            <a:endParaRPr lang="en-US" dirty="0"/>
          </a:p>
        </p:txBody>
      </p:sp>
    </p:spTree>
    <p:extLst>
      <p:ext uri="{BB962C8B-B14F-4D97-AF65-F5344CB8AC3E}">
        <p14:creationId xmlns:p14="http://schemas.microsoft.com/office/powerpoint/2010/main" val="31626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6082" name="Picture 3">
            <a:extLst>
              <a:ext uri="{FF2B5EF4-FFF2-40B4-BE49-F238E27FC236}">
                <a16:creationId xmlns:a16="http://schemas.microsoft.com/office/drawing/2014/main" id="{DB3713D5-08C1-4455-A07B-C3C09FDB7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3840163"/>
            <a:ext cx="2857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4">
            <a:extLst>
              <a:ext uri="{FF2B5EF4-FFF2-40B4-BE49-F238E27FC236}">
                <a16:creationId xmlns:a16="http://schemas.microsoft.com/office/drawing/2014/main" id="{DBEBE3F9-92C4-425C-941A-75EB5279B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3840163"/>
            <a:ext cx="2857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4" name="Rectangle 7">
            <a:extLst>
              <a:ext uri="{FF2B5EF4-FFF2-40B4-BE49-F238E27FC236}">
                <a16:creationId xmlns:a16="http://schemas.microsoft.com/office/drawing/2014/main" id="{034288F9-23DF-4A1C-B1F7-ADE0448607BD}"/>
              </a:ext>
            </a:extLst>
          </p:cNvPr>
          <p:cNvSpPr>
            <a:spLocks noChangeArrowheads="1"/>
          </p:cNvSpPr>
          <p:nvPr/>
        </p:nvSpPr>
        <p:spPr bwMode="auto">
          <a:xfrm>
            <a:off x="650875" y="6553200"/>
            <a:ext cx="8050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Presented at: 2017 CACJ Accountability Court Conference – Athens, GA</a:t>
            </a:r>
            <a:endParaRPr kumimoji="0" lang="en-US" altLang="en-US" sz="1400" b="1" i="1"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46085" name="Text Box 8">
            <a:extLst>
              <a:ext uri="{FF2B5EF4-FFF2-40B4-BE49-F238E27FC236}">
                <a16:creationId xmlns:a16="http://schemas.microsoft.com/office/drawing/2014/main" id="{4079DB82-3301-4F26-B74B-BDFD3C2E42BC}"/>
              </a:ext>
            </a:extLst>
          </p:cNvPr>
          <p:cNvSpPr txBox="1">
            <a:spLocks noChangeArrowheads="1"/>
          </p:cNvSpPr>
          <p:nvPr/>
        </p:nvSpPr>
        <p:spPr bwMode="auto">
          <a:xfrm>
            <a:off x="1092200" y="3187700"/>
            <a:ext cx="6867525" cy="44148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defRPr/>
            </a:pPr>
            <a:r>
              <a:rPr kumimoji="0" lang="en-US" altLang="en-US" sz="33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Kevin Baldwin, Ph.D.</a:t>
            </a:r>
          </a:p>
          <a:p>
            <a:pPr marL="0" marR="0" lvl="0" indent="0" algn="ctr" defTabSz="914400" rtl="0" eaLnBrk="1" fontAlgn="base" latinLnBrk="0" hangingPunct="1">
              <a:lnSpc>
                <a:spcPct val="105000"/>
              </a:lnSpc>
              <a:spcBef>
                <a:spcPct val="0"/>
              </a:spcBef>
              <a:spcAft>
                <a:spcPct val="0"/>
              </a:spcAft>
              <a:buClrTx/>
              <a:buSzTx/>
              <a:buFontTx/>
              <a:buNone/>
              <a:tabLst/>
              <a:defRPr/>
            </a:pPr>
            <a:r>
              <a:rPr kumimoji="0" lang="en-US" altLang="en-US" sz="25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Applied Research Services, Inc.</a:t>
            </a:r>
          </a:p>
          <a:p>
            <a:pPr marL="0" marR="0" lvl="0" indent="0" algn="ctr" defTabSz="914400" rtl="0" eaLnBrk="1" fontAlgn="base" latinLnBrk="0" hangingPunct="1">
              <a:lnSpc>
                <a:spcPct val="105000"/>
              </a:lnSpc>
              <a:spcBef>
                <a:spcPct val="0"/>
              </a:spcBef>
              <a:spcAft>
                <a:spcPct val="0"/>
              </a:spcAft>
              <a:buClrTx/>
              <a:buSzTx/>
              <a:buFontTx/>
              <a:buNone/>
              <a:tabLst/>
              <a:defRPr/>
            </a:pPr>
            <a:r>
              <a:rPr kumimoji="0" lang="en-US" altLang="en-US" sz="25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Voice: 404-881-1120</a:t>
            </a:r>
          </a:p>
          <a:p>
            <a:pPr marL="0" marR="0" lvl="0" indent="0" algn="ctr" defTabSz="914400" rtl="0" eaLnBrk="1" fontAlgn="base" latinLnBrk="0" hangingPunct="1">
              <a:lnSpc>
                <a:spcPct val="105000"/>
              </a:lnSpc>
              <a:spcBef>
                <a:spcPct val="0"/>
              </a:spcBef>
              <a:spcAft>
                <a:spcPct val="0"/>
              </a:spcAft>
              <a:buClrTx/>
              <a:buSzTx/>
              <a:buFontTx/>
              <a:buNone/>
              <a:tabLst/>
              <a:defRPr/>
            </a:pPr>
            <a:r>
              <a:rPr kumimoji="0" lang="en-US" altLang="en-US" sz="25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kbaldwin@ars-corp.com</a:t>
            </a:r>
          </a:p>
          <a:p>
            <a:pPr marL="0" marR="0" lvl="0" indent="0" algn="ctr" defTabSz="914400" rtl="0" eaLnBrk="1" fontAlgn="base" latinLnBrk="0" hangingPunct="1">
              <a:lnSpc>
                <a:spcPct val="105000"/>
              </a:lnSpc>
              <a:spcBef>
                <a:spcPct val="0"/>
              </a:spcBef>
              <a:spcAft>
                <a:spcPct val="0"/>
              </a:spcAft>
              <a:buClrTx/>
              <a:buSzTx/>
              <a:buFontTx/>
              <a:buNone/>
              <a:tabLst/>
              <a:defRPr/>
            </a:pPr>
            <a:endParaRPr kumimoji="0" lang="en-US" altLang="en-US" sz="25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www.ars-corp.com</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3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5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a:p>
            <a:pPr marL="0" marR="0" lvl="0" indent="0" algn="ctr" defTabSz="914400" rtl="0" eaLnBrk="1" fontAlgn="base" latinLnBrk="0" hangingPunct="1">
              <a:lnSpc>
                <a:spcPct val="105000"/>
              </a:lnSpc>
              <a:spcBef>
                <a:spcPct val="0"/>
              </a:spcBef>
              <a:spcAft>
                <a:spcPct val="0"/>
              </a:spcAft>
              <a:buClrTx/>
              <a:buSzTx/>
              <a:buFontTx/>
              <a:buNone/>
              <a:tabLst/>
              <a:defRPr/>
            </a:pPr>
            <a:endParaRPr kumimoji="0" lang="en-US" altLang="en-US" sz="25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a:p>
            <a:pPr marL="0" marR="0" lvl="0" indent="0" algn="ctr" defTabSz="914400" rtl="0" eaLnBrk="1" fontAlgn="base" latinLnBrk="0" hangingPunct="1">
              <a:lnSpc>
                <a:spcPct val="105000"/>
              </a:lnSpc>
              <a:spcBef>
                <a:spcPct val="0"/>
              </a:spcBef>
              <a:spcAft>
                <a:spcPct val="0"/>
              </a:spcAft>
              <a:buClrTx/>
              <a:buSzTx/>
              <a:buFontTx/>
              <a:buNone/>
              <a:tabLst/>
              <a:defRPr/>
            </a:pPr>
            <a:endParaRPr kumimoji="0" lang="en-US" altLang="en-US" sz="25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pic>
        <p:nvPicPr>
          <p:cNvPr id="46086" name="Picture 6">
            <a:extLst>
              <a:ext uri="{FF2B5EF4-FFF2-40B4-BE49-F238E27FC236}">
                <a16:creationId xmlns:a16="http://schemas.microsoft.com/office/drawing/2014/main" id="{D2062983-3303-4D71-B64A-E0A6F6CE3C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8963" y="395288"/>
            <a:ext cx="5624512"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97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BBDCF44-E790-4523-B417-20BF6A9F19A6}"/>
              </a:ext>
            </a:extLst>
          </p:cNvPr>
          <p:cNvSpPr>
            <a:spLocks noChangeArrowheads="1"/>
          </p:cNvSpPr>
          <p:nvPr/>
        </p:nvSpPr>
        <p:spPr bwMode="auto">
          <a:xfrm>
            <a:off x="769938" y="6292850"/>
            <a:ext cx="76247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rgbClr val="FFFFFF"/>
                </a:solidFill>
                <a:effectLst/>
                <a:uLnTx/>
                <a:uFillTx/>
                <a:latin typeface="Arial" panose="020B0604020202020204" pitchFamily="34" charset="0"/>
                <a:ea typeface="+mn-ea"/>
                <a:cs typeface="+mn-cs"/>
              </a:rPr>
              <a:t>CACJ 2017 Accountability Court Conference – September, 2017</a:t>
            </a:r>
          </a:p>
        </p:txBody>
      </p:sp>
      <p:sp>
        <p:nvSpPr>
          <p:cNvPr id="48131" name="Rectangle 5">
            <a:extLst>
              <a:ext uri="{FF2B5EF4-FFF2-40B4-BE49-F238E27FC236}">
                <a16:creationId xmlns:a16="http://schemas.microsoft.com/office/drawing/2014/main" id="{51AF3E7F-4292-4C25-8A50-A69849D45209}"/>
              </a:ext>
            </a:extLst>
          </p:cNvPr>
          <p:cNvSpPr>
            <a:spLocks noChangeArrowheads="1"/>
          </p:cNvSpPr>
          <p:nvPr/>
        </p:nvSpPr>
        <p:spPr bwMode="auto">
          <a:xfrm>
            <a:off x="330200" y="238125"/>
            <a:ext cx="88423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Visit our web site at  www.ars-corp.com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or call (404) 881-1120</a:t>
            </a:r>
            <a:endParaRPr kumimoji="0" lang="en-US" altLang="en-US" sz="3000" b="1" i="1"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48132" name="Picture 6">
            <a:extLst>
              <a:ext uri="{FF2B5EF4-FFF2-40B4-BE49-F238E27FC236}">
                <a16:creationId xmlns:a16="http://schemas.microsoft.com/office/drawing/2014/main" id="{DBE46319-E112-46C3-9EB0-D2BABE7E2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67" t="10938" r="64999" b="23660"/>
          <a:stretch>
            <a:fillRect/>
          </a:stretch>
        </p:blipFill>
        <p:spPr bwMode="auto">
          <a:xfrm>
            <a:off x="1001713" y="1204913"/>
            <a:ext cx="7162800"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228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547" y="0"/>
            <a:ext cx="8229600" cy="1143000"/>
          </a:xfrm>
          <a:effectLst>
            <a:outerShdw blurRad="50800" dist="38100" dir="2700000" algn="tl" rotWithShape="0">
              <a:prstClr val="black">
                <a:alpha val="40000"/>
              </a:prstClr>
            </a:outerShdw>
          </a:effectLst>
        </p:spPr>
        <p:txBody>
          <a:bodyPr>
            <a:normAutofit/>
          </a:bodyPr>
          <a:lstStyle/>
          <a:p>
            <a:r>
              <a:rPr lang="en-US" sz="4800" b="1" dirty="0">
                <a:solidFill>
                  <a:srgbClr val="FFFF00"/>
                </a:solidFill>
              </a:rPr>
              <a:t>What is a Personality Disorder?</a:t>
            </a:r>
          </a:p>
        </p:txBody>
      </p:sp>
      <p:sp>
        <p:nvSpPr>
          <p:cNvPr id="3" name="Content Placeholder 2"/>
          <p:cNvSpPr>
            <a:spLocks noGrp="1"/>
          </p:cNvSpPr>
          <p:nvPr>
            <p:ph idx="1"/>
          </p:nvPr>
        </p:nvSpPr>
        <p:spPr>
          <a:xfrm>
            <a:off x="457200" y="990600"/>
            <a:ext cx="8229600" cy="5135563"/>
          </a:xfrm>
        </p:spPr>
        <p:txBody>
          <a:bodyPr>
            <a:noAutofit/>
          </a:bodyPr>
          <a:lstStyle/>
          <a:p>
            <a:pPr marL="0" indent="0">
              <a:buNone/>
            </a:pPr>
            <a:r>
              <a:rPr lang="en-US" sz="3000" dirty="0"/>
              <a:t>“[A] personality disorder can be diagnosed if there are significant impairments in self and interpersonal functioning together with one or more pathological personality traits. In addition, these features must be:</a:t>
            </a:r>
          </a:p>
          <a:p>
            <a:pPr marL="514350" indent="-514350">
              <a:buFont typeface="+mj-lt"/>
              <a:buAutoNum type="arabicPeriod"/>
            </a:pPr>
            <a:r>
              <a:rPr lang="en-US" sz="3000" dirty="0"/>
              <a:t>Relatively stable across time and consistent across situations;</a:t>
            </a:r>
          </a:p>
          <a:p>
            <a:pPr marL="514350" indent="-514350">
              <a:buFont typeface="+mj-lt"/>
              <a:buAutoNum type="arabicPeriod"/>
            </a:pPr>
            <a:r>
              <a:rPr lang="en-US" sz="3000" dirty="0"/>
              <a:t>Not better understood as normative for the individual’s developmental stage or sociocultural environment; and</a:t>
            </a:r>
          </a:p>
          <a:p>
            <a:pPr marL="514350" indent="-514350">
              <a:buFont typeface="+mj-lt"/>
              <a:buAutoNum type="arabicPeriod"/>
            </a:pPr>
            <a:r>
              <a:rPr lang="en-US" sz="3000" dirty="0"/>
              <a:t>Not solely due to the direct effects of a substance or general medical condition.</a:t>
            </a:r>
          </a:p>
        </p:txBody>
      </p:sp>
      <p:sp>
        <p:nvSpPr>
          <p:cNvPr id="4" name="Slide Number Placeholder 3">
            <a:extLst>
              <a:ext uri="{FF2B5EF4-FFF2-40B4-BE49-F238E27FC236}">
                <a16:creationId xmlns:a16="http://schemas.microsoft.com/office/drawing/2014/main" id="{1064E902-6A61-4671-A9CC-3F87054AFE92}"/>
              </a:ext>
            </a:extLst>
          </p:cNvPr>
          <p:cNvSpPr>
            <a:spLocks noGrp="1"/>
          </p:cNvSpPr>
          <p:nvPr>
            <p:ph type="sldNum" sz="quarter" idx="12"/>
          </p:nvPr>
        </p:nvSpPr>
        <p:spPr/>
        <p:txBody>
          <a:bodyPr/>
          <a:lstStyle/>
          <a:p>
            <a:fld id="{65D2A343-6543-4869-A1CC-864ADA81AB47}" type="slidenum">
              <a:rPr lang="en-US" smtClean="0"/>
              <a:t>4</a:t>
            </a:fld>
            <a:endParaRPr lang="en-US" dirty="0"/>
          </a:p>
        </p:txBody>
      </p:sp>
    </p:spTree>
    <p:extLst>
      <p:ext uri="{BB962C8B-B14F-4D97-AF65-F5344CB8AC3E}">
        <p14:creationId xmlns:p14="http://schemas.microsoft.com/office/powerpoint/2010/main" val="379019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39" y="15433"/>
            <a:ext cx="8229600" cy="1143000"/>
          </a:xfrm>
          <a:effectLst>
            <a:outerShdw blurRad="50800" dist="38100" dir="2700000" algn="tl" rotWithShape="0">
              <a:prstClr val="black">
                <a:alpha val="40000"/>
              </a:prstClr>
            </a:outerShdw>
          </a:effectLst>
        </p:spPr>
        <p:txBody>
          <a:bodyPr>
            <a:normAutofit/>
          </a:bodyPr>
          <a:lstStyle/>
          <a:p>
            <a:r>
              <a:rPr lang="en-US" sz="4800" b="1" dirty="0">
                <a:solidFill>
                  <a:srgbClr val="FFFF00"/>
                </a:solidFill>
              </a:rPr>
              <a:t>A Caution about Diagnoses</a:t>
            </a:r>
          </a:p>
        </p:txBody>
      </p:sp>
      <p:sp>
        <p:nvSpPr>
          <p:cNvPr id="3" name="Content Placeholder 2"/>
          <p:cNvSpPr>
            <a:spLocks noGrp="1"/>
          </p:cNvSpPr>
          <p:nvPr>
            <p:ph idx="1"/>
          </p:nvPr>
        </p:nvSpPr>
        <p:spPr>
          <a:xfrm>
            <a:off x="469739" y="1066800"/>
            <a:ext cx="8229600" cy="5211763"/>
          </a:xfrm>
        </p:spPr>
        <p:txBody>
          <a:bodyPr>
            <a:noAutofit/>
          </a:bodyPr>
          <a:lstStyle/>
          <a:p>
            <a:pPr marL="0" indent="0">
              <a:lnSpc>
                <a:spcPct val="120000"/>
              </a:lnSpc>
              <a:spcBef>
                <a:spcPts val="1200"/>
              </a:spcBef>
              <a:buNone/>
            </a:pPr>
            <a:r>
              <a:rPr lang="en-US" u="sng" dirty="0"/>
              <a:t>Diagnoses</a:t>
            </a:r>
            <a:r>
              <a:rPr lang="en-US" dirty="0"/>
              <a:t> are not things, they cannot be observed – they are constructs that represent </a:t>
            </a:r>
            <a:r>
              <a:rPr lang="en-US" u="sng" dirty="0"/>
              <a:t>clusters of symptoms </a:t>
            </a:r>
            <a:r>
              <a:rPr lang="en-US" dirty="0"/>
              <a:t>that often occur together.</a:t>
            </a:r>
          </a:p>
          <a:p>
            <a:pPr marL="0" indent="0">
              <a:lnSpc>
                <a:spcPct val="120000"/>
              </a:lnSpc>
              <a:spcBef>
                <a:spcPts val="1200"/>
              </a:spcBef>
              <a:buNone/>
            </a:pPr>
            <a:endParaRPr lang="en-US" sz="1200" dirty="0"/>
          </a:p>
          <a:p>
            <a:pPr marL="0" indent="0">
              <a:lnSpc>
                <a:spcPct val="120000"/>
              </a:lnSpc>
              <a:spcBef>
                <a:spcPts val="1200"/>
              </a:spcBef>
              <a:buNone/>
            </a:pPr>
            <a:r>
              <a:rPr lang="en-US" dirty="0"/>
              <a:t>When describing disorders such as depression or schizophrenia, we think of these as categorical rather than continuous constructs. Basically, you either have schizophrenia or you don’t (based on the number of symptoms you have).</a:t>
            </a:r>
          </a:p>
        </p:txBody>
      </p:sp>
      <p:sp>
        <p:nvSpPr>
          <p:cNvPr id="4" name="Slide Number Placeholder 3">
            <a:extLst>
              <a:ext uri="{FF2B5EF4-FFF2-40B4-BE49-F238E27FC236}">
                <a16:creationId xmlns:a16="http://schemas.microsoft.com/office/drawing/2014/main" id="{5A578731-45D5-40D2-8FEE-094F8B48ABDE}"/>
              </a:ext>
            </a:extLst>
          </p:cNvPr>
          <p:cNvSpPr>
            <a:spLocks noGrp="1"/>
          </p:cNvSpPr>
          <p:nvPr>
            <p:ph type="sldNum" sz="quarter" idx="12"/>
          </p:nvPr>
        </p:nvSpPr>
        <p:spPr/>
        <p:txBody>
          <a:bodyPr/>
          <a:lstStyle/>
          <a:p>
            <a:fld id="{65D2A343-6543-4869-A1CC-864ADA81AB47}" type="slidenum">
              <a:rPr lang="en-US" smtClean="0"/>
              <a:t>5</a:t>
            </a:fld>
            <a:endParaRPr lang="en-US" dirty="0"/>
          </a:p>
        </p:txBody>
      </p:sp>
    </p:spTree>
    <p:extLst>
      <p:ext uri="{BB962C8B-B14F-4D97-AF65-F5344CB8AC3E}">
        <p14:creationId xmlns:p14="http://schemas.microsoft.com/office/powerpoint/2010/main" val="37833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03170"/>
            <a:ext cx="4495800" cy="5029200"/>
          </a:xfrm>
        </p:spPr>
        <p:txBody>
          <a:bodyPr>
            <a:noAutofit/>
          </a:bodyPr>
          <a:lstStyle/>
          <a:p>
            <a:pPr marL="0" indent="0">
              <a:lnSpc>
                <a:spcPct val="120000"/>
              </a:lnSpc>
              <a:spcBef>
                <a:spcPts val="1200"/>
              </a:spcBef>
              <a:buNone/>
            </a:pPr>
            <a:r>
              <a:rPr lang="en-US" sz="3600" dirty="0"/>
              <a:t>Personality features occur on a continuum. </a:t>
            </a:r>
          </a:p>
          <a:p>
            <a:pPr marL="0" indent="0">
              <a:lnSpc>
                <a:spcPct val="120000"/>
              </a:lnSpc>
              <a:spcBef>
                <a:spcPts val="1200"/>
              </a:spcBef>
              <a:buNone/>
            </a:pPr>
            <a:r>
              <a:rPr lang="en-US" sz="3600" dirty="0"/>
              <a:t>Traits such as narcissism occur along a dimension, rather than as a dichotomous category.</a:t>
            </a:r>
          </a:p>
        </p:txBody>
      </p:sp>
      <p:pic>
        <p:nvPicPr>
          <p:cNvPr id="11" name="Content Placeholder 10"/>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894263" y="1541463"/>
            <a:ext cx="4249737" cy="4249737"/>
          </a:xfrm>
        </p:spPr>
      </p:pic>
      <p:sp>
        <p:nvSpPr>
          <p:cNvPr id="7" name="Title 1">
            <a:extLst>
              <a:ext uri="{FF2B5EF4-FFF2-40B4-BE49-F238E27FC236}">
                <a16:creationId xmlns:a16="http://schemas.microsoft.com/office/drawing/2014/main" id="{653F79A0-1D18-47F4-A368-E06A414CD0BE}"/>
              </a:ext>
            </a:extLst>
          </p:cNvPr>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US" sz="4800" b="1" dirty="0">
                <a:solidFill>
                  <a:srgbClr val="FFFF00"/>
                </a:solidFill>
              </a:rPr>
              <a:t>A Caution about Diagnoses</a:t>
            </a:r>
          </a:p>
        </p:txBody>
      </p:sp>
      <p:sp>
        <p:nvSpPr>
          <p:cNvPr id="6" name="Slide Number Placeholder 5">
            <a:extLst>
              <a:ext uri="{FF2B5EF4-FFF2-40B4-BE49-F238E27FC236}">
                <a16:creationId xmlns:a16="http://schemas.microsoft.com/office/drawing/2014/main" id="{D3367839-D4B1-450C-A650-8F531D90D7BC}"/>
              </a:ext>
            </a:extLst>
          </p:cNvPr>
          <p:cNvSpPr>
            <a:spLocks noGrp="1"/>
          </p:cNvSpPr>
          <p:nvPr>
            <p:ph type="sldNum" sz="quarter" idx="12"/>
          </p:nvPr>
        </p:nvSpPr>
        <p:spPr/>
        <p:txBody>
          <a:bodyPr/>
          <a:lstStyle/>
          <a:p>
            <a:fld id="{65D2A343-6543-4869-A1CC-864ADA81AB47}" type="slidenum">
              <a:rPr lang="en-US" smtClean="0"/>
              <a:t>6</a:t>
            </a:fld>
            <a:endParaRPr lang="en-US" dirty="0"/>
          </a:p>
        </p:txBody>
      </p:sp>
    </p:spTree>
    <p:extLst>
      <p:ext uri="{BB962C8B-B14F-4D97-AF65-F5344CB8AC3E}">
        <p14:creationId xmlns:p14="http://schemas.microsoft.com/office/powerpoint/2010/main" val="4240567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FF00"/>
                </a:solidFill>
                <a:effectLst>
                  <a:outerShdw blurRad="38100" dist="38100" dir="2700000" algn="tl">
                    <a:srgbClr val="000000">
                      <a:alpha val="43137"/>
                    </a:srgbClr>
                  </a:outerShdw>
                </a:effectLst>
              </a:rPr>
              <a:t>Categorical or Continuous?</a:t>
            </a:r>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pPr>
              <a:lnSpc>
                <a:spcPct val="120000"/>
              </a:lnSpc>
            </a:pPr>
            <a:r>
              <a:rPr lang="en-US" sz="3900" dirty="0"/>
              <a:t>DSM-V continues the categorical model</a:t>
            </a:r>
          </a:p>
          <a:p>
            <a:pPr>
              <a:lnSpc>
                <a:spcPct val="120000"/>
              </a:lnSpc>
            </a:pPr>
            <a:r>
              <a:rPr lang="en-US" sz="3900" dirty="0"/>
              <a:t>The proposed dimensional model has only six personality disorders</a:t>
            </a:r>
          </a:p>
          <a:p>
            <a:pPr>
              <a:lnSpc>
                <a:spcPct val="120000"/>
              </a:lnSpc>
            </a:pPr>
            <a:r>
              <a:rPr lang="en-US" sz="3900" dirty="0"/>
              <a:t>The most common personality disorder is PD-NOS = Not Otherwise Specified (means the diagnostician could not decide which of the ten personality disorders applied)</a:t>
            </a:r>
          </a:p>
          <a:p>
            <a:endParaRPr lang="en-US" dirty="0"/>
          </a:p>
        </p:txBody>
      </p:sp>
      <p:sp>
        <p:nvSpPr>
          <p:cNvPr id="4" name="Slide Number Placeholder 3">
            <a:extLst>
              <a:ext uri="{FF2B5EF4-FFF2-40B4-BE49-F238E27FC236}">
                <a16:creationId xmlns:a16="http://schemas.microsoft.com/office/drawing/2014/main" id="{2786F58D-2C96-44C8-BDD6-252DB691DBA8}"/>
              </a:ext>
            </a:extLst>
          </p:cNvPr>
          <p:cNvSpPr>
            <a:spLocks noGrp="1"/>
          </p:cNvSpPr>
          <p:nvPr>
            <p:ph type="sldNum" sz="quarter" idx="12"/>
          </p:nvPr>
        </p:nvSpPr>
        <p:spPr/>
        <p:txBody>
          <a:bodyPr/>
          <a:lstStyle/>
          <a:p>
            <a:fld id="{65D2A343-6543-4869-A1CC-864ADA81AB47}" type="slidenum">
              <a:rPr lang="en-US" smtClean="0"/>
              <a:t>7</a:t>
            </a:fld>
            <a:endParaRPr lang="en-US" dirty="0"/>
          </a:p>
        </p:txBody>
      </p:sp>
    </p:spTree>
    <p:extLst>
      <p:ext uri="{BB962C8B-B14F-4D97-AF65-F5344CB8AC3E}">
        <p14:creationId xmlns:p14="http://schemas.microsoft.com/office/powerpoint/2010/main" val="1742144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4800" b="1" dirty="0">
                <a:solidFill>
                  <a:srgbClr val="FFFF00"/>
                </a:solidFill>
                <a:effectLst>
                  <a:outerShdw blurRad="38100" dist="38100" dir="2700000" algn="tl">
                    <a:srgbClr val="000000">
                      <a:alpha val="43137"/>
                    </a:srgbClr>
                  </a:outerShdw>
                </a:effectLst>
              </a:rPr>
              <a:t>Characteristics of </a:t>
            </a:r>
            <a:br>
              <a:rPr lang="en-US" sz="4800" b="1" dirty="0">
                <a:solidFill>
                  <a:srgbClr val="FFFF00"/>
                </a:solidFill>
                <a:effectLst>
                  <a:outerShdw blurRad="38100" dist="38100" dir="2700000" algn="tl">
                    <a:srgbClr val="000000">
                      <a:alpha val="43137"/>
                    </a:srgbClr>
                  </a:outerShdw>
                </a:effectLst>
              </a:rPr>
            </a:br>
            <a:r>
              <a:rPr lang="en-US" sz="4800" b="1" dirty="0">
                <a:solidFill>
                  <a:srgbClr val="FFFF00"/>
                </a:solidFill>
                <a:effectLst>
                  <a:outerShdw blurRad="38100" dist="38100" dir="2700000" algn="tl">
                    <a:srgbClr val="000000">
                      <a:alpha val="43137"/>
                    </a:srgbClr>
                  </a:outerShdw>
                </a:effectLst>
              </a:rPr>
              <a:t>Personality Disorders</a:t>
            </a:r>
          </a:p>
        </p:txBody>
      </p:sp>
      <p:sp>
        <p:nvSpPr>
          <p:cNvPr id="3" name="Content Placeholder 2"/>
          <p:cNvSpPr>
            <a:spLocks noGrp="1"/>
          </p:cNvSpPr>
          <p:nvPr>
            <p:ph idx="1"/>
          </p:nvPr>
        </p:nvSpPr>
        <p:spPr/>
        <p:txBody>
          <a:bodyPr>
            <a:noAutofit/>
          </a:bodyPr>
          <a:lstStyle/>
          <a:p>
            <a:pPr marL="0" lvl="0" indent="0">
              <a:lnSpc>
                <a:spcPct val="120000"/>
              </a:lnSpc>
              <a:buNone/>
            </a:pPr>
            <a:r>
              <a:rPr lang="en-US" sz="3600" dirty="0"/>
              <a:t>Personality disorders are characterized by four primary features:</a:t>
            </a:r>
          </a:p>
          <a:p>
            <a:pPr lvl="1">
              <a:lnSpc>
                <a:spcPct val="120000"/>
              </a:lnSpc>
            </a:pPr>
            <a:r>
              <a:rPr lang="en-US" sz="3600" dirty="0"/>
              <a:t>Distorted thinking patterns</a:t>
            </a:r>
          </a:p>
          <a:p>
            <a:pPr lvl="1">
              <a:lnSpc>
                <a:spcPct val="120000"/>
              </a:lnSpc>
            </a:pPr>
            <a:r>
              <a:rPr lang="en-US" sz="3600" dirty="0"/>
              <a:t>Problematic emotional responses</a:t>
            </a:r>
          </a:p>
          <a:p>
            <a:pPr lvl="1">
              <a:lnSpc>
                <a:spcPct val="120000"/>
              </a:lnSpc>
            </a:pPr>
            <a:r>
              <a:rPr lang="en-US" sz="3600" dirty="0"/>
              <a:t>Difficulties with impulse control (either over- or under-regulation)</a:t>
            </a:r>
          </a:p>
          <a:p>
            <a:pPr lvl="1">
              <a:lnSpc>
                <a:spcPct val="120000"/>
              </a:lnSpc>
            </a:pPr>
            <a:r>
              <a:rPr lang="en-US" sz="3600" dirty="0"/>
              <a:t>Interpersonal issues</a:t>
            </a:r>
          </a:p>
        </p:txBody>
      </p:sp>
      <p:sp>
        <p:nvSpPr>
          <p:cNvPr id="4" name="Slide Number Placeholder 3">
            <a:extLst>
              <a:ext uri="{FF2B5EF4-FFF2-40B4-BE49-F238E27FC236}">
                <a16:creationId xmlns:a16="http://schemas.microsoft.com/office/drawing/2014/main" id="{0898506E-28CE-440D-B517-6534191F6E0E}"/>
              </a:ext>
            </a:extLst>
          </p:cNvPr>
          <p:cNvSpPr>
            <a:spLocks noGrp="1"/>
          </p:cNvSpPr>
          <p:nvPr>
            <p:ph type="sldNum" sz="quarter" idx="12"/>
          </p:nvPr>
        </p:nvSpPr>
        <p:spPr/>
        <p:txBody>
          <a:bodyPr/>
          <a:lstStyle/>
          <a:p>
            <a:fld id="{65D2A343-6543-4869-A1CC-864ADA81AB47}" type="slidenum">
              <a:rPr lang="en-US" smtClean="0"/>
              <a:t>8</a:t>
            </a:fld>
            <a:endParaRPr lang="en-US" dirty="0"/>
          </a:p>
        </p:txBody>
      </p:sp>
    </p:spTree>
    <p:extLst>
      <p:ext uri="{BB962C8B-B14F-4D97-AF65-F5344CB8AC3E}">
        <p14:creationId xmlns:p14="http://schemas.microsoft.com/office/powerpoint/2010/main" val="1993196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4800" b="1" dirty="0">
                <a:solidFill>
                  <a:srgbClr val="FFFF00"/>
                </a:solidFill>
                <a:effectLst>
                  <a:outerShdw blurRad="38100" dist="38100" dir="2700000" algn="tl">
                    <a:srgbClr val="000000">
                      <a:alpha val="43137"/>
                    </a:srgbClr>
                  </a:outerShdw>
                </a:effectLst>
              </a:rPr>
              <a:t>Characteristics of </a:t>
            </a:r>
            <a:br>
              <a:rPr lang="en-US" sz="4800" b="1" dirty="0">
                <a:solidFill>
                  <a:srgbClr val="FFFF00"/>
                </a:solidFill>
                <a:effectLst>
                  <a:outerShdw blurRad="38100" dist="38100" dir="2700000" algn="tl">
                    <a:srgbClr val="000000">
                      <a:alpha val="43137"/>
                    </a:srgbClr>
                  </a:outerShdw>
                </a:effectLst>
              </a:rPr>
            </a:br>
            <a:r>
              <a:rPr lang="en-US" sz="4800" b="1" dirty="0">
                <a:solidFill>
                  <a:srgbClr val="FFFF00"/>
                </a:solidFill>
                <a:effectLst>
                  <a:outerShdw blurRad="38100" dist="38100" dir="2700000" algn="tl">
                    <a:srgbClr val="000000">
                      <a:alpha val="43137"/>
                    </a:srgbClr>
                  </a:outerShdw>
                </a:effectLst>
              </a:rPr>
              <a:t>Personality Disorders</a:t>
            </a:r>
          </a:p>
        </p:txBody>
      </p:sp>
      <p:sp>
        <p:nvSpPr>
          <p:cNvPr id="3" name="Content Placeholder 2"/>
          <p:cNvSpPr>
            <a:spLocks noGrp="1"/>
          </p:cNvSpPr>
          <p:nvPr>
            <p:ph idx="1"/>
          </p:nvPr>
        </p:nvSpPr>
        <p:spPr>
          <a:xfrm>
            <a:off x="533400" y="2012949"/>
            <a:ext cx="8229600" cy="4525963"/>
          </a:xfrm>
        </p:spPr>
        <p:txBody>
          <a:bodyPr>
            <a:noAutofit/>
          </a:bodyPr>
          <a:lstStyle/>
          <a:p>
            <a:pPr marL="0" indent="0">
              <a:lnSpc>
                <a:spcPct val="120000"/>
              </a:lnSpc>
              <a:buNone/>
            </a:pPr>
            <a:r>
              <a:rPr lang="en-US" sz="3600" dirty="0"/>
              <a:t>It’s not enough to simply exhibit the  features that characterize the personality disorder – the features must cause significant and enduring difficulties navigating through life</a:t>
            </a:r>
          </a:p>
        </p:txBody>
      </p:sp>
      <p:sp>
        <p:nvSpPr>
          <p:cNvPr id="4" name="Slide Number Placeholder 3">
            <a:extLst>
              <a:ext uri="{FF2B5EF4-FFF2-40B4-BE49-F238E27FC236}">
                <a16:creationId xmlns:a16="http://schemas.microsoft.com/office/drawing/2014/main" id="{0898506E-28CE-440D-B517-6534191F6E0E}"/>
              </a:ext>
            </a:extLst>
          </p:cNvPr>
          <p:cNvSpPr>
            <a:spLocks noGrp="1"/>
          </p:cNvSpPr>
          <p:nvPr>
            <p:ph type="sldNum" sz="quarter" idx="12"/>
          </p:nvPr>
        </p:nvSpPr>
        <p:spPr/>
        <p:txBody>
          <a:bodyPr/>
          <a:lstStyle/>
          <a:p>
            <a:fld id="{65D2A343-6543-4869-A1CC-864ADA81AB47}" type="slidenum">
              <a:rPr lang="en-US" smtClean="0"/>
              <a:t>9</a:t>
            </a:fld>
            <a:endParaRPr lang="en-US" dirty="0"/>
          </a:p>
        </p:txBody>
      </p:sp>
    </p:spTree>
    <p:extLst>
      <p:ext uri="{BB962C8B-B14F-4D97-AF65-F5344CB8AC3E}">
        <p14:creationId xmlns:p14="http://schemas.microsoft.com/office/powerpoint/2010/main" val="3075264277"/>
      </p:ext>
    </p:extLst>
  </p:cSld>
  <p:clrMapOvr>
    <a:masterClrMapping/>
  </p:clrMapOvr>
</p:sld>
</file>

<file path=ppt/theme/theme1.xml><?xml version="1.0" encoding="utf-8"?>
<a:theme xmlns:a="http://schemas.openxmlformats.org/drawingml/2006/main" name="NJC Template White">
  <a:themeElements>
    <a:clrScheme name="NJC Templat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NJC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65000"/>
          <a:buFont typeface="Wingdings" pitchFamily="2" charset="2"/>
          <a:buChar char="n"/>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65000"/>
          <a:buFont typeface="Wingdings" pitchFamily="2" charset="2"/>
          <a:buChar char="n"/>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NJC Templat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NJC Templat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NJC Templat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NJC Templat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JC Templat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NJC Templat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NJC Templat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NJC Templat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NJC Templat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548</TotalTime>
  <Words>1452</Words>
  <Application>Microsoft Office PowerPoint</Application>
  <PresentationFormat>On-screen Show (4:3)</PresentationFormat>
  <Paragraphs>205</Paragraphs>
  <Slides>37</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37</vt:i4>
      </vt:variant>
    </vt:vector>
  </HeadingPairs>
  <TitlesOfParts>
    <vt:vector size="45" baseType="lpstr">
      <vt:lpstr>Arial</vt:lpstr>
      <vt:lpstr>Calibri</vt:lpstr>
      <vt:lpstr>Tahoma</vt:lpstr>
      <vt:lpstr>Times New Roman</vt:lpstr>
      <vt:lpstr>Wingdings</vt:lpstr>
      <vt:lpstr>NJC Template White</vt:lpstr>
      <vt:lpstr>Office Theme</vt:lpstr>
      <vt:lpstr>Default Design</vt:lpstr>
      <vt:lpstr>Personality Disorders: Identification, Management and Treatment</vt:lpstr>
      <vt:lpstr>The (relatively) new DSM-V</vt:lpstr>
      <vt:lpstr>Single Axis in DSM-V</vt:lpstr>
      <vt:lpstr>What is a Personality Disorder?</vt:lpstr>
      <vt:lpstr>A Caution about Diagnoses</vt:lpstr>
      <vt:lpstr>A Caution about Diagnoses</vt:lpstr>
      <vt:lpstr>Categorical or Continuous?</vt:lpstr>
      <vt:lpstr>Characteristics of  Personality Disorders</vt:lpstr>
      <vt:lpstr>Characteristics of  Personality Disorders</vt:lpstr>
      <vt:lpstr>The Ten Personality Disorders</vt:lpstr>
      <vt:lpstr>PowerPoint Presentation</vt:lpstr>
      <vt:lpstr>PowerPoint Presentation</vt:lpstr>
      <vt:lpstr>Cluster A  (Odd, bizarre, eccentric)</vt:lpstr>
      <vt:lpstr>PowerPoint Presentation</vt:lpstr>
      <vt:lpstr>Cluster A, cont.</vt:lpstr>
      <vt:lpstr>PowerPoint Presentation</vt:lpstr>
      <vt:lpstr>Cluster A, cont.</vt:lpstr>
      <vt:lpstr>PowerPoint Presentation</vt:lpstr>
      <vt:lpstr>Cluster B  (dramatic, emotional, erratic)</vt:lpstr>
      <vt:lpstr>PowerPoint Presentation</vt:lpstr>
      <vt:lpstr>Cluster B, cont.</vt:lpstr>
      <vt:lpstr>PowerPoint Presentation</vt:lpstr>
      <vt:lpstr>Cluster B. cont.</vt:lpstr>
      <vt:lpstr>PowerPoint Presentation</vt:lpstr>
      <vt:lpstr>Cluster B, cont.</vt:lpstr>
      <vt:lpstr>PowerPoint Presentation</vt:lpstr>
      <vt:lpstr>Cluster C (anxious, fearful)</vt:lpstr>
      <vt:lpstr>PowerPoint Presentation</vt:lpstr>
      <vt:lpstr>Cluster C, cont.</vt:lpstr>
      <vt:lpstr>PowerPoint Presentation</vt:lpstr>
      <vt:lpstr>Cluster C, cont.</vt:lpstr>
      <vt:lpstr>Management and Treatment</vt:lpstr>
      <vt:lpstr>Treatment Options</vt:lpstr>
      <vt:lpstr>Treatment Options</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Disorders</dc:title>
  <dc:creator>Kevin Baldwin</dc:creator>
  <cp:lastModifiedBy>Kevin Baldwin</cp:lastModifiedBy>
  <cp:revision>74</cp:revision>
  <dcterms:created xsi:type="dcterms:W3CDTF">2016-08-01T18:52:54Z</dcterms:created>
  <dcterms:modified xsi:type="dcterms:W3CDTF">2017-08-31T16:39:31Z</dcterms:modified>
</cp:coreProperties>
</file>