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</p:sldMasterIdLst>
  <p:notesMasterIdLst>
    <p:notesMasterId r:id="rId34"/>
  </p:notesMasterIdLst>
  <p:handoutMasterIdLst>
    <p:handoutMasterId r:id="rId35"/>
  </p:handoutMasterIdLst>
  <p:sldIdLst>
    <p:sldId id="301" r:id="rId4"/>
    <p:sldId id="303" r:id="rId5"/>
    <p:sldId id="326" r:id="rId6"/>
    <p:sldId id="327" r:id="rId7"/>
    <p:sldId id="308" r:id="rId8"/>
    <p:sldId id="309" r:id="rId9"/>
    <p:sldId id="341" r:id="rId10"/>
    <p:sldId id="310" r:id="rId11"/>
    <p:sldId id="311" r:id="rId12"/>
    <p:sldId id="304" r:id="rId13"/>
    <p:sldId id="315" r:id="rId14"/>
    <p:sldId id="336" r:id="rId15"/>
    <p:sldId id="330" r:id="rId16"/>
    <p:sldId id="331" r:id="rId17"/>
    <p:sldId id="332" r:id="rId18"/>
    <p:sldId id="334" r:id="rId19"/>
    <p:sldId id="333" r:id="rId20"/>
    <p:sldId id="335" r:id="rId21"/>
    <p:sldId id="321" r:id="rId22"/>
    <p:sldId id="322" r:id="rId23"/>
    <p:sldId id="323" r:id="rId24"/>
    <p:sldId id="324" r:id="rId25"/>
    <p:sldId id="325" r:id="rId26"/>
    <p:sldId id="337" r:id="rId27"/>
    <p:sldId id="313" r:id="rId28"/>
    <p:sldId id="314" r:id="rId29"/>
    <p:sldId id="339" r:id="rId30"/>
    <p:sldId id="342" r:id="rId31"/>
    <p:sldId id="340" r:id="rId32"/>
    <p:sldId id="300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97" d="100"/>
          <a:sy n="97" d="100"/>
        </p:scale>
        <p:origin x="3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08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D151A-E82D-422D-8039-CDA62B416982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0BDDC-3BF0-4287-A472-D08DFE520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97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394E0-4639-47E8-9EAD-4BBDF9A5655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4033"/>
            <a:ext cx="5607050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1FEBF-DDA6-4B87-A0D5-224F37705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5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How Being Trauma-Informed Improves Criminal Justice System Responses To Women and Men With Mental Illness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D7B29C-183D-1746-A569-0E06206C555F}" type="datetime1">
              <a:rPr lang="en-US" smtClean="0">
                <a:solidFill>
                  <a:prstClr val="black"/>
                </a:solidFill>
              </a:rPr>
              <a:pPr/>
              <a:t>9/8/2017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21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5F92A-D121-2E4F-A16C-3DE8109B100C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28663"/>
            <a:ext cx="4746625" cy="2670175"/>
          </a:xfrm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4783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FFE99-12CE-44D5-A679-B26844B3771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49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FFE99-12CE-44D5-A679-B26844B3771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45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FFE99-12CE-44D5-A679-B26844B3771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28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FFE99-12CE-44D5-A679-B26844B3771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86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DAC7-D3B7-4A4B-9BC5-AAA9801A02F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8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3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trauma:</a:t>
            </a:r>
            <a:r>
              <a:rPr lang="en-US" baseline="0" dirty="0" smtClean="0"/>
              <a:t> </a:t>
            </a:r>
            <a:r>
              <a:rPr lang="en-US" dirty="0" smtClean="0"/>
              <a:t>loss/bereavement 61%; impaired caregiver 52%; DV 52%; emotional/psych maltreatment 50%; physical maltreatment 39%; community violence 34%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Externalizing problems 66% (rule breaking, aggressive behavior); internalizing symptoms (22% withdrawn/depression, 21% anxiety/depression, and 20% somatic problems).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1FEBF-DDA6-4B87-A0D5-224F377058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70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Violent victimization</a:t>
            </a:r>
            <a:r>
              <a:rPr lang="en-US" baseline="0" dirty="0" smtClean="0"/>
              <a:t> includes rape or sexual assault, robbery, </a:t>
            </a:r>
            <a:r>
              <a:rPr lang="en-US" baseline="0" dirty="0" err="1" smtClean="0"/>
              <a:t>agg</a:t>
            </a:r>
            <a:r>
              <a:rPr lang="en-US" baseline="0" dirty="0" smtClean="0"/>
              <a:t> assault, and simple assault</a:t>
            </a:r>
          </a:p>
          <a:p>
            <a:r>
              <a:rPr lang="en-US" baseline="0" dirty="0" smtClean="0"/>
              <a:t>ELEVATED RISK: Males for single event, no difference for repeated events; 24 &amp; younger for single events, 17 &amp; under for repeated events; African Americans &amp; Hispanics for single events but not repeated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1FEBF-DDA6-4B87-A0D5-224F377058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3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~400,000</a:t>
            </a:r>
            <a:r>
              <a:rPr lang="en-US" baseline="0" dirty="0" smtClean="0"/>
              <a:t> children in foster care in the US in 2015</a:t>
            </a:r>
          </a:p>
          <a:p>
            <a:r>
              <a:rPr lang="en-US" baseline="0" dirty="0" smtClean="0"/>
              <a:t>~18.3 million children live in immigrant families; 7.3 million whose parents are not citizens; 2.5 million not born in US</a:t>
            </a:r>
          </a:p>
          <a:p>
            <a:r>
              <a:rPr lang="en-US" baseline="0" dirty="0" smtClean="0"/>
              <a:t>3.4 million children live in homes with no working adult</a:t>
            </a:r>
          </a:p>
          <a:p>
            <a:r>
              <a:rPr lang="en-US" baseline="0" dirty="0" smtClean="0"/>
              <a:t>10 million kids </a:t>
            </a:r>
            <a:r>
              <a:rPr lang="en-US" baseline="0" dirty="0" err="1" smtClean="0"/>
              <a:t>ilve</a:t>
            </a:r>
            <a:r>
              <a:rPr lang="en-US" baseline="0" dirty="0" smtClean="0"/>
              <a:t> in high poverty neighborhoods </a:t>
            </a:r>
          </a:p>
          <a:p>
            <a:r>
              <a:rPr lang="en-US" baseline="0" dirty="0" smtClean="0"/>
              <a:t>19% of 4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graders are chronically absent from school</a:t>
            </a:r>
          </a:p>
          <a:p>
            <a:r>
              <a:rPr lang="en-US" baseline="0" dirty="0" smtClean="0"/>
              <a:t>Expulsion rate is for African American youths is 3x that for white youths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1FEBF-DDA6-4B87-A0D5-224F377058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0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336,076 HH w/o children;</a:t>
            </a:r>
            <a:r>
              <a:rPr lang="en-US" baseline="0" dirty="0" smtClean="0"/>
              <a:t> 61,265 HH w/ child/</a:t>
            </a:r>
            <a:r>
              <a:rPr lang="en-US" baseline="0" dirty="0" err="1" smtClean="0"/>
              <a:t>ren</a:t>
            </a:r>
            <a:r>
              <a:rPr lang="en-US" baseline="0" dirty="0" smtClean="0"/>
              <a:t>; 3,720 HH only children such as adolescent parents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11% of Blacks in deep poverty; 9% Hispanics; 4% whites</a:t>
            </a:r>
          </a:p>
          <a:p>
            <a:r>
              <a:rPr lang="en-US" baseline="0" dirty="0" smtClean="0"/>
              <a:t>10% families with children under 6 live in deep poverty, 8% with children under 18</a:t>
            </a:r>
          </a:p>
          <a:p>
            <a:endParaRPr lang="en-US" baseline="0" dirty="0" smtClean="0"/>
          </a:p>
          <a:p>
            <a:r>
              <a:rPr lang="en-US" baseline="0" dirty="0" smtClean="0"/>
              <a:t>46 million people received SANP in 2015; 20 million children live in families that receive public assistance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1FEBF-DDA6-4B87-A0D5-224F377058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60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FFE99-12CE-44D5-A679-B26844B3771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63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FFE99-12CE-44D5-A679-B26844B3771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8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FFE99-12CE-44D5-A679-B26844B3771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6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79E-2FC7-41C8-A72F-1261D3A1EAF2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D1F7-E7BB-46B7-AE13-50FF87163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8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" y="1447800"/>
          <a:ext cx="12192001" cy="192786"/>
        </p:xfrm>
        <a:graphic>
          <a:graphicData uri="http://schemas.openxmlformats.org/drawingml/2006/table">
            <a:tbl>
              <a:tblPr/>
              <a:tblGrid>
                <a:gridCol w="1512737"/>
                <a:gridCol w="587581"/>
                <a:gridCol w="1474664"/>
                <a:gridCol w="687839"/>
                <a:gridCol w="1467051"/>
                <a:gridCol w="4048349"/>
                <a:gridCol w="672611"/>
                <a:gridCol w="1741169"/>
              </a:tblGrid>
              <a:tr h="1926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D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3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A1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9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7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8866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9C894C-1C37-42A4-80A8-82679CCD71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7FF1E6-EFAE-410A-9074-F0AC05A3A1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3553" y="1879603"/>
            <a:ext cx="11298767" cy="4106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6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FDD309-B547-49A9-9A9B-2FCFA49A7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30970B-468D-415B-A402-5CF328411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0293" y="1880384"/>
            <a:ext cx="5384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84043" y="1880384"/>
            <a:ext cx="5384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09ED-D62F-4947-8557-0CBEC685211D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76B4-09C5-41CF-A974-8ED6C1116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6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09ED-D62F-4947-8557-0CBEC685211D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76B4-09C5-41CF-A974-8ED6C1116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9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0C1F-B71D-8B46-A9C0-29ADBF566068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46D9-FA17-9E4C-86E9-578B70C9F66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0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  <a:prstGeom prst="rect">
            <a:avLst/>
          </a:prstGeo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09ED-D62F-4947-8557-0CBEC685211D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76B4-09C5-41CF-A974-8ED6C1116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4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585200" y="2497672"/>
            <a:ext cx="77893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8626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579E-2FC7-41C8-A72F-1261D3A1EAF2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CD1F7-E7BB-46B7-AE13-50FF871631BB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8" name="Table 7" descr="Decorative Ba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19271"/>
              </p:ext>
            </p:extLst>
          </p:nvPr>
        </p:nvGraphicFramePr>
        <p:xfrm>
          <a:off x="4" y="1676400"/>
          <a:ext cx="12192001" cy="192786"/>
        </p:xfrm>
        <a:graphic>
          <a:graphicData uri="http://schemas.openxmlformats.org/drawingml/2006/table">
            <a:tbl>
              <a:tblPr/>
              <a:tblGrid>
                <a:gridCol w="1512737"/>
                <a:gridCol w="587581"/>
                <a:gridCol w="1474664"/>
                <a:gridCol w="687839"/>
                <a:gridCol w="1467051"/>
                <a:gridCol w="4048349"/>
                <a:gridCol w="672611"/>
                <a:gridCol w="1741169"/>
              </a:tblGrid>
              <a:tr h="1926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D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3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A1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9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7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8866"/>
                    </a:solidFill>
                  </a:tcPr>
                </a:tc>
              </a:tr>
            </a:tbl>
          </a:graphicData>
        </a:graphic>
      </p:graphicFrame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810000" y="6356354"/>
            <a:ext cx="45720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dirty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rgbClr val="86839A"/>
                </a:solidFill>
              </a:rPr>
              <a:t>http://www.samhsa.gov/gains-center © 2016</a:t>
            </a:r>
          </a:p>
          <a:p>
            <a:pPr>
              <a:defRPr/>
            </a:pPr>
            <a:endParaRPr lang="en-US" sz="900" dirty="0" smtClean="0">
              <a:solidFill>
                <a:srgbClr val="86839A"/>
              </a:solidFill>
            </a:endParaRPr>
          </a:p>
        </p:txBody>
      </p:sp>
      <p:pic>
        <p:nvPicPr>
          <p:cNvPr id="13" name="Picture 3" descr="GAINS BHJTC Logo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39624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71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 descr="Decorative Box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63246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FDD309-B547-49A9-9A9B-2FCFA49A7E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63246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30970B-468D-415B-A402-5CF328411B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165600" y="6324605"/>
            <a:ext cx="45720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dirty="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rgbClr val="86839A"/>
                </a:solidFill>
              </a:rPr>
              <a:t>http://www.samhsa.gov/gains-center © 2016</a:t>
            </a:r>
          </a:p>
          <a:p>
            <a:pPr>
              <a:defRPr/>
            </a:pPr>
            <a:endParaRPr lang="en-US" sz="900" dirty="0" smtClean="0">
              <a:solidFill>
                <a:srgbClr val="86839A"/>
              </a:solidFill>
            </a:endParaRPr>
          </a:p>
        </p:txBody>
      </p:sp>
      <p:graphicFrame>
        <p:nvGraphicFramePr>
          <p:cNvPr id="11" name="Table 10" descr="Decorative Bar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97624586"/>
              </p:ext>
            </p:extLst>
          </p:nvPr>
        </p:nvGraphicFramePr>
        <p:xfrm>
          <a:off x="4" y="1447800"/>
          <a:ext cx="12192001" cy="192786"/>
        </p:xfrm>
        <a:graphic>
          <a:graphicData uri="http://schemas.openxmlformats.org/drawingml/2006/table">
            <a:tbl>
              <a:tblPr/>
              <a:tblGrid>
                <a:gridCol w="1512737"/>
                <a:gridCol w="587581"/>
                <a:gridCol w="1474664"/>
                <a:gridCol w="687839"/>
                <a:gridCol w="1467051"/>
                <a:gridCol w="4048349"/>
                <a:gridCol w="672611"/>
                <a:gridCol w="1741169"/>
              </a:tblGrid>
              <a:tr h="1926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D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3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A1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9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7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373" marR="91373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8866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7" descr="G:\GAINS BHJTC ('11-)\Logos &amp; Letterhead\New GAINS Logo\GAINS BHJTC Logo_box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134100"/>
            <a:ext cx="6858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57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Arial Black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lack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175" kern="1200">
          <a:solidFill>
            <a:srgbClr val="507282"/>
          </a:solidFill>
          <a:latin typeface="Arial Black" pitchFamily="34" charset="0"/>
          <a:ea typeface="+mn-ea"/>
          <a:cs typeface="+mn-cs"/>
        </a:defRPr>
      </a:lvl1pPr>
      <a:lvl2pPr marL="728663" indent="-385763" algn="l" rtl="0" eaLnBrk="0" fontAlgn="base" hangingPunct="0">
        <a:spcBef>
          <a:spcPct val="20000"/>
        </a:spcBef>
        <a:spcAft>
          <a:spcPct val="0"/>
        </a:spcAft>
        <a:buClr>
          <a:srgbClr val="96A187"/>
        </a:buClr>
        <a:buFont typeface="Courier New" pitchFamily="49" charset="0"/>
        <a:buChar char="o"/>
        <a:defRPr sz="2025" kern="1200">
          <a:solidFill>
            <a:srgbClr val="96A187"/>
          </a:solidFill>
          <a:latin typeface="+mj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725" kern="1200">
          <a:solidFill>
            <a:srgbClr val="86839A"/>
          </a:solidFill>
          <a:latin typeface="+mj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50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500" kern="1200">
          <a:solidFill>
            <a:srgbClr val="96A187"/>
          </a:solidFill>
          <a:latin typeface="Arial Black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03200" y="3962400"/>
            <a:ext cx="11480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80797E"/>
                </a:solidFill>
                <a:latin typeface="Arial" charset="0"/>
                <a:cs typeface="Arial" charset="0"/>
              </a:rPr>
              <a:t>345 Delaware Avenue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80797E"/>
                </a:solidFill>
                <a:latin typeface="Arial" charset="0"/>
                <a:cs typeface="Arial" charset="0"/>
              </a:rPr>
              <a:t>Delmar, NY 12054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80797E"/>
                </a:solidFill>
                <a:latin typeface="Arial" charset="0"/>
                <a:cs typeface="Arial" charset="0"/>
              </a:rPr>
              <a:t>PH: (518) 439-7415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80797E"/>
                </a:solidFill>
                <a:latin typeface="Arial" charset="0"/>
                <a:cs typeface="Arial" charset="0"/>
              </a:rPr>
              <a:t>FAX: (518) 439-7612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00" dirty="0" smtClean="0">
              <a:solidFill>
                <a:srgbClr val="80797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50728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http://www.samhsa.gov/gains-center © 2016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en-US" sz="135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en-US" sz="135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585200" y="2497672"/>
            <a:ext cx="77893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2" descr="GAINS Center Square Logo Box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5034" y="702206"/>
            <a:ext cx="1811337" cy="163036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3477684" y="3242736"/>
            <a:ext cx="504824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50" b="1" dirty="0" smtClean="0">
                <a:solidFill>
                  <a:prstClr val="black"/>
                </a:solidFill>
                <a:latin typeface="Corbel" pitchFamily="34" charset="0"/>
                <a:cs typeface="Arial" charset="0"/>
              </a:rPr>
              <a:t>Behavioral Health and Justice Transformation</a:t>
            </a:r>
            <a:endParaRPr lang="en-US" sz="1950" b="1" dirty="0">
              <a:solidFill>
                <a:prstClr val="black"/>
              </a:solidFill>
              <a:latin typeface="Corbel" pitchFamily="34" charset="0"/>
              <a:cs typeface="Arial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878233" y="2616203"/>
            <a:ext cx="584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 userDrawn="1"/>
        </p:nvSpPr>
        <p:spPr>
          <a:xfrm>
            <a:off x="3522134" y="2675470"/>
            <a:ext cx="4854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 smtClean="0">
                <a:solidFill>
                  <a:srgbClr val="507282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507282"/>
                </a:solidFill>
                <a:latin typeface="Arial Black" pitchFamily="34" charset="0"/>
                <a:cs typeface="Arial" charset="0"/>
              </a:rPr>
              <a:t>SAMHSA’s GAINS Center </a:t>
            </a:r>
            <a:r>
              <a:rPr lang="en-US" sz="2400" i="1" dirty="0" smtClean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Arial" charset="0"/>
              </a:rPr>
              <a:t>for</a:t>
            </a: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0"/>
        </a:spcBef>
        <a:buFont typeface="Arial" pitchFamily="34" charset="0"/>
        <a:buNone/>
        <a:defRPr sz="2400" kern="1200">
          <a:solidFill>
            <a:srgbClr val="507282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hyperlink" Target="mailto:lcallahan@prainc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97579"/>
            <a:ext cx="10363200" cy="1470025"/>
          </a:xfrm>
        </p:spPr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The Prevalence &amp; Potential Impact of</a:t>
            </a:r>
            <a:br>
              <a:rPr lang="en-US" b="1" dirty="0" smtClean="0">
                <a:latin typeface="Georgia" panose="02040502050405020303" pitchFamily="18" charset="0"/>
              </a:rPr>
            </a:br>
            <a:r>
              <a:rPr lang="en-US" b="1" dirty="0" smtClean="0">
                <a:latin typeface="Georgia" panose="02040502050405020303" pitchFamily="18" charset="0"/>
              </a:rPr>
              <a:t>Trauma on Justice-Involved Youths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Lisa Callahan, PhD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September 18, 2017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Trauma is part of the puzzle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07" y="1954161"/>
            <a:ext cx="4483100" cy="378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6195" y="2496488"/>
            <a:ext cx="2096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anose="02040502050405020303" pitchFamily="18" charset="0"/>
              </a:rPr>
              <a:t>Substance Use</a:t>
            </a:r>
            <a:endParaRPr lang="en-US" sz="2000" b="1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3418" y="3864623"/>
            <a:ext cx="129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anose="02040502050405020303" pitchFamily="18" charset="0"/>
              </a:rPr>
              <a:t>Trauma</a:t>
            </a:r>
            <a:endParaRPr lang="en-US" sz="2000" b="1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8348" y="3710735"/>
            <a:ext cx="137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anose="02040502050405020303" pitchFamily="18" charset="0"/>
              </a:rPr>
              <a:t>Mental Disorder</a:t>
            </a:r>
            <a:endParaRPr lang="en-US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616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83218" y="2989006"/>
            <a:ext cx="11298767" cy="1012723"/>
          </a:xfrm>
        </p:spPr>
        <p:txBody>
          <a:bodyPr/>
          <a:lstStyle/>
          <a:p>
            <a:pPr algn="ctr"/>
            <a:r>
              <a:rPr lang="en-US" sz="4800" dirty="0" smtClean="0">
                <a:latin typeface="Georgia" panose="02040502050405020303" pitchFamily="18" charset="0"/>
              </a:rPr>
              <a:t>How pervasive is childhood trauma?</a:t>
            </a:r>
            <a:endParaRPr lang="en-US" sz="4800" dirty="0">
              <a:latin typeface="Georgia" panose="02040502050405020303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0" y="5410200"/>
            <a:ext cx="12192000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lack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Georgia" panose="02040502050405020303" pitchFamily="18" charset="0"/>
              </a:rPr>
              <a:t>Adverse Childhood Events (ACE)</a:t>
            </a:r>
            <a:br>
              <a:rPr lang="en-US" sz="3600" b="1" dirty="0">
                <a:latin typeface="Georgia" panose="02040502050405020303" pitchFamily="18" charset="0"/>
              </a:rPr>
            </a:br>
            <a:r>
              <a:rPr lang="en-US" sz="3600" b="1" dirty="0">
                <a:latin typeface="Georgia" panose="02040502050405020303" pitchFamily="18" charset="0"/>
              </a:rPr>
              <a:t>Comparison Across Samples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29268" y="1700982"/>
          <a:ext cx="11169442" cy="4451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912"/>
                <a:gridCol w="1390723"/>
                <a:gridCol w="1071716"/>
                <a:gridCol w="1081549"/>
                <a:gridCol w="1327644"/>
                <a:gridCol w="1415555"/>
                <a:gridCol w="1445343"/>
              </a:tblGrid>
              <a:tr h="619432">
                <a:tc>
                  <a:txBody>
                    <a:bodyPr/>
                    <a:lstStyle/>
                    <a:p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panose="02040502050405020303" pitchFamily="18" charset="0"/>
                        </a:rPr>
                        <a:t>US Adults</a:t>
                      </a:r>
                      <a:r>
                        <a:rPr lang="en-US" sz="1600" baseline="30000" dirty="0" smtClean="0">
                          <a:latin typeface="Georgia" panose="02040502050405020303" pitchFamily="18" charset="0"/>
                        </a:rPr>
                        <a:t>1</a:t>
                      </a:r>
                      <a:endParaRPr lang="en-US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Georgia" panose="02040502050405020303" pitchFamily="18" charset="0"/>
                        </a:rPr>
                        <a:t>N=17,000+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panose="02040502050405020303" pitchFamily="18" charset="0"/>
                        </a:rPr>
                        <a:t>ATC</a:t>
                      </a:r>
                      <a:r>
                        <a:rPr lang="en-US" sz="1600" baseline="30000" dirty="0" smtClean="0">
                          <a:latin typeface="Georgia" panose="02040502050405020303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Georgia" panose="02040502050405020303" pitchFamily="18" charset="0"/>
                        </a:rPr>
                        <a:t>N=90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panose="02040502050405020303" pitchFamily="18" charset="0"/>
                        </a:rPr>
                        <a:t>JMHC</a:t>
                      </a:r>
                      <a:r>
                        <a:rPr lang="en-US" sz="1600" baseline="30000" dirty="0" smtClean="0">
                          <a:latin typeface="Georgia" panose="02040502050405020303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Georgia" panose="02040502050405020303" pitchFamily="18" charset="0"/>
                        </a:rPr>
                        <a:t>N=54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panose="02040502050405020303" pitchFamily="18" charset="0"/>
                        </a:rPr>
                        <a:t>CA – CHC</a:t>
                      </a:r>
                      <a:r>
                        <a:rPr lang="en-US" sz="1600" baseline="30000" dirty="0" smtClean="0">
                          <a:latin typeface="Georgia" panose="02040502050405020303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Georgia" panose="02040502050405020303" pitchFamily="18" charset="0"/>
                        </a:rPr>
                        <a:t>N=701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panose="02040502050405020303" pitchFamily="18" charset="0"/>
                        </a:rPr>
                        <a:t>FL –</a:t>
                      </a:r>
                      <a:r>
                        <a:rPr lang="en-US" sz="1600" baseline="0" dirty="0" smtClean="0">
                          <a:latin typeface="Georgia" panose="02040502050405020303" pitchFamily="18" charset="0"/>
                        </a:rPr>
                        <a:t> Boys</a:t>
                      </a:r>
                      <a:r>
                        <a:rPr lang="en-US" sz="1600" baseline="30000" dirty="0" smtClean="0">
                          <a:latin typeface="Georgia" panose="02040502050405020303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Georgia" panose="02040502050405020303" pitchFamily="18" charset="0"/>
                        </a:rPr>
                        <a:t>N=50,000+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panose="02040502050405020303" pitchFamily="18" charset="0"/>
                        </a:rPr>
                        <a:t>FL – Girls</a:t>
                      </a:r>
                      <a:r>
                        <a:rPr lang="en-US" sz="1600" baseline="30000" dirty="0" smtClean="0">
                          <a:latin typeface="Georgia" panose="02040502050405020303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Georgia" panose="02040502050405020303" pitchFamily="18" charset="0"/>
                        </a:rPr>
                        <a:t>N=17.000+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6146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Georgia" panose="02040502050405020303" pitchFamily="18" charset="0"/>
                        </a:rPr>
                        <a:t>Physical Abuse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+mn-ea"/>
                        </a:rPr>
                        <a:t>11%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Georgia" panose="02040502050405020303" pitchFamily="18" charset="0"/>
                        </a:rPr>
                        <a:t>70%</a:t>
                      </a:r>
                      <a:endParaRPr lang="en-US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27%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6%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 39%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+mn-ea"/>
                        </a:rPr>
                        <a:t>11%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36146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Georgia" panose="02040502050405020303" pitchFamily="18" charset="0"/>
                        </a:rPr>
                        <a:t>Emotional Abuse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28%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Georgia" panose="02040502050405020303" pitchFamily="18" charset="0"/>
                        </a:rPr>
                        <a:t>93%</a:t>
                      </a:r>
                      <a:endParaRPr lang="en-US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*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5%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41%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28%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36146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Georgia" panose="02040502050405020303" pitchFamily="18" charset="0"/>
                        </a:rPr>
                        <a:t>Sexual</a:t>
                      </a:r>
                      <a:r>
                        <a:rPr lang="en-US" sz="1600" b="1" baseline="0" dirty="0" smtClean="0">
                          <a:latin typeface="Georgia" panose="02040502050405020303" pitchFamily="18" charset="0"/>
                        </a:rPr>
                        <a:t> Abuse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21%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Georgia" panose="02040502050405020303" pitchFamily="18" charset="0"/>
                        </a:rPr>
                        <a:t>31%</a:t>
                      </a:r>
                      <a:endParaRPr lang="en-US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22%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4%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31%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21%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36146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Georgia" panose="02040502050405020303" pitchFamily="18" charset="0"/>
                        </a:rPr>
                        <a:t>Emotional Neglect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15%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Georgia" panose="02040502050405020303" pitchFamily="18" charset="0"/>
                        </a:rPr>
                        <a:t>94%</a:t>
                      </a:r>
                      <a:endParaRPr lang="en-US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56%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12%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39%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15%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36146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Georgia" panose="02040502050405020303" pitchFamily="18" charset="0"/>
                        </a:rPr>
                        <a:t>Physical Neglect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+mn-ea"/>
                        </a:rPr>
                        <a:t>10%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Georgia" panose="02040502050405020303" pitchFamily="18" charset="0"/>
                        </a:rPr>
                        <a:t>29%</a:t>
                      </a:r>
                      <a:endParaRPr lang="en-US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+mn-ea"/>
                        </a:rPr>
                        <a:t>2%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*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18%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+mn-ea"/>
                        </a:rPr>
                        <a:t>10%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36146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Georgia" panose="02040502050405020303" pitchFamily="18" charset="0"/>
                        </a:rPr>
                        <a:t>Mother/Other HH Treated</a:t>
                      </a:r>
                      <a:r>
                        <a:rPr lang="en-US" sz="1600" b="1" baseline="0" dirty="0" smtClean="0">
                          <a:latin typeface="Georgia" panose="02040502050405020303" pitchFamily="18" charset="0"/>
                        </a:rPr>
                        <a:t> Violently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13%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Georgia" panose="02040502050405020303" pitchFamily="18" charset="0"/>
                        </a:rPr>
                        <a:t>83%</a:t>
                      </a:r>
                      <a:endParaRPr lang="en-US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24%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11%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84%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13%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36146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Georgia" panose="02040502050405020303" pitchFamily="18" charset="0"/>
                        </a:rPr>
                        <a:t>HH Substance Abuse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27%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Georgia" panose="02040502050405020303" pitchFamily="18" charset="0"/>
                        </a:rPr>
                        <a:t>45%</a:t>
                      </a:r>
                      <a:endParaRPr lang="en-US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43%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25%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30%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27%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36146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Georgia" panose="02040502050405020303" pitchFamily="18" charset="0"/>
                        </a:rPr>
                        <a:t>HH Mental Illness/Suicide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+mn-ea"/>
                        </a:rPr>
                        <a:t>19%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Georgia" panose="02040502050405020303" pitchFamily="18" charset="0"/>
                        </a:rPr>
                        <a:t>37%</a:t>
                      </a:r>
                      <a:endParaRPr lang="en-US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44%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11%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12%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+mn-ea"/>
                        </a:rPr>
                        <a:t>19%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36146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Georgia" panose="02040502050405020303" pitchFamily="18" charset="0"/>
                        </a:rPr>
                        <a:t>Parents Sep/</a:t>
                      </a:r>
                      <a:r>
                        <a:rPr lang="en-US" sz="1600" b="1" dirty="0" err="1" smtClean="0">
                          <a:latin typeface="Georgia" panose="02040502050405020303" pitchFamily="18" charset="0"/>
                        </a:rPr>
                        <a:t>Div</a:t>
                      </a:r>
                      <a:r>
                        <a:rPr lang="en-US" sz="1600" b="1" dirty="0" smtClean="0">
                          <a:latin typeface="Georgia" panose="02040502050405020303" pitchFamily="18" charset="0"/>
                        </a:rPr>
                        <a:t>, 1/0</a:t>
                      </a:r>
                      <a:r>
                        <a:rPr lang="en-US" sz="1600" b="1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1600" b="1" dirty="0" smtClean="0">
                          <a:latin typeface="Georgia" panose="02040502050405020303" pitchFamily="18" charset="0"/>
                        </a:rPr>
                        <a:t>Parents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23%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Georgia" panose="02040502050405020303" pitchFamily="18" charset="0"/>
                        </a:rPr>
                        <a:t>68%</a:t>
                      </a:r>
                      <a:endParaRPr lang="en-US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68%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62%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84%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23%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36146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Georgia" panose="02040502050405020303" pitchFamily="18" charset="0"/>
                        </a:rPr>
                        <a:t>HH Member Incarcerated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+mn-ea"/>
                        </a:rPr>
                        <a:t>5%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Georgia" panose="02040502050405020303" pitchFamily="18" charset="0"/>
                        </a:rPr>
                        <a:t>30%</a:t>
                      </a:r>
                      <a:endParaRPr lang="en-US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</a:rPr>
                        <a:t>35%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12%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68%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Georgia" panose="02040502050405020303" pitchFamily="18" charset="0"/>
                          <a:ea typeface="+mn-ea"/>
                        </a:rPr>
                        <a:t>5%</a:t>
                      </a:r>
                      <a:endParaRPr lang="en-US" sz="16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84730" y="6329083"/>
            <a:ext cx="3585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/>
              <a:t>1</a:t>
            </a:r>
            <a:r>
              <a:rPr lang="en-US" sz="1100" dirty="0" smtClean="0"/>
              <a:t> </a:t>
            </a:r>
            <a:r>
              <a:rPr lang="en-US" sz="1100" dirty="0" err="1" smtClean="0"/>
              <a:t>Feletti</a:t>
            </a:r>
            <a:r>
              <a:rPr lang="en-US" sz="1100" dirty="0" smtClean="0"/>
              <a:t> et al., 1998      </a:t>
            </a:r>
            <a:r>
              <a:rPr lang="en-US" sz="1100" baseline="30000" dirty="0" smtClean="0"/>
              <a:t>3</a:t>
            </a:r>
            <a:r>
              <a:rPr lang="en-US" sz="1100" dirty="0" smtClean="0"/>
              <a:t> Callahan et al., 2014</a:t>
            </a:r>
          </a:p>
          <a:p>
            <a:r>
              <a:rPr lang="en-US" sz="1100" baseline="30000" dirty="0" smtClean="0"/>
              <a:t>2</a:t>
            </a:r>
            <a:r>
              <a:rPr lang="en-US" sz="1100" dirty="0" smtClean="0"/>
              <a:t> IL </a:t>
            </a:r>
            <a:r>
              <a:rPr lang="en-US" sz="1100" dirty="0" err="1" smtClean="0"/>
              <a:t>Tx</a:t>
            </a:r>
            <a:r>
              <a:rPr lang="en-US" sz="1100" dirty="0" smtClean="0"/>
              <a:t> Ct                       </a:t>
            </a:r>
            <a:r>
              <a:rPr lang="en-US" sz="1100" baseline="30000" dirty="0" smtClean="0"/>
              <a:t>4,5</a:t>
            </a:r>
            <a:r>
              <a:rPr lang="en-US" sz="1100" dirty="0" smtClean="0"/>
              <a:t> Fox et al.,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2837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Trauma &amp; Justice-involved Youth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6616" y="2017059"/>
            <a:ext cx="11298767" cy="40986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NCTSN Study – justice-involved youth ages 13-18 (N=658)</a:t>
            </a:r>
          </a:p>
          <a:p>
            <a:pPr marL="0" indent="0"/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Findings: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Average # of trauma types ~5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PTSD – 24% clinical range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Academic problems – 72% 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Substance use – 44%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Child welfare involvement – 42%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Age of onset – 1</a:t>
            </a:r>
            <a:r>
              <a:rPr lang="en-US" sz="2000" baseline="30000" dirty="0" smtClean="0">
                <a:latin typeface="Georgia" panose="02040502050405020303" pitchFamily="18" charset="0"/>
              </a:rPr>
              <a:t>st</a:t>
            </a:r>
            <a:r>
              <a:rPr lang="en-US" sz="2000" dirty="0" smtClean="0">
                <a:latin typeface="Georgia" panose="02040502050405020303" pitchFamily="18" charset="0"/>
              </a:rPr>
              <a:t> year of life 34%, ages 1-5 28%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Multiple traumas – 90%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Georgia" panose="02040502050405020303" pitchFamily="18" charset="0"/>
            </a:endParaRPr>
          </a:p>
          <a:p>
            <a:pPr marL="814388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4047" y="6515647"/>
            <a:ext cx="3307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Dierkhising</a:t>
            </a:r>
            <a:r>
              <a:rPr lang="en-US" sz="1600" dirty="0" smtClean="0"/>
              <a:t>, </a:t>
            </a:r>
            <a:r>
              <a:rPr lang="en-US" sz="1600" dirty="0" err="1" smtClean="0"/>
              <a:t>Ko</a:t>
            </a:r>
            <a:r>
              <a:rPr lang="en-US" sz="1600" dirty="0" smtClean="0"/>
              <a:t>, et al.,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8256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National Survey of </a:t>
            </a:r>
            <a:r>
              <a:rPr lang="en-US" sz="3600" b="1" dirty="0" smtClean="0">
                <a:latin typeface="Georgia" panose="02040502050405020303" pitchFamily="18" charset="0"/>
              </a:rPr>
              <a:t>Children’s</a:t>
            </a:r>
            <a:br>
              <a:rPr lang="en-US" sz="3600" b="1" dirty="0" smtClean="0">
                <a:latin typeface="Georgia" panose="02040502050405020303" pitchFamily="18" charset="0"/>
              </a:rPr>
            </a:br>
            <a:r>
              <a:rPr lang="en-US" sz="3600" b="1" dirty="0" smtClean="0">
                <a:latin typeface="Georgia" panose="02040502050405020303" pitchFamily="18" charset="0"/>
              </a:rPr>
              <a:t>Exposure </a:t>
            </a:r>
            <a:r>
              <a:rPr lang="en-US" sz="3600" b="1" dirty="0" smtClean="0">
                <a:latin typeface="Georgia" panose="02040502050405020303" pitchFamily="18" charset="0"/>
              </a:rPr>
              <a:t>to Violence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Random national sample of 4000 children in </a:t>
            </a:r>
            <a:r>
              <a:rPr lang="en-US" sz="2000" dirty="0" smtClean="0">
                <a:latin typeface="Georgia" panose="02040502050405020303" pitchFamily="18" charset="0"/>
              </a:rPr>
              <a:t>U.S. </a:t>
            </a:r>
            <a:r>
              <a:rPr lang="en-US" sz="2000" dirty="0" smtClean="0">
                <a:latin typeface="Georgia" panose="02040502050405020303" pitchFamily="18" charset="0"/>
              </a:rPr>
              <a:t>ages 0-18</a:t>
            </a:r>
          </a:p>
          <a:p>
            <a:pPr marL="0" indent="0"/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Findings: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37% experienced a </a:t>
            </a:r>
            <a:r>
              <a:rPr lang="en-US" sz="2000" u="sng" dirty="0" smtClean="0">
                <a:latin typeface="Georgia" panose="02040502050405020303" pitchFamily="18" charset="0"/>
              </a:rPr>
              <a:t>physical assault</a:t>
            </a:r>
            <a:r>
              <a:rPr lang="en-US" sz="2000" dirty="0" smtClean="0">
                <a:latin typeface="Georgia" panose="02040502050405020303" pitchFamily="18" charset="0"/>
              </a:rPr>
              <a:t> in past year, peaks ages 6-9 (51% over lifetime) B&gt;G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5% experienced a </a:t>
            </a:r>
            <a:r>
              <a:rPr lang="en-US" sz="2000" u="sng" dirty="0" smtClean="0">
                <a:latin typeface="Georgia" panose="02040502050405020303" pitchFamily="18" charset="0"/>
              </a:rPr>
              <a:t>sexual assault</a:t>
            </a:r>
            <a:r>
              <a:rPr lang="en-US" sz="2000" dirty="0" smtClean="0">
                <a:latin typeface="Georgia" panose="02040502050405020303" pitchFamily="18" charset="0"/>
              </a:rPr>
              <a:t> in past year, peaks ages 14-17 (8.4% over lifetime) G&gt;B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15% experienced any </a:t>
            </a:r>
            <a:r>
              <a:rPr lang="en-US" sz="2000" u="sng" dirty="0" smtClean="0">
                <a:latin typeface="Georgia" panose="02040502050405020303" pitchFamily="18" charset="0"/>
              </a:rPr>
              <a:t>maltreatment</a:t>
            </a:r>
            <a:r>
              <a:rPr lang="en-US" sz="2000" dirty="0" smtClean="0">
                <a:latin typeface="Georgia" panose="02040502050405020303" pitchFamily="18" charset="0"/>
              </a:rPr>
              <a:t> in past year, peaks 14-17 (25% over lifetime) B=G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27% experienced any </a:t>
            </a:r>
            <a:r>
              <a:rPr lang="en-US" sz="2000" u="sng" dirty="0" smtClean="0">
                <a:latin typeface="Georgia" panose="02040502050405020303" pitchFamily="18" charset="0"/>
              </a:rPr>
              <a:t>property crime</a:t>
            </a:r>
            <a:r>
              <a:rPr lang="en-US" sz="2000" dirty="0" smtClean="0">
                <a:latin typeface="Georgia" panose="02040502050405020303" pitchFamily="18" charset="0"/>
              </a:rPr>
              <a:t> in past year, peaks 14-17 (41% over lifetime) B&gt;G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25% </a:t>
            </a:r>
            <a:r>
              <a:rPr lang="en-US" sz="2000" u="sng" dirty="0" smtClean="0">
                <a:latin typeface="Georgia" panose="02040502050405020303" pitchFamily="18" charset="0"/>
              </a:rPr>
              <a:t>witnessed violence</a:t>
            </a:r>
            <a:r>
              <a:rPr lang="en-US" sz="2000" dirty="0" smtClean="0">
                <a:latin typeface="Georgia" panose="02040502050405020303" pitchFamily="18" charset="0"/>
              </a:rPr>
              <a:t> in past year, peaks 14-17 (38% over lifetime) B=G; boys more likely to witness community violence and girls family violence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3561" y="6519446"/>
            <a:ext cx="4178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Finkelhor</a:t>
            </a:r>
            <a:r>
              <a:rPr lang="en-US" sz="1600" dirty="0" smtClean="0"/>
              <a:t>, Turner, Shattuck, &amp; Hamby,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6147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National Crime Victim Survey (NCVS)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6616" y="1682379"/>
            <a:ext cx="11298767" cy="46287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2005-2014, </a:t>
            </a:r>
            <a:r>
              <a:rPr lang="en-US" sz="2000" dirty="0" smtClean="0">
                <a:latin typeface="Georgia" panose="02040502050405020303" pitchFamily="18" charset="0"/>
              </a:rPr>
              <a:t>12-17 years old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Findings</a:t>
            </a:r>
            <a:r>
              <a:rPr lang="en-US" sz="2000" dirty="0" smtClean="0">
                <a:latin typeface="Georgia" panose="02040502050405020303" pitchFamily="18" charset="0"/>
              </a:rPr>
              <a:t>: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591,000 average annual # of violent victimizations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463,000 single events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127,300 repeated events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Prevalence rates: (highest for any age group)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1.9% - single events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.5% - repeated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Findings from total sample (12 and older):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Repeated victimization higher for females than males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DV and rape/sexual assault highest rates of re-victimization of any violent crime</a:t>
            </a:r>
          </a:p>
        </p:txBody>
      </p:sp>
    </p:spTree>
    <p:extLst>
      <p:ext uri="{BB962C8B-B14F-4D97-AF65-F5344CB8AC3E}">
        <p14:creationId xmlns:p14="http://schemas.microsoft.com/office/powerpoint/2010/main" val="403607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Georgia" panose="02040502050405020303" pitchFamily="18" charset="0"/>
              </a:rPr>
              <a:t>Expanding Definitions of Adversity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ACES include 10 items</a:t>
            </a:r>
          </a:p>
          <a:p>
            <a:pPr marL="0" indent="0"/>
            <a:endParaRPr lang="en-US" sz="24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Broadening the Focus – Additional items: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Low SES – contributes to lower physical health score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High peer victimization – contributes to higher distress symptoms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High peer social isolation – contributes to higher distress symptoms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High exposure to community violence – contributes to higher distress symptoms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3729" y="6519446"/>
            <a:ext cx="4168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Finkelhor</a:t>
            </a:r>
            <a:r>
              <a:rPr lang="en-US" sz="1600" dirty="0" smtClean="0"/>
              <a:t>, Shattuck, Turner, &amp; Hamby,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9207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Homelessness &amp; Poverty in the </a:t>
            </a:r>
            <a:r>
              <a:rPr lang="en-US" sz="3600" b="1" dirty="0" smtClean="0">
                <a:latin typeface="Georgia" panose="02040502050405020303" pitchFamily="18" charset="0"/>
              </a:rPr>
              <a:t>Georgia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9,849 </a:t>
            </a:r>
            <a:r>
              <a:rPr lang="en-US" sz="2000" dirty="0" smtClean="0">
                <a:latin typeface="Georgia" panose="02040502050405020303" pitchFamily="18" charset="0"/>
              </a:rPr>
              <a:t>Total households </a:t>
            </a:r>
            <a:r>
              <a:rPr lang="en-US" sz="2000" dirty="0" smtClean="0">
                <a:latin typeface="Georgia" panose="02040502050405020303" pitchFamily="18" charset="0"/>
              </a:rPr>
              <a:t>in GA experienced </a:t>
            </a:r>
            <a:r>
              <a:rPr lang="en-US" sz="2000" dirty="0" smtClean="0">
                <a:latin typeface="Georgia" panose="02040502050405020303" pitchFamily="18" charset="0"/>
              </a:rPr>
              <a:t>homelessness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How </a:t>
            </a:r>
            <a:r>
              <a:rPr lang="en-US" sz="2000" dirty="0" smtClean="0">
                <a:latin typeface="Georgia" panose="02040502050405020303" pitchFamily="18" charset="0"/>
              </a:rPr>
              <a:t>many </a:t>
            </a:r>
            <a:r>
              <a:rPr lang="en-US" sz="2000" dirty="0" smtClean="0">
                <a:latin typeface="Georgia" panose="02040502050405020303" pitchFamily="18" charset="0"/>
              </a:rPr>
              <a:t>children in GA experienced </a:t>
            </a:r>
            <a:r>
              <a:rPr lang="en-US" sz="2000" dirty="0" smtClean="0">
                <a:latin typeface="Georgia" panose="02040502050405020303" pitchFamily="18" charset="0"/>
              </a:rPr>
              <a:t>homelessness in 2016?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1850" dirty="0" smtClean="0">
                <a:latin typeface="Georgia" panose="02040502050405020303" pitchFamily="18" charset="0"/>
              </a:rPr>
              <a:t>2,220 </a:t>
            </a:r>
            <a:r>
              <a:rPr lang="en-US" sz="1850" dirty="0" smtClean="0">
                <a:latin typeface="Georgia" panose="02040502050405020303" pitchFamily="18" charset="0"/>
              </a:rPr>
              <a:t>are children under age 18 living with adult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1850" dirty="0" smtClean="0">
                <a:latin typeface="Georgia" panose="02040502050405020303" pitchFamily="18" charset="0"/>
              </a:rPr>
              <a:t>17 </a:t>
            </a:r>
            <a:r>
              <a:rPr lang="en-US" sz="1850" dirty="0" smtClean="0">
                <a:latin typeface="Georgia" panose="02040502050405020303" pitchFamily="18" charset="0"/>
              </a:rPr>
              <a:t>are children living with no </a:t>
            </a:r>
            <a:r>
              <a:rPr lang="en-US" sz="1850" dirty="0" smtClean="0">
                <a:latin typeface="Georgia" panose="02040502050405020303" pitchFamily="18" charset="0"/>
              </a:rPr>
              <a:t>adult</a:t>
            </a:r>
            <a:endParaRPr lang="en-US" sz="1850" dirty="0" smtClean="0">
              <a:latin typeface="Georgia" panose="02040502050405020303" pitchFamily="18" charset="0"/>
            </a:endParaRPr>
          </a:p>
          <a:p>
            <a:pPr marL="814388" lvl="1" indent="-342900">
              <a:buFont typeface="Arial" panose="020B0604020202020204" pitchFamily="34" charset="0"/>
              <a:buChar char="•"/>
            </a:pPr>
            <a:endParaRPr lang="en-US" sz="185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Poverty rates in US: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1850" dirty="0" smtClean="0">
                <a:latin typeface="Georgia" panose="02040502050405020303" pitchFamily="18" charset="0"/>
              </a:rPr>
              <a:t>25% of GA children live in poverty (FPL); 11% live in deep poverty (50%&lt; FPL)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1850" dirty="0" smtClean="0">
                <a:latin typeface="Georgia" panose="02040502050405020303" pitchFamily="18" charset="0"/>
              </a:rPr>
              <a:t>9% of children live in home where no adult works</a:t>
            </a:r>
            <a:endParaRPr lang="en-US" sz="1850" dirty="0" smtClean="0">
              <a:latin typeface="Georgia" panose="02040502050405020303" pitchFamily="18" charset="0"/>
            </a:endParaRP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1850" dirty="0" smtClean="0">
                <a:latin typeface="Georgia" panose="02040502050405020303" pitchFamily="18" charset="0"/>
              </a:rPr>
              <a:t>532,000 children lived with food </a:t>
            </a:r>
            <a:r>
              <a:rPr lang="en-US" sz="1850" dirty="0" smtClean="0">
                <a:latin typeface="Georgia" panose="02040502050405020303" pitchFamily="18" charset="0"/>
              </a:rPr>
              <a:t>insecurity in past </a:t>
            </a:r>
            <a:r>
              <a:rPr lang="en-US" sz="1850" dirty="0" smtClean="0">
                <a:latin typeface="Georgia" panose="02040502050405020303" pitchFamily="18" charset="0"/>
              </a:rPr>
              <a:t>year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1850" dirty="0" smtClean="0">
                <a:latin typeface="Georgia" panose="02040502050405020303" pitchFamily="18" charset="0"/>
              </a:rPr>
              <a:t>~427,000 HH with children receiving SNAP</a:t>
            </a:r>
            <a:endParaRPr lang="en-US" sz="1850" dirty="0" smtClean="0">
              <a:latin typeface="Georgia" panose="02040502050405020303" pitchFamily="18" charset="0"/>
            </a:endParaRPr>
          </a:p>
          <a:p>
            <a:pPr marL="814388" lvl="1" indent="-342900">
              <a:buFont typeface="Arial" panose="020B0604020202020204" pitchFamily="34" charset="0"/>
              <a:buChar char="•"/>
            </a:pPr>
            <a:endParaRPr lang="en-US" sz="1850" dirty="0" smtClean="0">
              <a:latin typeface="Georgia" panose="02040502050405020303" pitchFamily="18" charset="0"/>
            </a:endParaRPr>
          </a:p>
          <a:p>
            <a:pPr marL="814388" lvl="1" indent="-342900">
              <a:buFont typeface="Arial" panose="020B0604020202020204" pitchFamily="34" charset="0"/>
              <a:buChar char="•"/>
            </a:pPr>
            <a:endParaRPr lang="en-US" sz="185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2306" y="6499412"/>
            <a:ext cx="317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HUD 2016 </a:t>
            </a:r>
            <a:r>
              <a:rPr lang="en-US" sz="1600" dirty="0" err="1" smtClean="0"/>
              <a:t>CoC</a:t>
            </a:r>
            <a:r>
              <a:rPr lang="en-US" sz="1600" dirty="0" smtClean="0"/>
              <a:t> PIT; Kids Count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1683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Examples of Potentially Traumatic Events</a:t>
            </a:r>
            <a:br>
              <a:rPr lang="en-US" sz="3600" b="1" dirty="0" smtClean="0">
                <a:latin typeface="Georgia" panose="02040502050405020303" pitchFamily="18" charset="0"/>
              </a:rPr>
            </a:br>
            <a:r>
              <a:rPr lang="en-US" sz="3600" b="1" dirty="0" smtClean="0">
                <a:latin typeface="Georgia" panose="02040502050405020303" pitchFamily="18" charset="0"/>
              </a:rPr>
              <a:t>for Children in Georgia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0" y="2281084"/>
            <a:ext cx="10238320" cy="37053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17% of 4</a:t>
            </a:r>
            <a:r>
              <a:rPr lang="en-US" sz="2400" baseline="30000" dirty="0" smtClean="0">
                <a:latin typeface="Georgia" panose="02040502050405020303" pitchFamily="18" charset="0"/>
              </a:rPr>
              <a:t>th</a:t>
            </a:r>
            <a:r>
              <a:rPr lang="en-US" sz="2400" dirty="0" smtClean="0">
                <a:latin typeface="Georgia" panose="02040502050405020303" pitchFamily="18" charset="0"/>
              </a:rPr>
              <a:t> graders in GA are chronically absent from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29,000 (5%) teens 16-19 not in school and not HS graduates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141,000 children living with neither parent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136,000 children living with grandparents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10,934 children in foster </a:t>
            </a:r>
            <a:r>
              <a:rPr lang="en-US" sz="2400" dirty="0" smtClean="0">
                <a:latin typeface="Georgia" panose="02040502050405020303" pitchFamily="18" charset="0"/>
              </a:rPr>
              <a:t>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11% of children living in poverty have no health insurance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292 15-19 year old deaths due to homicide, suicide, &amp; accident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381 0-14 year old deaths, all causes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44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NIJ Funded – 2 </a:t>
            </a:r>
            <a:r>
              <a:rPr lang="en-US" sz="3600" b="1" dirty="0" smtClean="0">
                <a:latin typeface="Georgia" panose="02040502050405020303" pitchFamily="18" charset="0"/>
              </a:rPr>
              <a:t>Juvenile Treatment </a:t>
            </a:r>
            <a:r>
              <a:rPr lang="en-US" sz="3600" b="1" dirty="0" smtClean="0">
                <a:latin typeface="Georgia" panose="02040502050405020303" pitchFamily="18" charset="0"/>
              </a:rPr>
              <a:t>Courts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377" y="2148819"/>
            <a:ext cx="8202694" cy="432080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1 COD &amp; 1 JMHC with comparison group (had MI/SUD)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62</a:t>
            </a:r>
            <a:r>
              <a:rPr lang="en-US" sz="2400" dirty="0">
                <a:latin typeface="Georgia" panose="02040502050405020303" pitchFamily="18" charset="0"/>
              </a:rPr>
              <a:t>% males, 50/50 White/Black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Families </a:t>
            </a:r>
            <a:r>
              <a:rPr lang="en-US" sz="2400" dirty="0">
                <a:latin typeface="Georgia" panose="02040502050405020303" pitchFamily="18" charset="0"/>
              </a:rPr>
              <a:t>significantly worse off for income, education, &amp; employment than state averages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43</a:t>
            </a:r>
            <a:r>
              <a:rPr lang="en-US" sz="2400" dirty="0">
                <a:latin typeface="Georgia" panose="02040502050405020303" pitchFamily="18" charset="0"/>
              </a:rPr>
              <a:t>% caregivers single/not living with partner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39</a:t>
            </a:r>
            <a:r>
              <a:rPr lang="en-US" sz="2400" dirty="0">
                <a:latin typeface="Georgia" panose="02040502050405020303" pitchFamily="18" charset="0"/>
              </a:rPr>
              <a:t>% caregivers unemployed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Most </a:t>
            </a:r>
            <a:r>
              <a:rPr lang="en-US" sz="2400" dirty="0">
                <a:latin typeface="Georgia" panose="02040502050405020303" pitchFamily="18" charset="0"/>
              </a:rPr>
              <a:t>caregivers were mothers or grandmothers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Background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91381" y="2233564"/>
            <a:ext cx="10670939" cy="4106863"/>
          </a:xfrm>
        </p:spPr>
        <p:txBody>
          <a:bodyPr/>
          <a:lstStyle/>
          <a:p>
            <a:r>
              <a:rPr lang="en-US" sz="2400" dirty="0">
                <a:latin typeface="Georgia" panose="02040502050405020303" pitchFamily="18" charset="0"/>
              </a:rPr>
              <a:t>Science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Adolescent brain development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Observable impact of trauma on adults</a:t>
            </a:r>
          </a:p>
          <a:p>
            <a:r>
              <a:rPr lang="en-US" sz="2400" dirty="0">
                <a:latin typeface="Georgia" panose="02040502050405020303" pitchFamily="18" charset="0"/>
              </a:rPr>
              <a:t>Money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Cost of justice system</a:t>
            </a:r>
          </a:p>
          <a:p>
            <a:r>
              <a:rPr lang="en-US" sz="2400" dirty="0">
                <a:latin typeface="Georgia" panose="02040502050405020303" pitchFamily="18" charset="0"/>
              </a:rPr>
              <a:t>Politics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“Raise the age”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Acknowledgement of trauma in other populations (e.g. soldiers</a:t>
            </a:r>
            <a:r>
              <a:rPr lang="en-US" sz="2400" dirty="0" smtClean="0">
                <a:latin typeface="Georgia" panose="02040502050405020303" pitchFamily="18" charset="0"/>
              </a:rPr>
              <a:t>)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Treatment Court </a:t>
            </a:r>
            <a:r>
              <a:rPr lang="en-US" sz="3600" b="1" dirty="0" smtClean="0">
                <a:latin typeface="Georgia" panose="02040502050405020303" pitchFamily="18" charset="0"/>
              </a:rPr>
              <a:t>Youths’ School </a:t>
            </a:r>
            <a:r>
              <a:rPr lang="en-US" sz="3600" b="1" dirty="0" smtClean="0">
                <a:latin typeface="Georgia" panose="02040502050405020303" pitchFamily="18" charset="0"/>
              </a:rPr>
              <a:t>Experiences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209800"/>
            <a:ext cx="6631858" cy="21950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Nearly 75% had repeated a </a:t>
            </a:r>
            <a:r>
              <a:rPr lang="en-US" sz="2800" dirty="0" smtClean="0">
                <a:latin typeface="Georgia" panose="02040502050405020303" pitchFamily="18" charset="0"/>
              </a:rPr>
              <a:t>grade</a:t>
            </a:r>
            <a:endParaRPr lang="en-US" sz="28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anose="02040502050405020303" pitchFamily="18" charset="0"/>
              </a:rPr>
              <a:t>90</a:t>
            </a:r>
            <a:r>
              <a:rPr lang="en-US" sz="2800" dirty="0">
                <a:latin typeface="Georgia" panose="02040502050405020303" pitchFamily="18" charset="0"/>
              </a:rPr>
              <a:t>% had an IEP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anose="02040502050405020303" pitchFamily="18" charset="0"/>
              </a:rPr>
              <a:t>96</a:t>
            </a:r>
            <a:r>
              <a:rPr lang="en-US" sz="2800" dirty="0">
                <a:latin typeface="Georgia" panose="02040502050405020303" pitchFamily="18" charset="0"/>
              </a:rPr>
              <a:t>% had school disciplinary actions</a:t>
            </a:r>
          </a:p>
          <a:p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667" y="2017777"/>
            <a:ext cx="1863930" cy="22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81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Treatment Court </a:t>
            </a:r>
            <a:r>
              <a:rPr lang="en-US" sz="3600" b="1" dirty="0" smtClean="0">
                <a:latin typeface="Georgia" panose="02040502050405020303" pitchFamily="18" charset="0"/>
              </a:rPr>
              <a:t>Youths’ Household </a:t>
            </a:r>
            <a:r>
              <a:rPr lang="en-US" sz="3600" b="1" dirty="0" smtClean="0">
                <a:latin typeface="Georgia" panose="02040502050405020303" pitchFamily="18" charset="0"/>
              </a:rPr>
              <a:t>Experiences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84663" y="1904465"/>
            <a:ext cx="4040188" cy="514359"/>
          </a:xfrm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Youth Report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43782" y="2421904"/>
            <a:ext cx="4492625" cy="353644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33% - street drug use in home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66% - parents sep/divorced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28% - ever lived in foster care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2x more likely to run away than siblings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52% - family mental illness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28% - family suicide attempt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31% - family prison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12127" y="1872785"/>
            <a:ext cx="4041775" cy="535532"/>
          </a:xfrm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Caregiver report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02664" y="2542896"/>
            <a:ext cx="4310125" cy="3061491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3</a:t>
            </a:r>
            <a:r>
              <a:rPr lang="en-US" dirty="0" smtClean="0">
                <a:latin typeface="Georgia" panose="02040502050405020303" pitchFamily="18" charset="0"/>
              </a:rPr>
              <a:t>6% - family member SU Tx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61% - family member convicted of crime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57% - family member psych hospitalization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66% - youth in HH w/ DV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75% youth witnessed DV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95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Youth </a:t>
            </a:r>
            <a:r>
              <a:rPr lang="en-US" sz="3600" b="1" dirty="0" smtClean="0">
                <a:latin typeface="Georgia" panose="02040502050405020303" pitchFamily="18" charset="0"/>
              </a:rPr>
              <a:t>Reports </a:t>
            </a:r>
            <a:r>
              <a:rPr lang="en-US" sz="3600" b="1" dirty="0" smtClean="0">
                <a:latin typeface="Georgia" panose="02040502050405020303" pitchFamily="18" charset="0"/>
              </a:rPr>
              <a:t>of DV </a:t>
            </a:r>
            <a:r>
              <a:rPr lang="en-US" sz="3600" b="1" dirty="0" smtClean="0">
                <a:latin typeface="Georgia" panose="02040502050405020303" pitchFamily="18" charset="0"/>
              </a:rPr>
              <a:t>Witnessed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284" y="1706826"/>
            <a:ext cx="5386917" cy="715355"/>
          </a:xfrm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Father -&gt; Mother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03588"/>
            <a:ext cx="4837471" cy="296806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44% - pushed, grabbed, slapped, threw something</a:t>
            </a:r>
          </a:p>
          <a:p>
            <a:r>
              <a:rPr lang="en-US" sz="2000" dirty="0">
                <a:latin typeface="Georgia" panose="02040502050405020303" pitchFamily="18" charset="0"/>
              </a:rPr>
              <a:t>24% - kicked, bit, or hit with fist or something hard</a:t>
            </a:r>
          </a:p>
          <a:p>
            <a:r>
              <a:rPr lang="en-US" sz="2000" dirty="0">
                <a:latin typeface="Georgia" panose="02040502050405020303" pitchFamily="18" charset="0"/>
              </a:rPr>
              <a:t>23% - repeatedly hit over a few minutes</a:t>
            </a:r>
          </a:p>
          <a:p>
            <a:r>
              <a:rPr lang="en-US" sz="2000" dirty="0">
                <a:latin typeface="Georgia" panose="02040502050405020303" pitchFamily="18" charset="0"/>
              </a:rPr>
              <a:t>12% - threatened with a knife or gun, or used weapon to hurt her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194" y="1698987"/>
            <a:ext cx="5389033" cy="715355"/>
          </a:xfrm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Mother -&gt; Father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75149" y="2503588"/>
            <a:ext cx="4759767" cy="285990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28% - pushed, grabbed, slapped, threw something</a:t>
            </a:r>
          </a:p>
          <a:p>
            <a:r>
              <a:rPr lang="en-US" sz="2000" dirty="0">
                <a:latin typeface="Georgia" panose="02040502050405020303" pitchFamily="18" charset="0"/>
              </a:rPr>
              <a:t>20% - kicked, bit, or hit with fist or something hard</a:t>
            </a:r>
          </a:p>
          <a:p>
            <a:r>
              <a:rPr lang="en-US" sz="2000" dirty="0">
                <a:latin typeface="Georgia" panose="02040502050405020303" pitchFamily="18" charset="0"/>
              </a:rPr>
              <a:t>20% - repeatedly hit over a few minutes</a:t>
            </a:r>
          </a:p>
          <a:p>
            <a:r>
              <a:rPr lang="en-US" sz="2000" dirty="0">
                <a:latin typeface="Georgia" panose="02040502050405020303" pitchFamily="18" charset="0"/>
              </a:rPr>
              <a:t>0% -</a:t>
            </a:r>
            <a:r>
              <a:rPr lang="en-US" sz="2000" dirty="0">
                <a:latin typeface="Georgia" panose="02040502050405020303" pitchFamily="18" charset="0"/>
              </a:rPr>
              <a:t>threatened with a knife or gun, or used weapon to hurt </a:t>
            </a:r>
            <a:r>
              <a:rPr lang="en-US" sz="2000" dirty="0">
                <a:latin typeface="Georgia" panose="02040502050405020303" pitchFamily="18" charset="0"/>
              </a:rPr>
              <a:t>her 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7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6" y="0"/>
            <a:ext cx="12123174" cy="143551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Other </a:t>
            </a:r>
            <a:r>
              <a:rPr lang="en-US" sz="3600" b="1" dirty="0">
                <a:latin typeface="Georgia" panose="02040502050405020303" pitchFamily="18" charset="0"/>
              </a:rPr>
              <a:t>E</a:t>
            </a:r>
            <a:r>
              <a:rPr lang="en-US" sz="3600" b="1" dirty="0" smtClean="0">
                <a:latin typeface="Georgia" panose="02040502050405020303" pitchFamily="18" charset="0"/>
              </a:rPr>
              <a:t>xperiences </a:t>
            </a:r>
            <a:r>
              <a:rPr lang="en-US" sz="3600" b="1" dirty="0">
                <a:latin typeface="Georgia" panose="02040502050405020303" pitchFamily="18" charset="0"/>
              </a:rPr>
              <a:t>R</a:t>
            </a:r>
            <a:r>
              <a:rPr lang="en-US" sz="3600" b="1" dirty="0" smtClean="0">
                <a:latin typeface="Georgia" panose="02040502050405020303" pitchFamily="18" charset="0"/>
              </a:rPr>
              <a:t>eported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6728" y="1937216"/>
            <a:ext cx="8229600" cy="405062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60% - often </a:t>
            </a:r>
            <a:r>
              <a:rPr lang="en-US" sz="2400" dirty="0" smtClean="0">
                <a:latin typeface="Georgia" panose="02040502050405020303" pitchFamily="18" charset="0"/>
              </a:rPr>
              <a:t>spanked</a:t>
            </a:r>
            <a:endParaRPr lang="en-US" sz="24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10% - often went </a:t>
            </a:r>
            <a:r>
              <a:rPr lang="en-US" sz="2400" dirty="0" smtClean="0">
                <a:latin typeface="Georgia" panose="02040502050405020303" pitchFamily="18" charset="0"/>
              </a:rPr>
              <a:t>hungry</a:t>
            </a:r>
            <a:endParaRPr lang="en-US" sz="24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21% - often called “lazy” or “ugly” by </a:t>
            </a:r>
            <a:r>
              <a:rPr lang="en-US" sz="2400" dirty="0" smtClean="0">
                <a:latin typeface="Georgia" panose="02040502050405020303" pitchFamily="18" charset="0"/>
              </a:rPr>
              <a:t>family</a:t>
            </a:r>
            <a:endParaRPr lang="en-US" sz="24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31% - parents too drunk/high to care for </a:t>
            </a:r>
            <a:r>
              <a:rPr lang="en-US" sz="2400" dirty="0" smtClean="0">
                <a:latin typeface="Georgia" panose="02040502050405020303" pitchFamily="18" charset="0"/>
              </a:rPr>
              <a:t>them</a:t>
            </a:r>
            <a:endParaRPr lang="en-US" sz="24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24% - had to wear dirty </a:t>
            </a:r>
            <a:r>
              <a:rPr lang="en-US" sz="2400" dirty="0" smtClean="0">
                <a:latin typeface="Georgia" panose="02040502050405020303" pitchFamily="18" charset="0"/>
              </a:rPr>
              <a:t>clothes</a:t>
            </a:r>
            <a:endParaRPr lang="en-US" sz="24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55% - often thought your parents wish you hadn’t been </a:t>
            </a:r>
            <a:r>
              <a:rPr lang="en-US" sz="2400" dirty="0" smtClean="0">
                <a:latin typeface="Georgia" panose="02040502050405020303" pitchFamily="18" charset="0"/>
              </a:rPr>
              <a:t>born</a:t>
            </a:r>
            <a:endParaRPr lang="en-US" sz="24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55% - often/very often family is source of strength &amp; support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02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  <a:ea typeface="GulimChe" panose="020B0609000101010101" pitchFamily="49" charset="-127"/>
              </a:rPr>
              <a:t>Parents’ Report about Treatment Court Youth</a:t>
            </a:r>
            <a:endParaRPr lang="en-US" sz="3600" b="1" dirty="0">
              <a:latin typeface="Georgia" panose="02040502050405020303" pitchFamily="18" charset="0"/>
              <a:ea typeface="GulimChe" panose="020B0609000101010101" pitchFamily="49" charset="-127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42103" y="1807562"/>
            <a:ext cx="4038600" cy="462381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Fails to finish things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Enjoys very little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Restless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Confused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Shows brutality/bullying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Daydreams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Fearful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Has to be perfect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Gets in fights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Impulsive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94245" y="1748633"/>
            <a:ext cx="5384800" cy="462381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Physically attacks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Picks at skin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Refuses to talk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Runs away from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Sees things not there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Sulks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Talk/walks in sleep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Trouble sleeping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Unhappy, sad, depressed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Worries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Nervous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3503" y="643137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lfaen" panose="010A0502050306030303" pitchFamily="18" charset="0"/>
              </a:rPr>
              <a:t>Significantly more likely than typical youths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50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140542" y="1700982"/>
            <a:ext cx="10169494" cy="5157018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>
                <a:latin typeface="Georgia" panose="02040502050405020303" pitchFamily="18" charset="0"/>
              </a:rPr>
              <a:t>Prevalence in detained youth: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93% - at least one (of 8) trauma event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84% - more than one trauma event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57% - 6 or more traumas; 15 events average</a:t>
            </a:r>
          </a:p>
          <a:p>
            <a:r>
              <a:rPr lang="en-US" sz="3200" dirty="0" smtClean="0">
                <a:latin typeface="Georgia" panose="02040502050405020303" pitchFamily="18" charset="0"/>
              </a:rPr>
              <a:t>Type: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Witnessing violence (74%)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Threatened with weapon (58%)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Situation you or someone close was going to be hurt badly or die (53%)</a:t>
            </a:r>
          </a:p>
          <a:p>
            <a:r>
              <a:rPr lang="en-US" sz="3200" dirty="0" smtClean="0">
                <a:latin typeface="Georgia" panose="02040502050405020303" pitchFamily="18" charset="0"/>
              </a:rPr>
              <a:t>Males v females: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Males more likely to have been in a bad accident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Females more likely to have been sexually assaulted</a:t>
            </a:r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dirty="0" smtClean="0">
                <a:latin typeface="Georgia" panose="02040502050405020303" pitchFamily="18" charset="0"/>
              </a:rPr>
              <a:t>PTSD: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11% of males &amp; 15% of females 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93% of youths with PTSD have co-morbid psychiatric disorder; 50+% have 2</a:t>
            </a:r>
          </a:p>
          <a:p>
            <a:pPr lvl="1"/>
            <a:r>
              <a:rPr lang="en-US" sz="3200" dirty="0" smtClean="0">
                <a:latin typeface="Georgia" panose="02040502050405020303" pitchFamily="18" charset="0"/>
              </a:rPr>
              <a:t>Males are more likely than females to have co-morbid disorder with PTSD</a:t>
            </a:r>
          </a:p>
          <a:p>
            <a:endParaRPr lang="en-US" dirty="0" smtClean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Trauma Experiences of Detained Youth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6312" y="6488668"/>
            <a:ext cx="3399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orgia" panose="02040502050405020303" pitchFamily="18" charset="0"/>
              </a:rPr>
              <a:t>Abram, Teplin, King, et al., 2013</a:t>
            </a:r>
            <a:endParaRPr 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3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Building Trauma-informed</a:t>
            </a:r>
            <a:br>
              <a:rPr lang="en-US" sz="3600" b="1" dirty="0" smtClean="0">
                <a:latin typeface="Georgia" panose="02040502050405020303" pitchFamily="18" charset="0"/>
              </a:rPr>
            </a:br>
            <a:r>
              <a:rPr lang="en-US" sz="3600" b="1" dirty="0" smtClean="0">
                <a:latin typeface="Georgia" panose="02040502050405020303" pitchFamily="18" charset="0"/>
              </a:rPr>
              <a:t>Juvenile Justice Systems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7489" y="1643628"/>
            <a:ext cx="10870312" cy="50423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Juvenile justice system in unique position to address multiple problems in youths.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Implement effective screening for trauma AND have evidence-based practices available for youths experiencing trauma responses.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1850" dirty="0" smtClean="0">
                <a:latin typeface="Georgia" panose="02040502050405020303" pitchFamily="18" charset="0"/>
              </a:rPr>
              <a:t>Screening – age appropriate, validated for specific populations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1550" dirty="0" smtClean="0">
                <a:latin typeface="Georgia" panose="02040502050405020303" pitchFamily="18" charset="0"/>
              </a:rPr>
              <a:t>Child Trauma Screen – 10 item (4 events, 6 reactions) – children 7 and older</a:t>
            </a:r>
            <a:endParaRPr lang="en-US" sz="1850" dirty="0" smtClean="0">
              <a:latin typeface="Georgia" panose="02040502050405020303" pitchFamily="18" charset="0"/>
            </a:endParaRP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1850" dirty="0" smtClean="0">
                <a:latin typeface="Georgia" panose="02040502050405020303" pitchFamily="18" charset="0"/>
              </a:rPr>
              <a:t>Assessment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r>
              <a:rPr lang="en-US" sz="1850" dirty="0" smtClean="0">
                <a:latin typeface="Georgia" panose="02040502050405020303" pitchFamily="18" charset="0"/>
              </a:rPr>
              <a:t>Treatment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1550" dirty="0" smtClean="0">
                <a:latin typeface="Georgia" panose="02040502050405020303" pitchFamily="18" charset="0"/>
              </a:rPr>
              <a:t>TARGET – Trauma Affect Regulation: Guide for Education &amp; Treatment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1550" dirty="0" smtClean="0">
                <a:latin typeface="Georgia" panose="02040502050405020303" pitchFamily="18" charset="0"/>
              </a:rPr>
              <a:t>TF-CBT – Trauma-focused CBT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Cross-system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Promote resilience &amp; engagement among youths</a:t>
            </a:r>
          </a:p>
          <a:p>
            <a:pPr marL="0" indent="0"/>
            <a:r>
              <a:rPr lang="en-US" sz="2000" dirty="0" smtClean="0">
                <a:latin typeface="Georgia" panose="02040502050405020303" pitchFamily="18" charset="0"/>
              </a:rPr>
              <a:t>      and their families</a:t>
            </a:r>
          </a:p>
          <a:p>
            <a:pPr marL="814388" lvl="1" indent="-342900">
              <a:buFont typeface="Arial" panose="020B0604020202020204" pitchFamily="34" charset="0"/>
              <a:buChar char="•"/>
            </a:pPr>
            <a:endParaRPr lang="en-US" sz="1850" dirty="0" smtClean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03" y="4595488"/>
            <a:ext cx="4288401" cy="16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14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A Trauma-informed Approach</a:t>
            </a:r>
            <a:br>
              <a:rPr lang="en-US" sz="3600" b="1" dirty="0" smtClean="0">
                <a:latin typeface="Georgia" panose="02040502050405020303" pitchFamily="18" charset="0"/>
              </a:rPr>
            </a:br>
            <a:r>
              <a:rPr lang="en-US" sz="3600" b="1" dirty="0" smtClean="0">
                <a:latin typeface="Georgia" panose="02040502050405020303" pitchFamily="18" charset="0"/>
              </a:rPr>
              <a:t>– the 4 R’s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174" y="1872712"/>
            <a:ext cx="7162800" cy="4016009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u="sng" dirty="0">
                <a:latin typeface="Sylfaen" panose="010A0502050306030303" pitchFamily="18" charset="0"/>
              </a:rPr>
              <a:t>Realize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the prevalence of </a:t>
            </a:r>
            <a:r>
              <a:rPr lang="en-US" sz="2400" dirty="0">
                <a:latin typeface="Sylfaen" panose="010A0502050306030303" pitchFamily="18" charset="0"/>
              </a:rPr>
              <a:t>trauma &amp; why a trauma-informed approach is important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Sylfaen" panose="010A050205030603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u="sng" dirty="0">
                <a:latin typeface="Sylfaen" panose="010A0502050306030303" pitchFamily="18" charset="0"/>
              </a:rPr>
              <a:t>Recognize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how trauma affects all individuals in an organization, program, system, </a:t>
            </a:r>
            <a:r>
              <a:rPr lang="en-US" sz="2400" dirty="0">
                <a:latin typeface="Sylfaen" panose="010A0502050306030303" pitchFamily="18" charset="0"/>
              </a:rPr>
              <a:t>&amp; workforce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Sylfaen" panose="010A050205030603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u="sng" dirty="0">
                <a:latin typeface="Sylfaen" panose="010A0502050306030303" pitchFamily="18" charset="0"/>
              </a:rPr>
              <a:t>Respond</a:t>
            </a:r>
            <a:r>
              <a:rPr lang="en-US" sz="2400" dirty="0">
                <a:latin typeface="Sylfaen" panose="010A0502050306030303" pitchFamily="18" charset="0"/>
              </a:rPr>
              <a:t> effectively &amp; with compassion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Sylfaen" panose="010A050205030603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u="sng" dirty="0">
                <a:latin typeface="Sylfaen" panose="010A0502050306030303" pitchFamily="18" charset="0"/>
              </a:rPr>
              <a:t>Resist Re-traumatization</a:t>
            </a:r>
            <a:endParaRPr lang="en-US" sz="2400" u="sng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59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09" y="0"/>
            <a:ext cx="5741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14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Contact Information &amp; Questions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18168" y="1828800"/>
            <a:ext cx="8229600" cy="32766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Lisa Callahan, PhD</a:t>
            </a:r>
          </a:p>
          <a:p>
            <a:pPr algn="ctr"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SAMHSA’S </a:t>
            </a:r>
            <a:r>
              <a:rPr lang="en-US" sz="2400" dirty="0" smtClean="0">
                <a:latin typeface="Georgia" panose="02040502050405020303" pitchFamily="18" charset="0"/>
              </a:rPr>
              <a:t>GAINS Center</a:t>
            </a:r>
            <a:endParaRPr lang="en-US" sz="2400" dirty="0">
              <a:latin typeface="Georgia" panose="02040502050405020303" pitchFamily="18" charset="0"/>
            </a:endParaRPr>
          </a:p>
          <a:p>
            <a:pPr algn="ctr"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Policy Research Associates, Inc.</a:t>
            </a:r>
          </a:p>
          <a:p>
            <a:pPr algn="ctr"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Delmar NY 12054</a:t>
            </a:r>
          </a:p>
          <a:p>
            <a:pPr algn="ctr">
              <a:buNone/>
            </a:pPr>
            <a:r>
              <a:rPr lang="en-US" sz="2400" dirty="0" smtClean="0">
                <a:latin typeface="Georgia" panose="02040502050405020303" pitchFamily="18" charset="0"/>
                <a:hlinkClick r:id="rId4"/>
              </a:rPr>
              <a:t>lcallahan@prainc.com</a:t>
            </a:r>
            <a:endParaRPr lang="en-US" sz="2400" dirty="0" smtClean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005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Georgia" panose="02040502050405020303" pitchFamily="18" charset="0"/>
              </a:rPr>
              <a:t>SAMSHA’s Definition of Trauma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7" name="Text Placeholder 6"/>
          <p:cNvSpPr txBox="1">
            <a:spLocks noGrp="1"/>
          </p:cNvSpPr>
          <p:nvPr>
            <p:ph type="body" sz="quarter" idx="13"/>
          </p:nvPr>
        </p:nvSpPr>
        <p:spPr>
          <a:xfrm>
            <a:off x="990600" y="2160957"/>
            <a:ext cx="1021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/>
            <a:r>
              <a:rPr lang="en-US" sz="2800" dirty="0">
                <a:latin typeface="Georgia" panose="02040502050405020303" pitchFamily="18" charset="0"/>
              </a:rPr>
              <a:t>Individual trauma results from an </a:t>
            </a:r>
            <a:r>
              <a:rPr lang="en-US" sz="3600" b="1" dirty="0">
                <a:solidFill>
                  <a:srgbClr val="CC8866"/>
                </a:solidFill>
                <a:latin typeface="Georgia" panose="02040502050405020303" pitchFamily="18" charset="0"/>
              </a:rPr>
              <a:t>event</a:t>
            </a:r>
            <a:r>
              <a:rPr lang="en-US" sz="2800" dirty="0">
                <a:latin typeface="Georgia" panose="02040502050405020303" pitchFamily="18" charset="0"/>
              </a:rPr>
              <a:t>, series </a:t>
            </a:r>
            <a:r>
              <a:rPr lang="en-US" sz="2800" dirty="0" smtClean="0">
                <a:latin typeface="Georgia" panose="02040502050405020303" pitchFamily="18" charset="0"/>
              </a:rPr>
              <a:t>of events</a:t>
            </a:r>
            <a:r>
              <a:rPr lang="en-US" sz="2800" dirty="0">
                <a:latin typeface="Georgia" panose="02040502050405020303" pitchFamily="18" charset="0"/>
              </a:rPr>
              <a:t>, or a set of circumstances that is </a:t>
            </a:r>
            <a:r>
              <a:rPr lang="en-US" sz="3600" b="1" dirty="0">
                <a:solidFill>
                  <a:srgbClr val="CC8866"/>
                </a:solidFill>
                <a:latin typeface="Georgia" panose="02040502050405020303" pitchFamily="18" charset="0"/>
              </a:rPr>
              <a:t>experienced</a:t>
            </a:r>
            <a:r>
              <a:rPr lang="en-US" sz="2800" dirty="0">
                <a:latin typeface="Georgia" panose="02040502050405020303" pitchFamily="18" charset="0"/>
              </a:rPr>
              <a:t> by an individual as physically or emotionally harmful or threatening and that has lasting adverse </a:t>
            </a:r>
            <a:r>
              <a:rPr lang="en-US" sz="3600" b="1" dirty="0">
                <a:solidFill>
                  <a:srgbClr val="CC8866"/>
                </a:solidFill>
                <a:latin typeface="Georgia" panose="02040502050405020303" pitchFamily="18" charset="0"/>
              </a:rPr>
              <a:t>effects</a:t>
            </a:r>
            <a:r>
              <a:rPr lang="en-US" sz="2800" dirty="0">
                <a:latin typeface="Georgia" panose="02040502050405020303" pitchFamily="18" charset="0"/>
              </a:rPr>
              <a:t> on the individual’s functioning and physical, social, emotional, or spiritual well-being.</a:t>
            </a:r>
          </a:p>
        </p:txBody>
      </p:sp>
    </p:spTree>
    <p:extLst>
      <p:ext uri="{BB962C8B-B14F-4D97-AF65-F5344CB8AC3E}">
        <p14:creationId xmlns:p14="http://schemas.microsoft.com/office/powerpoint/2010/main" val="40299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P:\PRA Images Art Photos\PurchasedArt\Trauma_Suicide\iStock_000003928567Small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8097"/>
            <a:ext cx="12191999" cy="684990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1760305" y="246581"/>
            <a:ext cx="3235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b="1" dirty="0">
                <a:solidFill>
                  <a:prstClr val="white"/>
                </a:solidFill>
                <a:latin typeface="Zurich BT" panose="020B0603020202030204" pitchFamily="34" charset="0"/>
                <a:ea typeface="Adobe Heiti Std R" pitchFamily="34" charset="-128"/>
              </a:rPr>
              <a:t>Event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4096" y="3647327"/>
            <a:ext cx="369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b="1" dirty="0">
                <a:solidFill>
                  <a:prstClr val="white"/>
                </a:solidFill>
                <a:latin typeface="Zurich BT" panose="020B0603020202030204" pitchFamily="34" charset="0"/>
                <a:ea typeface="Adobe Heiti Std R" pitchFamily="34" charset="-128"/>
              </a:rPr>
              <a:t>Experience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2725" y="5649241"/>
            <a:ext cx="3235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b="1" dirty="0">
                <a:solidFill>
                  <a:prstClr val="white"/>
                </a:solidFill>
                <a:latin typeface="Zurich BT" panose="020B0603020202030204" pitchFamily="34" charset="0"/>
                <a:ea typeface="Adobe Heiti Std R" pitchFamily="34" charset="-128"/>
              </a:rPr>
              <a:t>Effect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3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Examples of Traumatic Events Children Experience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01214" y="2153265"/>
            <a:ext cx="9979742" cy="3833201"/>
          </a:xfrm>
        </p:spPr>
        <p:txBody>
          <a:bodyPr/>
          <a:lstStyle/>
          <a:p>
            <a:r>
              <a:rPr lang="en-US" sz="2400" u="sng" dirty="0">
                <a:latin typeface="Georgia" panose="02040502050405020303" pitchFamily="18" charset="0"/>
              </a:rPr>
              <a:t>Intentional trauma</a:t>
            </a:r>
            <a:r>
              <a:rPr lang="en-US" sz="2400" dirty="0">
                <a:latin typeface="Georgia" panose="02040502050405020303" pitchFamily="18" charset="0"/>
              </a:rPr>
              <a:t> – abuse, bullying, rape, violence in community, exposure to violence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u="sng" dirty="0">
                <a:latin typeface="Georgia" panose="02040502050405020303" pitchFamily="18" charset="0"/>
              </a:rPr>
              <a:t>Unintentional trauma</a:t>
            </a:r>
            <a:r>
              <a:rPr lang="en-US" sz="2400" dirty="0">
                <a:latin typeface="Georgia" panose="02040502050405020303" pitchFamily="18" charset="0"/>
              </a:rPr>
              <a:t> – sudden death or illness of loved one, serious injuries/illness, separation from care giver, family disruption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u="sng" dirty="0">
                <a:latin typeface="Georgia" panose="02040502050405020303" pitchFamily="18" charset="0"/>
              </a:rPr>
              <a:t>Other types</a:t>
            </a:r>
            <a:r>
              <a:rPr lang="en-US" sz="2400" dirty="0">
                <a:latin typeface="Georgia" panose="02040502050405020303" pitchFamily="18" charset="0"/>
              </a:rPr>
              <a:t> – historical trauma, community trauma, </a:t>
            </a:r>
            <a:r>
              <a:rPr lang="en-US" sz="2400" dirty="0" smtClean="0">
                <a:latin typeface="Georgia" panose="02040502050405020303" pitchFamily="18" charset="0"/>
              </a:rPr>
              <a:t>poverty, homelessness, vicarious </a:t>
            </a:r>
            <a:r>
              <a:rPr lang="en-US" sz="2400" dirty="0">
                <a:latin typeface="Georgia" panose="02040502050405020303" pitchFamily="18" charset="0"/>
              </a:rPr>
              <a:t>trauma, ethnic cleansing, </a:t>
            </a:r>
            <a:r>
              <a:rPr lang="en-US" sz="2400" dirty="0" smtClean="0">
                <a:latin typeface="Georgia" panose="02040502050405020303" pitchFamily="18" charset="0"/>
              </a:rPr>
              <a:t>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2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Risk Factors for Trauma in Youths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91148" y="2182761"/>
            <a:ext cx="10071172" cy="38037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Race/ethnicity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LGBTQ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Socio-ecological factors (e.g. poverty)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Lower cognitive 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Negative cognitive bias for coping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Personality disorder (e.g. hostility)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Mental illness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Psychophysiological factors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6354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lfaen" panose="010A0502050306030303" pitchFamily="18" charset="0"/>
              </a:rPr>
              <a:t>D</a:t>
            </a:r>
            <a:r>
              <a:rPr lang="en-US" dirty="0" smtClean="0">
                <a:latin typeface="Sylfaen" panose="010A0502050306030303" pitchFamily="18" charset="0"/>
              </a:rPr>
              <a:t>iGangi &amp; et al., 2013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9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 descr="Z:\Long-term Effect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24000" y="-16625"/>
            <a:ext cx="9144000" cy="6858000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1892627" y="1363046"/>
            <a:ext cx="8365836" cy="5185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23533" y="1769832"/>
            <a:ext cx="7772560" cy="4440244"/>
            <a:chOff x="-567231" y="-23021"/>
            <a:chExt cx="7772707" cy="4440660"/>
          </a:xfrm>
        </p:grpSpPr>
        <p:grpSp>
          <p:nvGrpSpPr>
            <p:cNvPr id="24" name="Group 23"/>
            <p:cNvGrpSpPr/>
            <p:nvPr/>
          </p:nvGrpSpPr>
          <p:grpSpPr>
            <a:xfrm>
              <a:off x="-567231" y="-23021"/>
              <a:ext cx="7772707" cy="4440660"/>
              <a:chOff x="-567231" y="-23021"/>
              <a:chExt cx="7772707" cy="444066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-567231" y="344384"/>
                <a:ext cx="7772707" cy="4073255"/>
                <a:chOff x="-1244124" y="344384"/>
                <a:chExt cx="7772707" cy="4073255"/>
              </a:xfrm>
            </p:grpSpPr>
            <p:sp>
              <p:nvSpPr>
                <p:cNvPr id="2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-1244124" y="1325891"/>
                  <a:ext cx="2377440" cy="8536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000" b="1" dirty="0">
                      <a:solidFill>
                        <a:srgbClr val="49699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Substance </a:t>
                  </a:r>
                  <a:endParaRPr lang="en-US" sz="2000" b="1" dirty="0">
                    <a:solidFill>
                      <a:srgbClr val="49699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000" b="1" dirty="0">
                      <a:solidFill>
                        <a:srgbClr val="49699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Abuse</a:t>
                  </a:r>
                  <a:endParaRPr lang="en-US" sz="2000" b="1" dirty="0">
                    <a:solidFill>
                      <a:srgbClr val="49699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230521" y="344384"/>
                  <a:ext cx="6298062" cy="4073255"/>
                  <a:chOff x="230521" y="0"/>
                  <a:chExt cx="6298062" cy="4073255"/>
                </a:xfrm>
              </p:grpSpPr>
              <p:sp>
                <p:nvSpPr>
                  <p:cNvPr id="3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1143" y="1026150"/>
                    <a:ext cx="2377440" cy="7510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2000" b="1" dirty="0">
                        <a:solidFill>
                          <a:srgbClr val="49699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Mental Health Issues</a:t>
                    </a:r>
                    <a:endParaRPr lang="en-US" sz="2000" b="1" dirty="0">
                      <a:solidFill>
                        <a:srgbClr val="49699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230521" y="0"/>
                    <a:ext cx="5009021" cy="4073255"/>
                    <a:chOff x="230521" y="0"/>
                    <a:chExt cx="5009021" cy="4073255"/>
                  </a:xfrm>
                </p:grpSpPr>
                <p:sp>
                  <p:nvSpPr>
                    <p:cNvPr id="32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521" y="3322209"/>
                      <a:ext cx="2377440" cy="75104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49699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Poor Relationships</a:t>
                      </a:r>
                      <a:endParaRPr lang="en-US" sz="2000" b="1" dirty="0">
                        <a:solidFill>
                          <a:srgbClr val="49699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819398" y="0"/>
                      <a:ext cx="4420144" cy="4073255"/>
                      <a:chOff x="819398" y="0"/>
                      <a:chExt cx="4420144" cy="4073255"/>
                    </a:xfrm>
                  </p:grpSpPr>
                  <p:grpSp>
                    <p:nvGrpSpPr>
                      <p:cNvPr id="34" name="Group 33"/>
                      <p:cNvGrpSpPr/>
                      <p:nvPr/>
                    </p:nvGrpSpPr>
                    <p:grpSpPr>
                      <a:xfrm>
                        <a:off x="819398" y="0"/>
                        <a:ext cx="3491221" cy="3324967"/>
                        <a:chOff x="0" y="0"/>
                        <a:chExt cx="3491221" cy="3324967"/>
                      </a:xfrm>
                    </p:grpSpPr>
                    <p:sp>
                      <p:nvSpPr>
                        <p:cNvPr id="36" name="Up Arrow 35"/>
                        <p:cNvSpPr/>
                        <p:nvPr/>
                      </p:nvSpPr>
                      <p:spPr>
                        <a:xfrm>
                          <a:off x="1401226" y="0"/>
                          <a:ext cx="688769" cy="949902"/>
                        </a:xfrm>
                        <a:prstGeom prst="upArrow">
                          <a:avLst/>
                        </a:prstGeom>
                        <a:solidFill>
                          <a:srgbClr val="B0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37" name="Up Arrow 36"/>
                        <p:cNvSpPr/>
                        <p:nvPr/>
                      </p:nvSpPr>
                      <p:spPr>
                        <a:xfrm rot="12896521">
                          <a:off x="641205" y="2351315"/>
                          <a:ext cx="688769" cy="949902"/>
                        </a:xfrm>
                        <a:prstGeom prst="upArrow">
                          <a:avLst/>
                        </a:prstGeom>
                        <a:solidFill>
                          <a:srgbClr val="B0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38" name="Up Arrow 37"/>
                        <p:cNvSpPr/>
                        <p:nvPr/>
                      </p:nvSpPr>
                      <p:spPr>
                        <a:xfrm rot="17553354">
                          <a:off x="130566" y="855024"/>
                          <a:ext cx="688769" cy="949902"/>
                        </a:xfrm>
                        <a:prstGeom prst="upArrow">
                          <a:avLst/>
                        </a:prstGeom>
                        <a:solidFill>
                          <a:srgbClr val="B0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39" name="Up Arrow 38"/>
                        <p:cNvSpPr/>
                        <p:nvPr/>
                      </p:nvSpPr>
                      <p:spPr>
                        <a:xfrm rot="8842927">
                          <a:off x="2184997" y="2375065"/>
                          <a:ext cx="688769" cy="949902"/>
                        </a:xfrm>
                        <a:prstGeom prst="upArrow">
                          <a:avLst/>
                        </a:prstGeom>
                        <a:solidFill>
                          <a:srgbClr val="B0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40" name="Up Arrow 39"/>
                        <p:cNvSpPr/>
                        <p:nvPr/>
                      </p:nvSpPr>
                      <p:spPr>
                        <a:xfrm rot="4346529">
                          <a:off x="2671885" y="878775"/>
                          <a:ext cx="688769" cy="949902"/>
                        </a:xfrm>
                        <a:prstGeom prst="upArrow">
                          <a:avLst/>
                        </a:prstGeom>
                        <a:solidFill>
                          <a:srgbClr val="B0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41" name="Regular Pentagon 40"/>
                        <p:cNvSpPr/>
                        <p:nvPr/>
                      </p:nvSpPr>
                      <p:spPr>
                        <a:xfrm>
                          <a:off x="498701" y="439387"/>
                          <a:ext cx="2506288" cy="2386941"/>
                        </a:xfrm>
                        <a:prstGeom prst="pentagon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35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62102" y="3322210"/>
                        <a:ext cx="2377440" cy="7510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sp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2000" b="1" dirty="0">
                            <a:solidFill>
                              <a:srgbClr val="496990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Behavioral Problems</a:t>
                        </a:r>
                        <a:endParaRPr lang="en-US" sz="2000" b="1" dirty="0">
                          <a:solidFill>
                            <a:srgbClr val="49699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1727570" y="-23021"/>
                <a:ext cx="3000145" cy="4216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solidFill>
                      <a:srgbClr val="49699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Physical Health Issues</a:t>
                </a:r>
                <a:endParaRPr lang="en-US" sz="2000" b="1" dirty="0">
                  <a:solidFill>
                    <a:srgbClr val="49699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2096135" y="1279652"/>
              <a:ext cx="2362333" cy="176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solidFill>
                    <a:srgbClr val="940000"/>
                  </a:solidFill>
                  <a:effectLst>
                    <a:innerShdw blurRad="114300">
                      <a:prstClr val="black"/>
                    </a:inn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Fear</a:t>
              </a:r>
              <a:endParaRPr lang="en-US" sz="2000" dirty="0">
                <a:solidFill>
                  <a:srgbClr val="940000"/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solidFill>
                    <a:srgbClr val="940000"/>
                  </a:solidFill>
                  <a:effectLst>
                    <a:innerShdw blurRad="114300">
                      <a:prstClr val="black"/>
                    </a:inn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Powerlessness</a:t>
              </a:r>
              <a:endParaRPr lang="en-US" sz="2000" dirty="0">
                <a:solidFill>
                  <a:srgbClr val="940000"/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solidFill>
                    <a:srgbClr val="940000"/>
                  </a:solidFill>
                  <a:effectLst>
                    <a:innerShdw blurRad="114300">
                      <a:prstClr val="black"/>
                    </a:inn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Anger</a:t>
              </a:r>
              <a:endParaRPr lang="en-US" sz="2000" dirty="0">
                <a:solidFill>
                  <a:srgbClr val="940000"/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solidFill>
                    <a:srgbClr val="940000"/>
                  </a:solidFill>
                  <a:effectLst>
                    <a:innerShdw blurRad="114300">
                      <a:prstClr val="black"/>
                    </a:inn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Pain</a:t>
              </a:r>
              <a:endParaRPr lang="en-US" sz="2000" dirty="0">
                <a:solidFill>
                  <a:srgbClr val="940000"/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Long-term Effects of Trauma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9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Signs of Trauma in Youths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470293" y="2332667"/>
            <a:ext cx="5384800" cy="370433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Aggression &amp; 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Anxiety &amp; depression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Conduct disorder/</a:t>
            </a:r>
            <a:r>
              <a:rPr lang="en-US" sz="2400" dirty="0" err="1" smtClean="0">
                <a:latin typeface="Georgia" panose="02040502050405020303" pitchFamily="18" charset="0"/>
              </a:rPr>
              <a:t>opp</a:t>
            </a:r>
            <a:r>
              <a:rPr lang="en-US" sz="2400" dirty="0" smtClean="0">
                <a:latin typeface="Georgia" panose="02040502050405020303" pitchFamily="18" charset="0"/>
              </a:rPr>
              <a:t>-defiant 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Distrust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Hyperarousal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Impaired information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Impulse control </a:t>
            </a:r>
            <a:r>
              <a:rPr lang="en-US" sz="2400" dirty="0" smtClean="0">
                <a:latin typeface="Georgia" panose="02040502050405020303" pitchFamily="18" charset="0"/>
              </a:rPr>
              <a:t>problems</a:t>
            </a:r>
            <a:endParaRPr lang="en-US" sz="2800" dirty="0" smtClean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  <a:p>
            <a:endParaRPr lang="en-US" sz="2800" dirty="0" smtClean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  <a:p>
            <a:endParaRPr lang="en-US" sz="2800" dirty="0" smtClean="0">
              <a:latin typeface="Sylfaen" panose="010A0502050306030303" pitchFamily="18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type="body" sz="quarter" idx="13"/>
          </p:nvPr>
        </p:nvSpPr>
        <p:spPr>
          <a:xfrm>
            <a:off x="6384043" y="2332667"/>
            <a:ext cx="5384800" cy="35076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Problems </a:t>
            </a:r>
            <a:r>
              <a:rPr lang="en-US" sz="2400" dirty="0">
                <a:latin typeface="Georgia" panose="02040502050405020303" pitchFamily="18" charset="0"/>
              </a:rPr>
              <a:t>with personal boundaries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Sleep disruption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School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Somatic complaints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Substance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Suicidal </a:t>
            </a:r>
            <a:r>
              <a:rPr lang="en-US" sz="2400" dirty="0" smtClean="0">
                <a:latin typeface="Georgia" panose="02040502050405020303" pitchFamily="18" charset="0"/>
              </a:rPr>
              <a:t>ideation/attempts/self-harm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9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Behavior – Coping &amp; Survival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229033" y="2115577"/>
            <a:ext cx="9576620" cy="41068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eorgia" panose="02040502050405020303" pitchFamily="18" charset="0"/>
              </a:rPr>
              <a:t>Hopelessness (indifference)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eorgia" panose="02040502050405020303" pitchFamily="18" charset="0"/>
              </a:rPr>
              <a:t>Aggression (self &amp; others)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eorgia" panose="02040502050405020303" pitchFamily="18" charset="0"/>
              </a:rPr>
              <a:t>Hypervigilance (distrustful)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eorgia" panose="02040502050405020303" pitchFamily="18" charset="0"/>
              </a:rPr>
              <a:t>In the moment, unfocused (no goals)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eorgia" panose="02040502050405020303" pitchFamily="18" charset="0"/>
              </a:rPr>
              <a:t>Resentful (holds grudges)</a:t>
            </a:r>
          </a:p>
          <a:p>
            <a:pPr marL="118872" indent="0">
              <a:buNone/>
            </a:pP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775" y="4941125"/>
            <a:ext cx="11090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When the brain </a:t>
            </a:r>
            <a:r>
              <a:rPr lang="en-US" sz="2800" dirty="0">
                <a:solidFill>
                  <a:schemeClr val="accent2"/>
                </a:solidFill>
                <a:latin typeface="Georgia" panose="02040502050405020303" pitchFamily="18" charset="0"/>
              </a:rPr>
              <a:t>is stressed – </a:t>
            </a:r>
            <a:r>
              <a:rPr lang="en-US" sz="28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a person cannot </a:t>
            </a:r>
            <a:r>
              <a:rPr lang="en-US" sz="2800" dirty="0">
                <a:solidFill>
                  <a:schemeClr val="accent2"/>
                </a:solidFill>
                <a:latin typeface="Georgia" panose="02040502050405020303" pitchFamily="18" charset="0"/>
              </a:rPr>
              <a:t>think, plan, </a:t>
            </a:r>
            <a:r>
              <a:rPr lang="en-US" sz="28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or </a:t>
            </a:r>
            <a:r>
              <a:rPr lang="en-US" sz="28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execute.</a:t>
            </a:r>
            <a:endParaRPr lang="en-US" sz="2800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412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3f042cc-c5aa-444b-9cd1-58d181bb042c"/>
  <p:tag name="ARTICULATE_PLAYLIST_ID" val="-1"/>
  <p:tag name="ARTICULATE_SLIDE_NAV" val="12"/>
  <p:tag name="AUDIO_ID" val="493"/>
  <p:tag name="ARTICULATE_NAV_LEVEL" val="1"/>
  <p:tag name="ARTICULATE_SLIDE_PRESENTER_GUID" val="7457b5f4-facf-4dc0-a5b7-813e9bdfe10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5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5BMp9ufl_files\slide0001_image0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484df1-34d3-416c-bf31-90ff87bd0fbb"/>
  <p:tag name="ARTICULATE_SLIDE_PAUSE" val="1"/>
  <p:tag name="ARTICULATE_NAV_LEVEL" val="1"/>
  <p:tag name="ARTICULATE_PLAYLIST_ID" val="-1"/>
  <p:tag name="ARTICULATE_LOCK_SLIDE" val="0"/>
  <p:tag name="ARTICULATE_SLIDE_NAV" val="36"/>
</p:tagLst>
</file>

<file path=ppt/theme/theme1.xml><?xml version="1.0" encoding="utf-8"?>
<a:theme xmlns:a="http://schemas.openxmlformats.org/drawingml/2006/main" name="Title Slide">
  <a:themeElements>
    <a:clrScheme name="GAI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8866"/>
      </a:accent1>
      <a:accent2>
        <a:srgbClr val="7FADAF"/>
      </a:accent2>
      <a:accent3>
        <a:srgbClr val="86839A"/>
      </a:accent3>
      <a:accent4>
        <a:srgbClr val="96A187"/>
      </a:accent4>
      <a:accent5>
        <a:srgbClr val="80797E"/>
      </a:accent5>
      <a:accent6>
        <a:srgbClr val="507282"/>
      </a:accent6>
      <a:hlink>
        <a:srgbClr val="244061"/>
      </a:hlink>
      <a:folHlink>
        <a:srgbClr val="2440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tent Slide">
  <a:themeElements>
    <a:clrScheme name="GAI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8866"/>
      </a:accent1>
      <a:accent2>
        <a:srgbClr val="7FADAF"/>
      </a:accent2>
      <a:accent3>
        <a:srgbClr val="86839A"/>
      </a:accent3>
      <a:accent4>
        <a:srgbClr val="96A187"/>
      </a:accent4>
      <a:accent5>
        <a:srgbClr val="80797E"/>
      </a:accent5>
      <a:accent6>
        <a:srgbClr val="507282"/>
      </a:accent6>
      <a:hlink>
        <a:srgbClr val="244061"/>
      </a:hlink>
      <a:folHlink>
        <a:srgbClr val="24406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2037</Words>
  <Application>Microsoft Office PowerPoint</Application>
  <PresentationFormat>Widescreen</PresentationFormat>
  <Paragraphs>365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GulimChe</vt:lpstr>
      <vt:lpstr>Adobe Heiti Std R</vt:lpstr>
      <vt:lpstr>Arial</vt:lpstr>
      <vt:lpstr>Arial Black</vt:lpstr>
      <vt:lpstr>Calibri</vt:lpstr>
      <vt:lpstr>Cambria</vt:lpstr>
      <vt:lpstr>Corbel</vt:lpstr>
      <vt:lpstr>Courier New</vt:lpstr>
      <vt:lpstr>Georgia</vt:lpstr>
      <vt:lpstr>Sylfaen</vt:lpstr>
      <vt:lpstr>Times New Roman</vt:lpstr>
      <vt:lpstr>Wingdings</vt:lpstr>
      <vt:lpstr>Zurich BT</vt:lpstr>
      <vt:lpstr>Title Slide</vt:lpstr>
      <vt:lpstr>2_Content Slide</vt:lpstr>
      <vt:lpstr>Closing Slide</vt:lpstr>
      <vt:lpstr>The Prevalence &amp; Potential Impact of Trauma on Justice-Involved Youths</vt:lpstr>
      <vt:lpstr>Background</vt:lpstr>
      <vt:lpstr>SAMSHA’s Definition of Trauma</vt:lpstr>
      <vt:lpstr>PowerPoint Presentation</vt:lpstr>
      <vt:lpstr>Examples of Traumatic Events Children Experience</vt:lpstr>
      <vt:lpstr>Risk Factors for Trauma in Youths</vt:lpstr>
      <vt:lpstr>Long-term Effects of Trauma</vt:lpstr>
      <vt:lpstr>Signs of Trauma in Youths</vt:lpstr>
      <vt:lpstr>Behavior – Coping &amp; Survival</vt:lpstr>
      <vt:lpstr>Trauma is part of the puzzle</vt:lpstr>
      <vt:lpstr>PowerPoint Presentation</vt:lpstr>
      <vt:lpstr>Adverse Childhood Events (ACE) Comparison Across Samples</vt:lpstr>
      <vt:lpstr>Trauma &amp; Justice-involved Youth</vt:lpstr>
      <vt:lpstr>National Survey of Children’s Exposure to Violence</vt:lpstr>
      <vt:lpstr>National Crime Victim Survey (NCVS)</vt:lpstr>
      <vt:lpstr>Expanding Definitions of Adversity</vt:lpstr>
      <vt:lpstr>Homelessness &amp; Poverty in the Georgia</vt:lpstr>
      <vt:lpstr>Examples of Potentially Traumatic Events for Children in Georgia</vt:lpstr>
      <vt:lpstr>NIJ Funded – 2 Juvenile Treatment Courts </vt:lpstr>
      <vt:lpstr>Treatment Court Youths’ School Experiences</vt:lpstr>
      <vt:lpstr>Treatment Court Youths’ Household Experiences</vt:lpstr>
      <vt:lpstr>Youth Reports of DV Witnessed</vt:lpstr>
      <vt:lpstr>Other Experiences Reported</vt:lpstr>
      <vt:lpstr>Parents’ Report about Treatment Court Youth</vt:lpstr>
      <vt:lpstr>Trauma Experiences of Detained Youth</vt:lpstr>
      <vt:lpstr>Building Trauma-informed Juvenile Justice Systems</vt:lpstr>
      <vt:lpstr>A Trauma-informed Approach – the 4 R’s </vt:lpstr>
      <vt:lpstr>PowerPoint Presentation</vt:lpstr>
      <vt:lpstr>Contact Information &amp; Questions</vt:lpstr>
      <vt:lpstr>PowerPoint Presentation</vt:lpstr>
    </vt:vector>
  </TitlesOfParts>
  <Company>Policy Research Associates,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Ethics for Peer Staff</dc:title>
  <dc:creator>LaVerne Miller</dc:creator>
  <cp:lastModifiedBy>Lisa Callahan</cp:lastModifiedBy>
  <cp:revision>100</cp:revision>
  <cp:lastPrinted>2017-09-07T19:28:15Z</cp:lastPrinted>
  <dcterms:created xsi:type="dcterms:W3CDTF">2016-02-05T17:59:21Z</dcterms:created>
  <dcterms:modified xsi:type="dcterms:W3CDTF">2017-09-08T19:35:56Z</dcterms:modified>
</cp:coreProperties>
</file>